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1.xml" ContentType="application/inkml+xml"/>
  <Override PartName="/ppt/ink/ink2.xml" ContentType="application/inkml+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ink/ink3.xml" ContentType="application/inkml+xml"/>
  <Override PartName="/ppt/ink/ink4.xml" ContentType="application/inkml+xml"/>
  <Override PartName="/ppt/notesSlides/notesSlide9.xml" ContentType="application/vnd.openxmlformats-officedocument.presentationml.notesSlide+xml"/>
  <Override PartName="/ppt/notesSlides/notesSlide10.xml" ContentType="application/vnd.openxmlformats-officedocument.presentationml.notesSlide+xml"/>
  <Override PartName="/ppt/ink/ink5.xml" ContentType="application/inkml+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2"/>
  </p:notesMasterIdLst>
  <p:sldIdLst>
    <p:sldId id="279" r:id="rId2"/>
    <p:sldId id="286" r:id="rId3"/>
    <p:sldId id="326" r:id="rId4"/>
    <p:sldId id="327" r:id="rId5"/>
    <p:sldId id="348" r:id="rId6"/>
    <p:sldId id="358" r:id="rId7"/>
    <p:sldId id="351" r:id="rId8"/>
    <p:sldId id="357" r:id="rId9"/>
    <p:sldId id="335" r:id="rId10"/>
    <p:sldId id="342" r:id="rId11"/>
    <p:sldId id="354" r:id="rId12"/>
    <p:sldId id="341" r:id="rId13"/>
    <p:sldId id="347" r:id="rId14"/>
    <p:sldId id="343" r:id="rId15"/>
    <p:sldId id="353" r:id="rId16"/>
    <p:sldId id="350" r:id="rId17"/>
    <p:sldId id="355" r:id="rId18"/>
    <p:sldId id="356" r:id="rId19"/>
    <p:sldId id="352" r:id="rId20"/>
    <p:sldId id="277" r:id="rId2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F8E4"/>
    <a:srgbClr val="DD6A61"/>
    <a:srgbClr val="DD79DD"/>
    <a:srgbClr val="FFFFFF"/>
    <a:srgbClr val="B17ED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0F2D30F-A2E2-431C-BA05-6616205B70CC}" v="1" dt="2025-06-13T01:02:24.992"/>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780" autoAdjust="0"/>
    <p:restoredTop sz="90896" autoAdjust="0"/>
  </p:normalViewPr>
  <p:slideViewPr>
    <p:cSldViewPr snapToGrid="0">
      <p:cViewPr varScale="1">
        <p:scale>
          <a:sx n="49" d="100"/>
          <a:sy n="49" d="100"/>
        </p:scale>
        <p:origin x="1696" y="2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ysa Knight" userId="87b019da5b4ccf4e" providerId="LiveId" clId="{30F2D30F-A2E2-431C-BA05-6616205B70CC}"/>
    <pc:docChg chg="delSld modSld">
      <pc:chgData name="Raysa Knight" userId="87b019da5b4ccf4e" providerId="LiveId" clId="{30F2D30F-A2E2-431C-BA05-6616205B70CC}" dt="2025-06-13T15:50:52.227" v="2" actId="47"/>
      <pc:docMkLst>
        <pc:docMk/>
      </pc:docMkLst>
      <pc:sldChg chg="del">
        <pc:chgData name="Raysa Knight" userId="87b019da5b4ccf4e" providerId="LiveId" clId="{30F2D30F-A2E2-431C-BA05-6616205B70CC}" dt="2025-06-04T19:25:56.772" v="0" actId="47"/>
        <pc:sldMkLst>
          <pc:docMk/>
          <pc:sldMk cId="399664640" sldId="257"/>
        </pc:sldMkLst>
      </pc:sldChg>
      <pc:sldChg chg="addSp">
        <pc:chgData name="Raysa Knight" userId="87b019da5b4ccf4e" providerId="LiveId" clId="{30F2D30F-A2E2-431C-BA05-6616205B70CC}" dt="2025-06-13T01:02:24.977" v="1"/>
        <pc:sldMkLst>
          <pc:docMk/>
          <pc:sldMk cId="3708668042" sldId="277"/>
        </pc:sldMkLst>
        <pc:inkChg chg="add">
          <ac:chgData name="Raysa Knight" userId="87b019da5b4ccf4e" providerId="LiveId" clId="{30F2D30F-A2E2-431C-BA05-6616205B70CC}" dt="2025-06-13T01:02:24.977" v="1"/>
          <ac:inkMkLst>
            <pc:docMk/>
            <pc:sldMk cId="3708668042" sldId="277"/>
            <ac:inkMk id="3" creationId="{F0D2D707-9BE5-0A08-9EC4-080FD633794E}"/>
          </ac:inkMkLst>
        </pc:inkChg>
      </pc:sldChg>
      <pc:sldChg chg="del">
        <pc:chgData name="Raysa Knight" userId="87b019da5b4ccf4e" providerId="LiveId" clId="{30F2D30F-A2E2-431C-BA05-6616205B70CC}" dt="2025-06-13T15:50:52.227" v="2" actId="47"/>
        <pc:sldMkLst>
          <pc:docMk/>
          <pc:sldMk cId="2230789964" sldId="282"/>
        </pc:sldMkLst>
      </pc:sldChg>
      <pc:sldChg chg="addSp">
        <pc:chgData name="Raysa Knight" userId="87b019da5b4ccf4e" providerId="LiveId" clId="{30F2D30F-A2E2-431C-BA05-6616205B70CC}" dt="2025-06-13T01:02:24.977" v="1"/>
        <pc:sldMkLst>
          <pc:docMk/>
          <pc:sldMk cId="3204256591" sldId="343"/>
        </pc:sldMkLst>
        <pc:inkChg chg="add">
          <ac:chgData name="Raysa Knight" userId="87b019da5b4ccf4e" providerId="LiveId" clId="{30F2D30F-A2E2-431C-BA05-6616205B70CC}" dt="2025-06-13T01:02:24.977" v="1"/>
          <ac:inkMkLst>
            <pc:docMk/>
            <pc:sldMk cId="3204256591" sldId="343"/>
            <ac:inkMk id="2" creationId="{E8C5B0EE-E3E3-6648-6334-103E03CA986C}"/>
          </ac:inkMkLst>
        </pc:inkChg>
      </pc:sldChg>
      <pc:sldChg chg="addSp">
        <pc:chgData name="Raysa Knight" userId="87b019da5b4ccf4e" providerId="LiveId" clId="{30F2D30F-A2E2-431C-BA05-6616205B70CC}" dt="2025-06-13T01:02:24.977" v="1"/>
        <pc:sldMkLst>
          <pc:docMk/>
          <pc:sldMk cId="1629831426" sldId="347"/>
        </pc:sldMkLst>
        <pc:inkChg chg="add">
          <ac:chgData name="Raysa Knight" userId="87b019da5b4ccf4e" providerId="LiveId" clId="{30F2D30F-A2E2-431C-BA05-6616205B70CC}" dt="2025-06-13T01:02:24.977" v="1"/>
          <ac:inkMkLst>
            <pc:docMk/>
            <pc:sldMk cId="1629831426" sldId="347"/>
            <ac:inkMk id="3" creationId="{6F514E2E-3F1F-9F56-422F-618AD53C0017}"/>
          </ac:inkMkLst>
        </pc:inkChg>
      </pc:sldChg>
      <pc:sldChg chg="addSp">
        <pc:chgData name="Raysa Knight" userId="87b019da5b4ccf4e" providerId="LiveId" clId="{30F2D30F-A2E2-431C-BA05-6616205B70CC}" dt="2025-06-13T01:02:24.977" v="1"/>
        <pc:sldMkLst>
          <pc:docMk/>
          <pc:sldMk cId="673340715" sldId="348"/>
        </pc:sldMkLst>
        <pc:inkChg chg="add">
          <ac:chgData name="Raysa Knight" userId="87b019da5b4ccf4e" providerId="LiveId" clId="{30F2D30F-A2E2-431C-BA05-6616205B70CC}" dt="2025-06-13T01:02:24.977" v="1"/>
          <ac:inkMkLst>
            <pc:docMk/>
            <pc:sldMk cId="673340715" sldId="348"/>
            <ac:inkMk id="3" creationId="{90482DA5-4865-1EFC-4BFC-4C19DC2E420E}"/>
          </ac:inkMkLst>
        </pc:inkChg>
      </pc:sldChg>
      <pc:sldChg chg="addSp">
        <pc:chgData name="Raysa Knight" userId="87b019da5b4ccf4e" providerId="LiveId" clId="{30F2D30F-A2E2-431C-BA05-6616205B70CC}" dt="2025-06-13T01:02:24.977" v="1"/>
        <pc:sldMkLst>
          <pc:docMk/>
          <pc:sldMk cId="3265940705" sldId="357"/>
        </pc:sldMkLst>
        <pc:inkChg chg="add">
          <ac:chgData name="Raysa Knight" userId="87b019da5b4ccf4e" providerId="LiveId" clId="{30F2D30F-A2E2-431C-BA05-6616205B70CC}" dt="2025-06-13T01:02:24.977" v="1"/>
          <ac:inkMkLst>
            <pc:docMk/>
            <pc:sldMk cId="3265940705" sldId="357"/>
            <ac:inkMk id="2" creationId="{FBFD8094-3A22-18AE-A46B-A3B83F1226BA}"/>
          </ac:inkMkLst>
        </pc:inkChg>
      </pc:sldChg>
    </pc:docChg>
  </pc:docChgLst>
</pc:chgInfo>
</file>

<file path=ppt/ink/ink1.xml><?xml version="1.0" encoding="utf-8"?>
<inkml:ink xmlns:inkml="http://www.w3.org/2003/InkML">
  <inkml:definitions>
    <inkml:context xml:id="ctx0">
      <inkml:inkSource xml:id="inkSrc0">
        <inkml:traceFormat>
          <inkml:channel name="X" type="integer" max="18176" units="cm"/>
          <inkml:channel name="Y" type="integer" max="11008" units="cm"/>
          <inkml:channel name="F" type="integer" max="4096" units="dev"/>
          <inkml:channel name="T" type="integer" max="2.14748E9" units="dev"/>
        </inkml:traceFormat>
        <inkml:channelProperties>
          <inkml:channelProperty channel="X" name="resolution" value="588.22009" units="1/cm"/>
          <inkml:channelProperty channel="Y" name="resolution" value="632.64368" units="1/cm"/>
          <inkml:channelProperty channel="F" name="resolution" value="0" units="1/dev"/>
          <inkml:channelProperty channel="T" name="resolution" value="1" units="1/dev"/>
        </inkml:channelProperties>
      </inkml:inkSource>
      <inkml:timestamp xml:id="ts0" timeString="2025-06-13T00:10:39.092"/>
    </inkml:context>
    <inkml:brush xml:id="br0">
      <inkml:brushProperty name="width" value="0.05292" units="cm"/>
      <inkml:brushProperty name="height" value="0.05292" units="cm"/>
      <inkml:brushProperty name="color" value="#FF0000"/>
    </inkml:brush>
  </inkml:definitions>
  <inkml:trace contextRef="#ctx0" brushRef="#br0">2529 2724 12 0,'4'0'0'0,"-4"0"0"16,7 5 0-16,-7-5 11 0,0 4 0 0,0-4 1 16,0 0-1-16,0 0 18 0,0 0 1 0,0 0 1 0,0 0-1 15,0 0 5-15,0-4 1 0,0 4-2 16,0-5 2-16,0 5-9 0,6-16 0 0,-6 16 0 0,5-33 1 16,-5 13-9-16,0-5 1 0,0 1-1 0,0 2 2 15,0-6-7-15,0 2 2 0,0 2-2 0,6-6 2 16,-4 3 3-16,-1-6 1 0,3 3 1 0,-4-2-1 15,2 2 3-15,2-3 2 0,-2 4 0 0,3-2 0 0,-3 1 3 16,2-3 0-16,1 1 0 0,-3-3 0 0,4 2 0 16,-4-3 0-16,1-1 0 0,3 4 0 0,-6 4 0 15,2 3 0-15,3-2 0 0,-3-1 0 0,4 1-3 0,5 2 1 16,-3 2-1-16,-3 3 1 0,1 1-4 0,-6-1 0 16,2 3 0-16,-2 3 1 0,-2 3-3 0,2 3 0 15,0 0 1-15,2 6 0 0,-2 3-4 0,3-12 1 16,-1 7 0-16,2-2 0 0,-4 7-3 0,0-5 1 15,0 5 0-15,0-4 1 0,0 4-4 0,0-3 0 16</inkml:trace>
  <inkml:trace contextRef="#ctx0" brushRef="#br0" timeOffset="1350.3">24210 9307 1017 0,'0'-4'0'0,"0"4"0"0,5-1 0 0,-5 1 10 16,6-2 1-16,-6 2-1 0,2-2 1 0,-2 2 17 0,0 0 0 15,0 0 0-15,0-5 0 0,0 5 2 0,-2-3 2 16,2 3-1-16,-4-4 1 0,4 4-12 0,-4-8 0 15,4 8 0-15,0-16 2 0,0 16-9 0,-3-17 2 16,3 17-1-16,0-21 1 0,0 21-4 0,0-28 1 16,0 28 1-16,5-26-1 0,-5 26-3 0,6-29 1 0,-6 29-1 15,7-33 1-15,-3 17 0 0,2-3 0 16,1 0 0-16,1 0 1 0,-1-2 1 0,0-1 0 0,1-1 1 16,1 1-1-1,4-1 5-15,0 1 0 0,-1-2-1 0,-1 0 2 0,2-2 1 0,0-6 2 16,0 6-2-16,0-6 1 0,2-3-7 0,2 0 1 0,-1 1-1 15,1 1 2-15,2-3-6 0,1 1 1 0,3 2-1 16,-1 2 1-16,0 1-1 0,1 1 0 16,-3 0 0-16,-1 1 0 0,1 0-4 15,-1 2 0-15,0 6 1 0,-3-1-1 0,1 0-1 0,-2 2-1 0,-2 0 0 16,0 3 1-16,-2 4-3 0,-1-2 1 0,-3 4 0 16,-1 1 1-16,-6 9-3 0,1-5 1 0</inkml:trace>
  <inkml:trace contextRef="#ctx0" brushRef="#br0" timeOffset="57817.21">20144 11273 12 0,'19'-7'0'16</inkml:trace>
  <inkml:trace contextRef="#ctx0" brushRef="#br0" timeOffset="84159.25">21024 15466 12 0,'-4'2'0'0,"4"-2"0"0,-8 5 0 0,8-5 0 0,-11 7 0 0,11-7 0 16,-17 9 0-16,17-9 1 0,-29 15 0 0,29-15 0 15,-28 17 1-15,28-17 28 0,-26 21-1 0,26-21 0 16,-30 19 0-16,9-7 49 0,-3 2-1 0,0 0 0 15,1-2 1-15,3 0-48 0,3-1 2 0,2 2-1 16,-1-2 0-16,-1 3-2 0,2 0-1 0,0-2 0 16,-2 0 1-16,-1 0-2 0,-3 0 0 0,2 0 0 15,4 0 0-15,2 0-6 0,0-1 1 0,-2-3 0 16,1-1 0-16,-3-2-4 0,-2-1 1 16,2-1-1-16,3 1 1 0,-1 1-7 0,0 2 1 0,2 0-1 15,0-2 0-15,0-1-6 0,1-3 1 0,7 1 0 16,-3 0-1-16,-1-1 3 0,0 1 0 0,1 0 0 0,3 0 1 15,5-2 2-15,-8 3-1 0,8-3 0 0,-11 4 1 0,11-4 5 16,-9 3 0-16,9-3 0 0,-4 4 0 0,4-4-3 16,-7 0 2-16,7 0-1 0,-4 0 0 0,4 0-5 15,-4 0 2-15</inkml:trace>
  <inkml:trace contextRef="#ctx0" brushRef="#br0" timeOffset="207392.87">1616 4655 677 0,'-8'14'0'0,"8"-14"0"16,-13 24 0-16,13-24 1 0,-3 18 2 0,3-18-1 16,-15 19 0-16,15-19 4 0,-32 26 1 0,32-26-1 0,-32 24 1 15,32-24 2-15,-28 24 0 0,28-24 0 0,-24 24 0 0,24-24 0 16,-26 23 0-16,26-23 0 0,-30 21 0 0,30-21-2 16,-28 19-1-16,28-19 1 0,-31 17 0 0,12-12-1 0,2 4 1 15,-1 1 0-15,5 2 1 0,-1-1-1 0,5 4 0 16,0-3 1-16,-8 0 0 0,2 2 0 0,-2 2 0 15,1-1 0-15,3 3-1 0,3-3 5 0,1 3 0 16,2-1-1-16,-1 2 2 0,-3 2-4 16,-2 1 0-16,0-1 0 0,3-2 0 0,1 2 0 0,-2 0-1 15,0-1 1-15,1 1 0 0,-1 0-1 0,-2 0 0 16,4-1 0-16,0 1 0 0,-3 0-1 0,1 0-1 0,4-1 1 16,-1 1 1-16,3 2-1 15,-3-3 1-15,-1 1-2 0,2 0 2 0,-6 1-1 0,1 3 1 0,1-1 0 16,2 0-1-16,-2 0 2 0,3 1 0 0,-3 1 0 15,4-6 0-15,1 5-1 0,2-5 0 16,2 5 0-16,-5-5 1 0,1 1-1 16,-1 2 0-16,-2-1-1 0,3 1 2 0,2 1-1 0,-1-3 1 0,-1 3-1 0,0 2 1 15,1 1-2-15,-1 1 1 0,1 2 0 16,3-6-1-16,0 5-2 0,2-3 0 0,-4 2 0 16,2 1 1-16,2-3-4 0,-5 2 0 0,5 1 0 15,0 1 2-15,0-1-1 16,-4-1 0-16,2 1 1 0,2 1 0 0,0 1-2 0,0 2 2 0,0 0-1 0,0-2 1 15,-2 2-2-15,-3 0 1 0,5-1 1 0,0 0-1 0,0-3-1 16,0 4 2-16,-4 0-2 0,2 0 1 16,2 5-2-16,-4-2 2 0,3 0-1 0,1-1 0 0,-6-2-1 15,4 0 0-15,-3 3 0 0,1-3 1 0,0 2-2 16,-5 1 1-16,3-3 0 0,4 1 0 16,0-1 0-16,-3 4 0 0,-1 1 0 0,1 2 0 0,-3-4-1 0,3 2 0 15,-3 0 0-15,-3 2 1 16,5-6-2-16,-1 3 1 0,-2 1 0 0,1 2 0 0,1-2-2 0,1 3 0 15,-1 3 0-15,-3-1 1 16,3-3-8-16,-1 1 1 0,3 1 0 0,-3-4 0 0,3 2-7 0,-1 1 2 16,4 1-2-16,2-1 2 0,2 4-3 0,-2 2 0 15,2-2 1-15,2 0 0 16,-4 0 1-16,2-4 0 0,1 4-1 0,-3 0 2 0,2-1 2 0,-2 1 0 16,0-2-1-16,0 0 2 0,0 0 2 15,-2-1 1-15,2-1-1 0,6 1 0 0,-2 0 3 0,5-4 2 0,-3 1-2 16,-3-1 2-16,3 1 2 0,0 0 0 0,-1-1 0 15,1 0 0-15,-1 2 1 0,3-3 0 0,-3 1 0 16,1-2 1-16,3-5 2 0,1 0 0 0,-3 2 1 16,1 2-1-16,1 1 7 0,-5 1 0 0,5-3 1 15,-2-1 0-15,5 0 6 0,-5-4 1 0,4 2-1 16,-3-1 1-16,-1-2 3 0,-1 1 0 16,-1-3-1-16,1 3 1 0,1 1-4 0,1 1 0 0,1-3 0 0,-2-1 1 15,5 4 1-15,1-3 0 0,0 0 0 16,-2 0 0-16,2-1-1 0,-2 3 1 0,-2-4-1 0,3 1 1 15,1-2-1-15,0-1 0 0,0-2 0 0,2 2 1 0,-2 1-4 16,0-3 1-16,0 2-2 16,5 4 2-16,-1-2-6 0,-4 2 0 0,2-6 0 0,-2 1 1 15,2-2-5-15,-2-2 0 0,0 0-1 0,6 0 1 0,1 3-4 16,3 2 1-16,-5-3 1 0,1-2-1 16,0 0-2-16,-1 0 2 0,1 2-2 0,1-4 1 0,5 4-2 15,-1 0 1-15,0 0-1 0,8-1 1 0,-1 1-1 16,-1-2 0-16,2 2 0 0,-6 0 0 0,0-1 0 0,-4-2 0 15,3 1 0-15,-1 0 0 0,4 0-1 0,2 2 1 16,-1-4-1-16,3 0 1 16,0 2-1-16,-2 0 0 0,1-1 0 0,1-1-1 0,-6-1 1 0,4-3 0 15,5 3 0-15,-1 1 1 0,3 4-1 0,0 0 1 16,-1-2 0-16,1 0 0 0,-5 0-1 0,-1-2 1 16,5 1 0-16,1 1 0 0,2-4 0 15,4 4 0-15,-4 0 0 0,2-1 0 0,-2-3 0 0,2 1 0 16,-2-3 0-16,0 3 1 0,4 0-1 15,0-1 1-15,24 9-1 0,-16-5 1 0,-7-5 0 0,-3 0 2 0,-2 0-1 16,-1-2 0-16,3 0 1 0,-2 0 1 16,-2-3-1-16,-2 0 0 0,-1-1 9 15,1 1 0-15,5 0 0 0,-3-2 1 0,6-1 7 0,-6 1 0 0,-5 0 0 16,-1-3 2-16,5-1 0 0,-5 2 1 0,8-3-1 16,2 0 2-16,2-2-3 0,-4 0 1 0,2-2 0 15,-3 0 0-15,1 2-4 0,-2-3 1 0,-2 1-1 16,-3 1 1-16,2-1-3 0,-3 0 1 15,7 0 0-15,-3-3-1 0,2 2-3 0,1-4-1 0,-1 2 0 0,0-1 2 16,0 1-6-16,1-2 1 0,-3 0 0 0,-1 0 0 0,1 0-3 16,-3 1 2-16,11-3-1 0,-6 0 1 0,2 1-4 15,0-1 2-15,-2 2 0 0,4-2-1 16,-3-1 0-16,-1 1-1 0,0 1 1 0,0-1 0 0,1 0-1 16,-5 2-1-16,8-3 0 0,-4 0 1 15,6 1-2-15,-5 0 0 0,8-3 0 0,1 0 2 0,-4 0-2 16,3 2 0-16,-5-1 1 15,2 1 0-15,-4-2-3 0,4 0 1 0,0 0 0 0,0-1 0 16,-2 1-1-16,5 0 0 0,-3 0 0 0,2 0 0 0,-2 0 0 0,0 0 0 16,-6 0 0-16,0 1 0 0,0-4-2 15,-3 1 1-15,7 2 0 0,0 0 0 0,0-1-2 16,2 1 2-16,-4-1 0 0,4 0 0 0,1 1-3 0,-3 0 0 16,-1-3 0-16,1 1 0 0,-2-2-1 0,0 1-1 15,-2-1 0-15,0 0 2 0,1 1-3 0,-1-1 1 0,4-1-1 16,-2 0 1-16,2 1-1 0,2-3 1 0,-10 5-1 15,3-3 1-15,-5 1 1 0,3 1 0 16,-1-4 0-16,1 0 0 0,1 0 0 0,-3-2 0 0,5-2 1 16,1 3-1-16,-5-1-1 0,4 0 1 0,-3 2-1 15,-2-2 1-15,-1 4 0 0,-1-4 2 0,-4 0-2 16,4 1 2-16,-4-5 0 0,0 5 0 16,0-1 1-16,2-5 0 0,-4 2-2 0,3 0 1 0,10-16 0 15,-6 5 1-15,1 2-2 0,0 2 1 0,-15 14-1 16,3-4 2-16,2-1 0 0,-3 1 1 0,18-23-1 0,-11 6 0 15,-1 2 1-15,-7 0 1 0,-5 10-1 16,0-4 1-16,4-3-1 0,2-3 1 0,12-18-1 0,-6 9 1 16,-7 4-1-16,3 3 1 0,-10 17 0 15,0-8 0-15,2-2-1 0,0-2 1 0,11-26 0 0,-5 7 0 16,0 3-1-16,-1 3-1 0,-10 18 1 0,3-5 1 0,-4-1-1 16,5-1 0-16,3-31 0 0,-4 13 1 0,0 1-1 15,-5 3 1-15,-3 21-1 0,3-4 1 0,3-6-1 0,-1-4 1 16,3-32 0-16,-2 15 0 0,0 7-2 0,-7 3 2 15,4 11 0-15,-1-7 0 0,1 0 0 0,-2-3 0 16,-1-2 0-16,3-1 0 16,-6 6 0-16,0-5 0 0,6-3 0 0,-4 1 0 0,3 0 0 15,1 3 0-15,-4 1 0 0,1 1 0 0,-3 2 0 0,0-3 0 16,-3-8 0-16,1 3 2 0,2-4-2 0,-6 3 0 16,2 0 0-16,1 4 1 0,-1-4-1 0,2 4 1 15,-4-10-1-15,-1-1 1 0,1 2-1 16,-3 0 1-16,2 2 0 0,-1 4 0 0,4-1 2 0,1 4-1 15,-8-4 0-15,-1 1 1 0,-1-1 1 16,0-3-1-16,-3 3 1 0,1 1-1 0,2 2-2 0,1 1 1 0,-4-2 1 16,1 2-1-16,-2-4-1 0,2 1 0 15,-2 3 0-15,4 1 0 0,0 2-1 0,2 2 0 0,0 0 0 16,2 0 1-16,-3 0-1 0,-1-1 0 0,2 4 0 16,-2-1 0-16,0 0 0 0,0-1 0 15,-4 3 0-15,4-2 0 0,-5 3 0 0,5-2 0 0,-4 4 0 16,2-2 1-16,0 4-1 0,0-2 2 0,-4-4-1 0,1 1 0 15,-6 3 0-15,3-2 0 0,2 11 0 0,1-8 1 16,-1 4 0-16,-3 0-1 0,-2-1 0 0,-1 1 0 16,3 0-1-16,-2 2 0 0,5 5 0 15,-3-7 1-15,3 4-1 0,1-1 0 0,-3-3 0 0,-1 2 0 0,-1 0 0 16,-1 3 0-16,0 1 0 16,5 4 0-16,-5-1 0 0,0 0 0 0,-2-2 0 0,-4-2 0 0,0 2-1 15,2 2 1-15,-4 0 0 0,3-2 0 0,-1 2-1 0,-2-1 0 16,6 5 0-16,-2 2 1 15,2-1-3-15,0 2 2 0,-4 0 0 0,0-2 0 0,2 5-1 16,-3-2-1-16,-7 2 1 0,1-1 0 0,0-1-2 16,-4 4 0-16,9 2 0 0,1-2 0 0,-1-1 0 15,0 1 0-15,-1 0 1 0,1 0 0 0,0 3-2 16,-1-3 2-16,-3 4-2 0,-1-1 2 0,0 0 0 0,1-1-1 16,3 1 1-16,-4 4 0 0,-1-4 0 0,3-1 1 15,1 5 0-15,-1 0 1 16,1-2-2-16,-3 3 2 0,0 3-1 0,2-3 1 0,-1 1-2 0,3-1 0 0,-5 2 1 15,3 2 0-15,1-3 0 0,-1 3-1 0,1-3 1 16,-1 1 0 0,3 2 1-16,-5-4 1 0,0 4-1 0,1 0 1 0,-1 0-2 0,0-3 2 15,3 3-1-15,3 3 1 0,-5-3 0 0,5 4 0 0,-1-2 0 16,0 1 0-16,2 0 0 0,-1 1 1 16,1-2-1-16,0 1 2 0,2-3-1 0,-5 4 1 0,-1-4 0 0,-3 1 0 15,1 3-2-15,3-1 2 16,-2 1-2-16,1 1 1 0,4 4 0 0,-1-3 0 0,-5 0 0 0,3-1 0 15,3-2 0-15,-2 1 2 0,-3 1-1 16,1-2 0-16,4 4-2 0,-1-5 0 0,-7 5 0 0,1-5 1 0,0 1-1 16,0 1 1-16,5-1-1 15,-3-1 1-15,3 5 1 0,0-2-1 0,0 2 0 0,1-2 0 16,1-1 0-16,-5-1 0 0,7-1 0 0,-2 1 0 16,-2 2-1-16,2 2 0 0,-5-3 0 0,1 1 2 0,-3 2-2 15,0 2 0-15,5-4 0 0,1-2 0 0,1 2 0 16,-2 2 0-16,2-2 0 0,-1 2 0 0,-1-1-2 0,2 0 2 15,4 3 0-15,-2-4 0 0,6-1-1 0,-3 1 0 16,-3 2 0-16,2-2 1 0,0 2-1 0,2-2 1 16,-2 2 0-16,-2-2 0 0,2 1 0 0,0 0 0 15,2-2 0-15,-2 1 0 16,1 0 0-16,1 2 0 0,6-3 0 0,-3 1 0 0,-1 0 0 0,3 2 0 16,-7-2 0-16,0 2 0 15,-4-3 0-15,0 1 0 0,4 0 0 0,2-2 0 0,-2 4-1 0,-2-1 1 16,7-3 0-16,3 2 0 0,-3 2-1 15,3-2 1-15,-5-1-1 0,3 1 1 0,1 2-2 0,-3 2 1 0,3-6 0 16,-1 2 0-16,1 0-1 0,0 2 1 0,1-3-2 16,-5 1 2-16,3 2-1 0,-1-2 0 15,-3-1 0-15,2-3-1 0,1 6 1 0,3-3 0 16,-7 1 0-16,5-2 0 0,-4 2 0 0,1 2 0 0,3-1 0 16,-2-3 0-16,1 2-1 0,2 2 1 0,-1-2 0 15,-4 2 0-15,5 2-1 0,-3-4 1 0,1 2 0 16,3 2 0-16,-5-4-2 0,3 2 2 0,-6 1-1 15,1 1 0-15,-1 0 0 16,2-1 0-16,-6 1-1 0,4-2 2 0,-4 2-1 0,-1-2 0 0</inkml:trace>
  <inkml:trace contextRef="#ctx0" brushRef="#br0" timeOffset="-200047.65">23412 16651 1168 0,'10'-8'0'0,"-10"8"0"16,24-16 0-16,-24 16 1 0,11-2 0 0,-11 2 0 0,22-8 0 16,-3 1 9-16,3-2 2 0,3-1-1 0,-3-1 0 15,0-1 1-15,1-1 2 0,-1-1-2 0,0 2 2 16,1 1-13-16,-1 6 0 0,0-4 0 0,-1-1 0 15,-1 0-1-15,-1-1 0 0,3-1 0 0,3 0 0 16,1 0-1-16,0 0 0 0,-2 1 0 0,0 1 1 0,0-2-4 16,1 1 1-16,-1 1 0 0,0-4-1 15,0 0-3-15,1-1 2 0,-5 1-2 0,2 0 2 0,-1-1-1 16,-2 1 0-16,-1 0 1 0,-1-2-1 16,0-1 2-16,-1 1 0 0,1-3 0 0,0 0 0 0,2 0 4 15,1 0 0-15,-1-3 0 0,-2 3 0 0,-4 1 3 0,0-1-1 16,0-1 0-16,0-1 0 0,2 0 4 0,1 0 0 15,1 1-1-15,-2-1 1 0,0 2-4 0,0-2 1 16,0-1 0-16,0-1 0 0,0-1-1 0,0 0 2 16,-1-1-2-1,1 1 1-15,0 0-3 0,0-2 1 0,-4-2-1 0,-1 1 1 0,-3 1-1 0,-3-2 0 16,0-2 0-16,1 1 0 0,4 0-1 0,3-1 0 16,-3 1 0-16,0-1 0 0,-1-1-1 0,-1-2 0 0,-1 4-1 15,-1-2 2-15,-1-2-2 16,0 0 1-16,0 0-2 0,-1 0 2 0,1 0-5 0,0-1 0 0,1-1 1 15,3 1 0-15,-3-5-2 0,1 1 0 16,0 2 1-16,-1 0 0 0,1-1 0 0,-1 3 0 0,1 1 1 16,-1-2 0-16,1 2 0 0,0-3 1 0,-1-2-1 15,1 0 2-15,1 2 0 0,1-1 1 0,-3-1 0 0,-1 0-1 16,0 0 2-16,-2 0 0 0,-1-2-1 16,1 2 2-1,2-2-1-15,0 2 1 0,0 0 0 0,-1 0 0 0,1-2 0 0,0 0 1 0,1 1-1 0,3-1 1 16,-1 2-2-16,1-4 2 0,-1 1 0 0,1 1 0 0,1-2 0 15,0 1 0-15,-1-1 0 0,-1-3 0 0,2 0-1 16,1 0 1-16,-1 2 0 16,-1-2 0-16,-1 0-1 0,0-2 1 0,1 1 0 0,-1-1 0 0,1 2-1 15,-1-2 1-15,-1 0-1 0,-1 1 1 0,1-1-1 16,0 2 1-16,-1-5-1 0,-1 3 1 16,0-1 0-16,1-1 0 0,1-5 0 0,-2 3 0 0,-3-1 0 0,1 1 0 15,0 0 0-15,2-3 0 0,0 0 0 0,-1-1 0 16,1 1 0-16,0-1 0 15,1-2 0-15,1 1 0 0,-2-1 0 0,-2 4 0 0,-2-3 1 0,-2 1 0 16,2-1 0-16,0 3 0 0,0-1 1 16,2 2 1-16,1-1-1 0,-1-1 1 15,0 0 2-15,0 1-1 0,0 1 1 0,0 3 0 0,-1-4 1 0,1 2 1 16,0 3-2-16,-2 0 2 0,0 1 1 0,0-2 1 16,0-1-1-16,-2 0 1 0,0-2 1 0,1-2 0 15,-1 3 0-15,-2-1 0 0,-2 1-1 0,1 1 0 0,-3-2 0 16,1-1 0-1,-2 1-1-15,-3-2 0 0,-1 0 0 0,0 1-1 0,-2 1 0 0,1 2 0 0,-1 0 0 16,0-4-1-16,0-1-1 0,0-1 0 0,0-1 1 16,0 3 0-16,0-1 2 0,-2 1 0 15,1 1 1-15,-1-1 0 0,0 0-6 0,0 2 0 0,1-1 0 16,-3-1 1-16,0 1-1 0,-1-1 1 0,1 4-1 16,2 0 0-16,2 1 1 0,-1-5-1 0,-3 4 0 0,-1 2 1 15,-3 1-1-15,1-1 0 0,-2 1 1 0,-2 2-1 16,-1-4 1-16,0 3-1 0,-1 1 0 15,0 0 2-15,0-2-2 0,-2 4 1 0,2-1-1 0,2-1 0 16,2 2-1-16,-1 2 1 0,-1 3-1 16,0-4 0-16,2 1-1 0,2-1 0 0,-3 6 1 0,-3-4-1 15,-1 2 0-15,1 0 0 0,-2 0 0 0,0 3 1 0,0 2-1 16,0 4 1-16,2-1-1 0,2 1 0 0,0-4 0 16,0 4 0-16,2-1 0 0,2 2 0 0,-1 1 0 15,-1 1 1-15,-2-4-1 0,-2 6 0 0,-2 0-1 16,-3 1 1-16,1 1 0 0,2-1 0 0,0 3-1 0,2 1 0 15,-1 1 0-15,-1-1 0 16,0 0 0-16,2 0 0 0,2 2 0 0,0 0 1 0,-2 1-1 0,0-3 0 16,0 2 0-16,0 1 0 0,2 2 0 0,2 2 1 15,-2-5-1 1,-2 1 2-16,-4-1-1 0,0-2 0 0,3 2 0 0,1 1 0 0,-4 2 1 16,0 2 2-16,2-2-1 0,3 0 0 0,0 2 0 0,3 2 0 15,-2-2 0-15,-2 0 1 0,-2-4-1 0,1 2 0 16,-1 2 1-16,0 0-1 0,0 3-1 0,0 1 1 0,0-3-1 15,1 3 1-15,-1 3-2 0,0-2 1 16,4 1-1-16,0-1 0 0,2 2 0 0,-1 0 0 0,1 2 0 16,0-4 1-16,0 5-1 0,0-1 2 0,-1 3-2 15,1-6 1-15,0 5 0 0,0 1 2 0,-2 0-2 16,-2-2 1-16,0 2 0 0,0 0 0 16,2 0-1-16,1 2 2 0,-1 5-2 0,0-4 1 0,2 0 1 15,-2 3-1-15,2-3 0 0,3-1 1 0,1 1-1 0,-3 1 0 16,-1 1 1-16,0 2-1 0,0 2 0 0,-1-6 1 15,1 2-3-15,0 0 1 0,0 2 0 16,-2 2 1-16,0 3-2 0,0-5 0 0,-1 2 0 0,1-1 0 16,2 3-1-16,0-1 1 0,2-1-1 15,-1 3 1-15,3-4-1 0,5 5 0 0,-4-1 0 0,-1 0 2 0,-3-2-2 16,-1 1 0-16,0 1 0 16,0 0 0-16,-1 0 0 0,-1 2 0 0,0-2 0 0,0 3 0 0,0 3-2 15,0-1 1-15,0-1 0 0,0-3 0 0,2 3-1 0,-1-4 0 16,-1 2-1-16,0 0 1 15,0 3-1-15,0 0-1 0,0-1 1 0,-2 1 1 16,0-3-3-16,0 2 2 0,-2-1 0 0,0-1-1 0,1 2-3 16,-3-1 2-16,0 3-2 0,1-3 1 0,-1 3-3 0,0-1 2 15,1 0-2-15,-1 2 1 0,0-2 1 0,2 4 1 16,1-2 1-16,-3 2-1 0,4-4 4 0,-2 1 0 16,-3 1-1-16,-3-5 1 0,-3 5 1 0,-2 1 0 15,2 1 0-15,4 0 0 0,3 0 0 0,2-4 1 0,0 4 0 16,-1-1 0-16,-1 1-1 0,2 0 1 0,0 0 0 15,-3 0 0-15,1-2 0 0,-3 1 0 16,-1-2 0-16,1 6 0 0,0 0 0 0,-1 0 0 0,3 1 0 16,1-3 0-16,2-1-2 0,2 0 2 15,-2-1 0-15,-1 1 0 0,-3 2 0 0,1 3 0 0,-1-6 0 16,1 1 0-16,3-2 0 0,0 2 0 0,2 1 0 16,0 3 0-16,-2-1 0 0,0 0 2 0,1 0-2 0,1 2 1 15,3-1 0-15,1 4 0 16,-2-3 0-16,0-2 1 0,-2 0 2 0,0 1-1 15,0-1 0-15,0 2 1 0,2 0 0 0,0 1 1 0,0-2-1 0,2 1 2 16,-2 1-1-16,0-2 2 0,1 0-1 16,3 1 0-16,1 6-1 0,1-3 1 0,-1-3-1 15,1 2 1-15,1-2-2 0,3 1 2 0,-1-2-2 16,-2 0 2-16,-1 3-3 0,-1-4 2 0,3-1-2 0,1 1 2 0,0 0-2 16,0 1 2-16,0-1-2 0,-1 2 1 0,-5 3 0 15,-1 1-1-15,2-3 1 0,3 1-1 0,2 0 0 16,3-1 1-16,1-1-1 0,-6 0 0 0,-2 0 1 0,1 0-1 15,1 2 0-15,3-4 1 0,1 6-2 0,0-5 1 16,0 3 1-16,2-4-1 0,3 2-1 0,1-1 1 16,-2-3-1-16,2 2 1 15,-1 1-1-15,1-1 1 0,-2 0-1 0,-2-3 0 16,0 1-1-16,-2 1 2 0,-2-1-2 0,0 1 1 0,2 3-1 0,0-2 0 0,-3 0 0 16,1 0 0-16,0-3-1 0,1 0 2 15,1 0-1-15,0 1 0 0,2 2-1 16,0 1 1-16,0-3 0 0,-2-1 0 0,2 1-1 0,-2-1 1 15,4 2 0-15,1-1 1 0,-1 2-1 0,2 2 1 16,-1-5-1-16,1 3 1 0,0-1 1 0,-1-1 0 0,1 3-1 16,0-3 2-16,0 2-1 0,-3-3 1 15,3 3 1-15,0-1-1 0,1-2 1 16,1 1 0-16,-3 2 1 0,1 2 0 0,0-3-1 0,0-1 1 0,-1-1-1 16,1-4 1-16,0 4-3 0,-1-2 2 0,5 4-2 15,-1-3 2-15,1 3-2 0,1-2 1 0,-2-4-1 16,-1 4 1-16,-3-4 0 0,-1 2-1 0,0 0 1 15,4 2 0-15,-1 0 0 0,3 1 1 0,-3-1-1 0,1 1 1 16,-1 3 1-16,-1-3-1 0,3-1 1 0,1-2-1 0,-1 0 1 16,2-2 1-16,1 1-1 0,-1 1 1 0,0-6 2 15,0 6 1-15,1-1-1 16,-3 1 1-16,1 0-5 0,-1 0-1 0,0-4 1 0,1 3 0 0,-1-1-1 16,1 0-1-16,-1 4 1 0,0-2 0 0,1 2-2 15,-1 0 2-15,3-9-2 16,-3 2 1-16,0 0-1 0,1-1 1 0,-1 3-1 0,1 1 0 0,-1-3 0 0,0 2 1 15,1 3-1-15,1 0 0 16,0 0-1-16,1 2 2 0,-1-4-2 0,-2 2 1 0,1-2 0 0,-1 4 2 16,2-4-2-16,1 4 1 15,1 0-1-15,0 0 1 0,0 1-1 0,0 1 0 0,0-1-2 16,-1 1 1-16,1-4 0 0,0 1 1 0,0-1-2 0,2 0 1 16,0 4-1-16,-2-1 1 0,0-1-1 0,0 3 0 15,1-3 0-15,-1 0 0 0,2 0 0 0,-2-1 0 0,2 1 0 16,0 0 0-16,0-2-1 0,0 2 1 0,0 1 0 15,0 3 0 1,0-5-1-16,-2 3 1 0,2-4-2 0,0 2 2 0,0-1-1 0,0 1 1 0,0 2-1 16,0-1 1-16,2 2-1 0,-2-3 1 15,2 2-1-15,-2-1 1 0,2 2-1 0,-2 1 1 0,1-1-1 16,1-2 1-16,0 3-1 0,0-1-1 0,0 2 1 16,0 0 1-16,0 1-1 0,-2-2 0 15,2 1 0-15,-1 0 0 0,1-1-1 0,2 1 0 0,0-1 1 16,-1-1 0-16,-1 2-1 0,-2 0 1 0,2 2 0 0,0-1 0 15,0 3-1-15,2-1 1 0,-1-1 0 16,1-1 0-16,0 1 1 0,0 0 0 0,1-4 0 0,-1 2 0 16,1 0 0-16,-1 2 1 0,0-6-1 15,0 1 1-15,-1-1 0 0,1 1 2 0,2 1-1 0,1 2 0 16,1-5 0-16,-1 1 2 0,2 2-2 0,3 1 1 16,-1 0 0-16,0 1 0 0,2 0-1 15,0 0 2-15,2 0-3 0,0 0 0 0,0 0 0 0,-2 2 1 0,0-2-2 16,-2 2 1-16,2-4-1 0,0 2 1 0,0-2-1 15,0 0 0-15,4 2 0 0,0 0 2 0,1 0-2 0,3-2 0 16,-4-1 0-16,-1-1 0 0,1 1 0 16,0-2 0-16,1-1 0 0,1 3 0 0,2-1-2 0,1-1 2 15,-3 0-1-15,1-2 1 0,-1 2-2 0,-1-2 1 16,7 3 0-16,-1 1 0 16,4-3-1-16,0-1 0 0,-6-1 0 0,0-1 1 0,-1 0-1 0,-2 2 0 15,1-1-1-15,1 1 2 16,-1 2-1-16,1-1 0 0,1-1-1 0,0 0 2 0,1 0 0 0,-1 0 0 0,6 2 0 15,0-2 0-15,2 2 0 0,-2-4 0 16,0 1-1-16,0 1 1 0,-1-4 0 0,0 1 0 16,-3 1 0-16,0 0 0 0,2 1 0 0,-2-3 0 15,1 1-1-15,-1-1 1 0,0 1-1 0,0 0 1 16,4-1 0-16,0-1 0 0,2 0-3 0,0 0 2 0,0-2 0 16,-1 0 0-16,3 0-2 0,-2 2 2 0,-4-4-1 15,0 1 0-15,0 1 0 0,0 0 0 0,-2-3-1 16,2 1 1-16,1 0-2 0,-1 1 2 0,5-1 0 15,-1 2-1-15,2-3 1 0,0 0 0 0,3-1-1 0,-2 1 2 16,3-1 0-16,-1 3 0 0,-3-4-1 0,1 1 2 16,1 1 0-16,0-2 1 0,1 2 0 0,-2-1 0 0,3 1 0 15,-1 0 0-15,4-1 0 16,1 1 0-16,-1 0-1 0,0-1 1 0,-4 1 0 0,2 1 0 0,-1 1-1 16,-3-1 1-16,3 0 0 0,-1 1 0 15,-1-1-1-15,-1-1 1 0,6 1 0 0,-1-3 0 16,1 2-1-16,0-1 1 0,2-1-2 15,-2 2 2-15,0 1-2 0,0 3 1 0,-3-3 0 0,-3 0 0 16,3 1-3-16,-1 1 1 0,0-2 0 0,1 1-1 16,-1-1 1-16,1 0 0 0,3 1-1 0,-2-1 1 0,2 0-2 0,0 3 2 15,-7-3 0-15,2-1-1 0,-3-1 0 16,1 1-1-16,-2-2 1 0,-4 0-1 0,2 0 1 0,0 0 0 16,28 6 0-16,-12 0 1 0,3-1-1 0,-2-5 1 15,-21-2 0-15,4 0-1 16,2 0 0-16,-1 0 0 0,3 2 0 0,0 0 0 0,-1 0-2 0,1 0-1 0,-2 0 0 15,2 0 1-15,-1 0 0 0,1 0 0 0,7 1 1 16,-2 1-1-16,2 0-7 0,1-1-1 16,-5-1 1-16,0 2-1 0,1 0 1 0,-3-1-1 0,-1 3 1 15,2-6 0-15,-1 3-3 16,-1-1-1-16,26 7 0 0,-10-2 1 0,-1 0 2 0,-1 1-1 0,-22-8 0 16,4 2 1-16,2 0-1 0,2 0 2 0,1 3-2 15,-1-3 2-15,0 1-3 0,-3 1 1 0,7 2 0 0,-1-5 0 16,1 3 1-16,3 0-1 0,0-1 0 15,0 1 1-15,0-2-4 0,0 0 1 0,-11-2-1 0,2 0 1 16,-2 2-15-16,-2-2-1 0,4 2 1 16,2 0 0-16,-1 0 6 0,3-2 2 0,1 1-1 15,-1-1 0-15,-1 0-9 0,1-2-1 0,-4 1 0 16,-1-2 1-16,1-1-45 0,0 1-1 0,-4 0 0 0,-2 0 1 16,1-1 29-16,-1 1 2 0,0 0 0 0,0-1-1 0,1 1 23 15,-3-2-1-15,2 0 0 0,0 0 0 0,1 0 9 16,-1-2 1-16,0 1 0 0,0-1 0 0,-1 0 6 15,1-1 1-15,-6 1 0 0,1 0 0 16,-2 2 3-16,0 0 0 0,-6 0 1 0,0 0-1 0,0 0 1 0,0 0 2 16,8 0-1-16,0 0 1 0,-1 0-1 0,-1 0 2 15,0 0 0-15,0 0-1 0,-1 0 1 16,1 2-1-16,-2 0 1 0,0 0 1 0,0-1 0 16,0 1-1-16</inkml:trace>
</inkml:ink>
</file>

<file path=ppt/ink/ink2.xml><?xml version="1.0" encoding="utf-8"?>
<inkml:ink xmlns:inkml="http://www.w3.org/2003/InkML">
  <inkml:definitions>
    <inkml:context xml:id="ctx0">
      <inkml:inkSource xml:id="inkSrc0">
        <inkml:traceFormat>
          <inkml:channel name="X" type="integer" max="18176" units="cm"/>
          <inkml:channel name="Y" type="integer" max="11008" units="cm"/>
          <inkml:channel name="F" type="integer" max="4096" units="dev"/>
          <inkml:channel name="T" type="integer" max="2.14748E9" units="dev"/>
        </inkml:traceFormat>
        <inkml:channelProperties>
          <inkml:channelProperty channel="X" name="resolution" value="588.22009" units="1/cm"/>
          <inkml:channelProperty channel="Y" name="resolution" value="632.64368" units="1/cm"/>
          <inkml:channelProperty channel="F" name="resolution" value="0" units="1/dev"/>
          <inkml:channelProperty channel="T" name="resolution" value="1" units="1/dev"/>
        </inkml:channelProperties>
      </inkml:inkSource>
      <inkml:timestamp xml:id="ts0" timeString="2025-06-13T00:19:15.126"/>
    </inkml:context>
    <inkml:brush xml:id="br0">
      <inkml:brushProperty name="width" value="0.05292" units="cm"/>
      <inkml:brushProperty name="height" value="0.05292" units="cm"/>
      <inkml:brushProperty name="color" value="#FF0000"/>
    </inkml:brush>
  </inkml:definitions>
  <inkml:trace contextRef="#ctx0" brushRef="#br0">1690 9534 929 0,'0'-4'0'0,"0"4"0"15,6-2 0-15,-6 2 6 0,7 6 2 0,-7-6 0 0,4-4 0 16,-4 4 3-16,6-3 2 0,-6 3-1 0,2-5 0 15,-2 5-1-15,3-7 1 0,-3 7-1 0,0-7 1 16,0 7-8-16,0-4-1 0,0 4 0 0,0-7 1 16,0 7-2-16,0-3 0 0,0 3 0 0,4-5 2 15,-4 5-4-15,9-4 1 0,-9 4 0 0,8-5 0 0,-8 5 0 16,11-9 0-16,-11 9 1 0,26-7-1 0,-7 6-1 16,5 1 1-16,-4 1 0 15,-1 3 0-15,3 1 0 0,-3 2 1 0,1 2 1 16,-1-4-1-16,0 2 1 0,-1 0 2 0,1 0-2 0,3 0 2 15,-1 1 0-15,3 4 2 0,0-5-1 0,2 0 0 0,-1-3 1 0,4-1 1 16,-2 1 0-16,2-1 0 0,-3-1 7 16,6 1 1-16,-2-1 0 0,2 1 1 0,-1 1 5 15,-5-1 0-15,4 1 1 0,0 1 0 0,2-5 9 16,-3 3-1-16,3-3 1 0,0 2-1 0,7 0 10 0,2 3 0 16,-4-3 1-16,0 0-1 0,1-1-11 0,-1 1 1 15,0 0-1-15,1 1 1 0,-1-1 2 0,2 1 1 0,-2 1-1 16,-1-2 1-16,-3 1-6 0,3 0 0 0,-5 3 0 15,5 1 0-15,-5 0-7 0,3-2 1 16,1 2-1-16,2 0 2 0,-3 1-7 0,1-1 1 0,3 0 0 16,-7 2 0-16,5-4-5 0,-5 2 1 0,3 1-1 15,1-4 0-15,-3 1-6 0,3 0 0 0,-3 2-1 16,2-3 1-16,1 1-3 16,2 0 0-16,-5-1 1 0,0-1-1 0,-2 0-3 0,-1-1 0 0,-1 0 0 15,0-2 1-15,-2-2-1 0,-1-1 0 16,-1 1 0-16,4 2 0 0,0-3 0 0,0 3 0 0,0 0 0 15,-4-2 0-15,-4 0 0 0,1 0 0 0,-3 2 0 16,1-3 1-16,0 3 1 0,-1-4-1 0,-1 3 0 16,-4-1 1-16,-2 0 1 0,-5 2 1 15,-6 0-1-15,9 0 2 0,-9 0-2 0,10 0 0 0,-10 0 1 0,3-5-1 0,-3 5-1 16,10 0 2-16,-10 0-2 0,1-3 1 0,-1 3 0 16,4 0-1-16,-4 0 0 0,4-4 0 0,-4 4-1 15,4-3 2-15,-4 3-1 0,-6-6 0 0,6 6 0 16,-6-15 1-16,1 6-1 0,-4-5 0 0,-1 1 0 0,1 0 1 15,0 3-1-15,-1 1 0 0,-1 2 0 16,4 1 2-16,-5-3-2 0,-1-1 1 0,0-1 0 0,-2 1 0 16,1 1 0-16,0 2 1 0,-2-1-2 0,1-3 0 15,-2 2 0-15,2 1 1 0,-2-1-2 16,-1 1 1-16,-1-1-1 0,0 4 1 0,1 1 0 0,-3 3-1 16,-1-1 0-16,1-3 0 0,3 1 0 0,-1-3 1 15,-3 4-1-15,1 1 2 16,-3 2-2-16,6-3 0 0,-3 1 0 0,-3 0 1 0,1 2-1 0,3 0 2 0,-4-2-1 15,-2 2 0-15,1-3-2 0,1 3 1 16,4 0-1-16,-3 0 1 0,5 0-1 0,3 0 0 16,-2 3 0-16,-2 1 1 0,1-2-2 0,5 1 1 15</inkml:trace>
</inkml:ink>
</file>

<file path=ppt/ink/ink3.xml><?xml version="1.0" encoding="utf-8"?>
<inkml:ink xmlns:inkml="http://www.w3.org/2003/InkML">
  <inkml:definitions>
    <inkml:context xml:id="ctx0">
      <inkml:inkSource xml:id="inkSrc0">
        <inkml:traceFormat>
          <inkml:channel name="X" type="integer" max="18176" units="cm"/>
          <inkml:channel name="Y" type="integer" max="11008" units="cm"/>
          <inkml:channel name="F" type="integer" max="4096" units="dev"/>
          <inkml:channel name="T" type="integer" max="2.14748E9" units="dev"/>
        </inkml:traceFormat>
        <inkml:channelProperties>
          <inkml:channelProperty channel="X" name="resolution" value="588.22009" units="1/cm"/>
          <inkml:channelProperty channel="Y" name="resolution" value="632.64368" units="1/cm"/>
          <inkml:channelProperty channel="F" name="resolution" value="0" units="1/dev"/>
          <inkml:channelProperty channel="T" name="resolution" value="1" units="1/dev"/>
        </inkml:channelProperties>
      </inkml:inkSource>
      <inkml:timestamp xml:id="ts0" timeString="2025-06-13T00:30:19.268"/>
    </inkml:context>
    <inkml:brush xml:id="br0">
      <inkml:brushProperty name="width" value="0.05292" units="cm"/>
      <inkml:brushProperty name="height" value="0.05292" units="cm"/>
      <inkml:brushProperty name="color" value="#FF0000"/>
    </inkml:brush>
  </inkml:definitions>
  <inkml:trace contextRef="#ctx0" brushRef="#br0">15769 3844 12 0,'2'0'0'0,"-2"0"0"16,6 6 0-16,-6-6 0 0,1 0 0 0,-1 0 0 15,0 0 0-15,0 0 0 0,0 0 0 0,0 0 0 16,0 0 0-16,0 0 0 0,4 0 0 0,-4 0 0 15,6 0 0-15,-6 0 0 0,11-3 0 0,-11 3 0 16,11 0 0-16,-11 0 0 0,15 0 0 0,-15 0 0 16,15 0 0-16,-15 0 0 0,11-3 0 0,-11 3 0 15,15-6 0-15,-15 6 0 0,15-3 0 0,-15 3 0 16,20-4 1-16,-20 4 2 0,19-5 1 0,-19 5-1 0,19-3 0 16,-19 3 2-16,18-4 1 0,-18 4-1 0,23-1 1 15,-23 1-2-15,22-4 1 0,-22 4-1 0,24 0 1 16,-24 0-3-16,30 0 0 0,-30 0 0 0,24 0 2 15,-24 0-3-15,25 9 0 0,-25-9 0 16,26 3 1-16,-26-3-2 0,26 2 2 0,-26-2-1 16,26 3 0-16,-26-3-1 0,24 7 1 0,-24-7-1 0,24 6 1 15,-24-6-1-15,30 3 0 0,-30-3 0 0,24 3 0 16,-24-3 0-16,21 6 0 0,-21-6 0 0,22 3 0 0,-22-3 0 16,22 9 0-16,-22-9 0 0,30 3 0 0,-11-3 0 15,0 2 0-15,-3 1 0 0,1 1 0 0,-2-1 0 16,-4 3 0-16,2-3 0 0,2-1 1 0,2 1-1 0,0-3 1 15,-2 4 0-15,-2-4 1 0,0 3-1 0,0-3 0 16,2 2 0-16,3-2 1 0,1 0 0 0,-1 3 1 16,-3 1-1-16,4-4 0 15,0 2-1-15,-1-2 1 0,1 0 0 0,-4 0 0 0,-4 0 0 0,-2 0 0 16,1 0 1-16,-1 0 0 0,0 3-1 0,1 0 2 16,3 1-1-16,3-4 0 0,5 2 0 0,1 1-1 0,-1 1 0 15,-4-3 1-15,-4 1 0 0,-2 0 0 16,-2 1 0-16,0 1 1 0,1-3 0 0,-3 3 1 15,1-1-1-15,1 1 1 0,4-2 0 0,2 4 1 0,-2 0 0 16,-2 1-1-16,0-2 2 0,0-2 0 16,1-1-1-16,-1 0 1 0,0-1-2 0,-2 3-1 0,2-4 1 15,1 3 0-15,-1-3-1 0,0 0 0 0,0 0-1 16,0 0 2-16,1 0 0 0,2 0 2 0,0 0-1 16,-3 0 1-16,0 0-1 0,-2 0 1 0,2 0 0 15,1 0-1-15,-3 0 1 0,0 0 1 0,2 0 0 0,1 0 0 16,-1 0 2-16,2 0 1 0,2-3-1 0,0 3 1 15,-1-4 2-15,1 3 0 0,2-1 0 0,0 0 0 16,0-1-1-16,-2-2 1 0,-2 1-1 0,-2 4 0 0,-2-3-1 16,0 3-1-16,3-6 0 0,-1 3 1 0,2 0-2 15,4-3 1-15,-1 3-1 0,1-2 1 0,2-2-4 16,-1 2 0-16,-1 1 0 0,0 4 1 0,-4-5-5 16,-4 1 1-16,1 4 1 0,-1-3-1 0,0 0-2 15,2 1 0-15,3 2 0 16,2-4 2-16,5 1-3 0,1 1 0 0,-1-1 0 0,-5-1 1 0,-3 1-1 0,-3 1 0 15,-1-1 0-15,0 3 0 0,1-6-1 16,1 3 1-16,2-1 0 0,2-4 0 0,2 1 0 0,1 2 0 16,-1-4 0-16,-2 6 0 0,-2-3 0 15,-2 3 0-15,-2-1 0 0,1 1 0 0,-3 1 0 16,-1-1 0-16,1-2 0 0,4 1 0 0,2 1 0 0,4-2 0 16,-2-2 0-16,-2 1 1 0,0 3-1 0,-2-2 0 15,1 1 0-15,-3 4 0 0,-2 0-1 0,-1 0 0 0,-6 0-1 16,11 0 2-16,-11 0-5 0,9 0-1 0,-9 0 1 15,8 0-1-15,-8 0-14 0,7-3 0 0,-7 3-1 16,15 0 1-16,-5-2-15 0,1 0 2 0,-2 1-1 16,0 1 0-16,3-4 13 0,-1 4 0 0,-2-3-1 15,-1 1 1-15,-8 2 7 0,7-3 0 0,-7 3 0 16,7 0 0-16,-7 0 4 0,8-4 1 0,-8 4 0 16,5 0 0-16,-5 0 2 0,4-3 2 15,-4 3-2-15,4-2 1 0,-4 2 2 0,4 0-1 0,-4 0 1 0,3-4-1 16,-3 4 1-16,4 0 1 0,-4 0-1 15,4-3 1-15,-4 3-1 0,7-2 2 0,-7 2-1 16,6-3 1-16,-6 3-1 0,7 0 1 0,-7 0 0 16,6 0 0-16,-6 0-1 0,4 0 1 0,-4 0 0 0,3 0 1 15,-3 0-2-15,4 0 2 0,-4 0-1 0,4 0 1 0,-4 0-1 16,4 0 1-16,-4 0 0 0,0 0-1 0,0 0 1 16,0 0 0-16,0 0 0 0,0 0 0 0,0 0 0 15,0 0 0-15,0 0 0 0,-2 0-1 0,2 0 1 16,-4 0 0-16,4 0 0 0,-4 3 1 0,4-3 0 0,-3 5 1 15,3-5 0-15,-8 4 0 0,8-4 6 16,-11 5 1-16,3-1 0 0,1-1 0 0,0-3 11 0,-1 2 0 16,8-2 0-1,-13 7 1-15,13-7 1 0,-11 5 1 0,3-2-1 0,1 1 2 0,-1 1-1 0,-1-2 0 16,0 1 1-16,0-2 0 0,-1 1-7 16,1 1 1-16,1 1-1 0,3-5 1 0,-3 3-7 0,1-3 1 0,-4 4 0 15,0-3 0-15,-1 3-3 0,1-1 1 0,0-3 0 16,0 2 0-16,0 0-4 15,0-1 0-15,-4 3 1 0,0-4-1 0,0 0 0 16,-2 0-1-16,2 0 1 0,-2 0-1 0,2-4 3 0,1 3 0 16,-1 1 0-16,-2 0 0 0,0 0 0 0,0 0 0 0,6 0 0 15,-2 0-1-15,2 0 1 0,0 0 1 0,-2 0 0 16,-2 0 0-16,2 0-2 0,0 0 1 0,-2 0 0 16,0 0 1-16,0 0-8 0,0 0 1 0,4-2 0 15,0 0 0-15,1 2-5 0,1-3 0 0,-2 3 1 16,-2-4-1-16,2 3-13 0,-4 1-1 15,-2-4 0-15,0 4 0 0,2 0-15 0,-1 0 1 0,3 0-1 0,-2 0 2 16,2 4 0-16,0-4 1 0,-1 1 0 16,0-1-1-16,-1 4 12 0,0-4 1 0,2 3 0 0,0-3 0 0,0 2 6 15,0 0 0-15,-2-2-1 16,0 0 2-16,0 0 3 0,0 0 1 0,2 0-1 0,-2 1 0 0,2 3 2 16,0-4 1-16,0 3-1 15,0-3 0-15,0 2 2 0,0 2 1 0,0-4-2 16,2 3 2-16,-1-3-1 0,1 3 1 0,-2-3 0 0,2 2 0 0,0 2 0 0,0-4 1 15,-12 3-1-15,3 2 1 16,-1-1 0-16,-1-1 0 0,13-3-1 0,-3 2 1 0,3 1 2 16,0 1 1-16,-1-4-1 0,1 2 1 0,0-1 4 15,0 1-1-15,-8 5 1 0,0-2 1 0,0-1 5 16,0-1 0-16,3-1 0 0,-1 1 2 0,0-3 0 0,0 4 2 16,7-4-1-16,-3 0 1 0,4 0-1 0,-4 0 1 0,3 0 0 15,1 0-1-15,-1 0 3 0,1 0 0 16,-8 2 0-16,-4 1 1 0,1-3-6 0,-1 3 1 0,2-3 1 15,0 4-1-15,2-4-3 0,1 2 2 0,6-2-2 16,-1 0 1-16,-1 0-4 0,1 3-1 0,-9-3 1 16,1 4 0-16,-2-4-1 0,1 1-1 0,3 1 1 15,-2 0-1-15,2 1 1 16,0-3 0-16,0 4-1 0,2-4 2 0,-4 0-1 0,2 0-1 0,6 0 1 16,-2 0-1-16,0 0 1 0,0-4 1 15,-8 1-2-15,-3-1 2 0,3 3 2 0,0-3 0 0,4-1 0 16,-3 1 1-16,3 1 1 0,0 0 2 15,-4 1-2-15,1-2 1 0,-3-1-1 0,1 2 1 0,-1-1-1 16,1 1 1-16,1 1-1 0,-3-5 1 0,7 4-1 16,-2 1 0-16,2-2-2 0,0-1 0 0,6 5 0 0,0-3 1 15,-1 3-3-15,1-4 0 0,0 4-1 0,-1-3 1 16,1 1-2-16,0 2 0 0,-8-7 1 0,0 2-1 16,0 2 7-16,2-3 0 15,-3-4 0-15,-5 1 1 0,3 1 6 0,-1-4 0 0,12 6 0 0,0 3 0 0,0-2 2 16,1-2 1-16,-1 2-1 0,-1 1 1 0,1-1-3 15,0-2 1-15,1 4-1 0,-1 1 1 0,2-2-7 16,-1-1 2-16,1 2-1 0,-1-1 1 0,1 1-8 0,-1 1 0 16,1 2-1-16,-1-3 1 15,1 3-4-15,0-4 2 0,7 4-2 0,-12-3 2 0,12 3-5 0,-11-2 1 16</inkml:trace>
</inkml:ink>
</file>

<file path=ppt/ink/ink4.xml><?xml version="1.0" encoding="utf-8"?>
<inkml:ink xmlns:inkml="http://www.w3.org/2003/InkML">
  <inkml:definitions>
    <inkml:context xml:id="ctx0">
      <inkml:inkSource xml:id="inkSrc0">
        <inkml:traceFormat>
          <inkml:channel name="X" type="integer" max="18176" units="cm"/>
          <inkml:channel name="Y" type="integer" max="11008" units="cm"/>
          <inkml:channel name="F" type="integer" max="4096" units="dev"/>
          <inkml:channel name="T" type="integer" max="2.14748E9" units="dev"/>
        </inkml:traceFormat>
        <inkml:channelProperties>
          <inkml:channelProperty channel="X" name="resolution" value="588.22009" units="1/cm"/>
          <inkml:channelProperty channel="Y" name="resolution" value="632.64368" units="1/cm"/>
          <inkml:channelProperty channel="F" name="resolution" value="0" units="1/dev"/>
          <inkml:channelProperty channel="T" name="resolution" value="1" units="1/dev"/>
        </inkml:channelProperties>
      </inkml:inkSource>
      <inkml:timestamp xml:id="ts0" timeString="2025-06-13T00:31:08.169"/>
    </inkml:context>
    <inkml:brush xml:id="br0">
      <inkml:brushProperty name="width" value="0.05292" units="cm"/>
      <inkml:brushProperty name="height" value="0.05292" units="cm"/>
      <inkml:brushProperty name="color" value="#FF0000"/>
    </inkml:brush>
  </inkml:definitions>
  <inkml:trace contextRef="#ctx0" brushRef="#br0">5135 1000 67 0,'-55'7'19'0,"-7"-2"21"0,-7 4 1 16,-11-2-1-16,-2 2 1 0,-4-4-12 0,1 2 1 16,3 1-1-1,3 4 1-15,1 1-13 0,-6 0 1 0,2 3 0 0,0-2 0 0,2 1-8 0,0 3 0 16,4 1 0-16,-4 2 1 0,-1-1-6 0,-1 1 2 15,2 3 0-15,0-3-1 0,8 5 0 0,-3-2 1 16,4 4-2-16,-1 1 2 0,3 4-1 0,2 0 0 0,1 5 1 16,-1 4 0-16,0 3 1 0,-2 0 0 15,6 1-1-15,1 6 2 0,5-1-2 0,1-1 1 0,-4 0 0 16,2 7 0-16,-3-3-2 0,-1 6 1 0,5-1 0 16,3-2 1-16,3 0-3 15,1-1 2-15,7 4-1 0,-5 3 0 0,3 2 0 0,0 3 0 0,2 1-1 0,6-3 2 16,0-4-2-16,0 0-1 0,5-1 0 0,-2 3 1 15,6 5-1-15,0 0 2 0,1-1 0 16,2 1-1-16,1 0 1 0,4 2 0 0,-3 0-1 0,10 2 2 16,0-2 3-16,8-2 0 0,-3 6 0 15,4-4 0-15,2 3 3 0,2 0 0 0,0 1-1 0,6 3 2 16,2-1-4-16,3 0 1 0,2 4 0 16,0-3 1-16,4 5-5 0,-3 0 2 0,5-2-1 0,3-1 1 15,-1 1-4-15,3 2 0 0,6 0 1 0,-2 0 0 0,4 2-4 16,3-2 1-16,2 0 1 15,1-1-1-15,-1 3-2 0,6-1 1 0,5 3-1 16,-1-2 2-16,3 1-2 0,2 1 1 0,0-1-1 0,10-3 1 0,5-1 2 16,2-3 0-16,2 3 0 0,1-3 0 0,1 3 4 15,2-1 0-15,1-2 0 0,4-1 1 0,-4-3 2 0,3-1 1 16,5 1-1-16,5-4 2 0,0-2 1 0,5-2 1 16,2 1 0-1,-1-1-1-15,4-1 1 0,0 1-1 0,3-1 1 0,1 0 0 0,-1 0-5 16,7-4 1-16,-1 0-1 0,3 2 1 0,7-1-4 0,-5-1 0 0,9-1-1 15,-3 1 1-15,0-5-4 16,4 2 2-16,0-4-2 0,4 1 2 0,1-3-2 0,-3-3 1 0,2 1-1 16,3-3 1-16,-1-5 0 15,-1 1-1-15,-1-1 1 0,2 0-1 0,1 0 1 0,-5-1 2 0,0-1-2 16,3-1 2-16,-1-3-1 0,3 1 0 16,-5-5 1-16,0-1-1 0,2-4-1 0,3-2-1 15,-5 0 0-15,-4 2 2 0,2-1-4 0,0-1 1 0,-4 0 1 16,4-1-1-16,-2-1-2 0,1 0 0 0,-1-3 0 15,0-4 0-15,-2 2-1 0,4 0 1 0,-6-3-1 16,-5-4 1-16,2 0-4 0,-2-5 2 0,-2 0 0 16,1 0-1-16,-4-4-2 0,-3-3-1 0,-3 0 1 15,-1 0 0-15,-1-3-3 0,-4-2 0 0,2 1 1 0,2-5 0 16,-4-1 0-16,-2 0 0 0,0-2 1 0,-2-1-1 16,-1 1 2-16,1-2 1 0,-5-1-1 0,1-1 1 0,-3 1 1 15,0-3-1-15,-6 1 1 0,-1-2 0 0,-3-2-2 16,-1-1 2-16,-6-1-2 0,-2 1 2 0,-5-8-3 15,-4 1 1-15,-2-4-1 0,-2-2 0 0,0-4 0 0,-2-1-1 16,-1-7 0-16,-5 0 0 16,-1-4-2-16,-2-5 0 0,-3-3 1 0,-5 0 0 0,-1-6-1 0,-6-1 0 15,0-7 0 1,-4-1 0-16,-3-2 1 0,0-9 1 0,-6-3 0 0,0-4 1 0,-2-2 0 0,-2-4 2 16,-7-6-1-16,-4-3 1 0,-5-4 1 0,-3-2 2 15,-5-9-1-15,-3-3 1 16,-6-7 0-16,-4-1 1 0,-8-7-1 0,-1-7 1 0,-2-4 0 0,-10-1 0 15,-1-4 0-15,-4-5 0 0,-4 0 2 16,1 1 0-16,-5-7 0 0,-9 3 2 0,-3-9 2 16,-3 3 1-16,-3-3 0 0,-4 4 0 0,-5-4-1 0,-4 3 2 15,-8-6 0-15,-3 1 0 0,-8 7 3 0,-3-2 2 0,-8 6-2 16,-8 6 1-16,-7 6-1 0,-3-2 1 16,-8 14-1-16,-6 1 1 0,-7 15-1 0,-6 1 2 0</inkml:trace>
  <inkml:trace contextRef="#ctx0" brushRef="#br0" timeOffset="19975.14">11856 9554 766 0,'-24'-15'0'0,"0"1"0"0,3 2 0 15,6 5 10-15,2 4 0 0,-2-3 0 0,-7-2 0 16,-4-10 7-16,-4 1 0 0,-1 1 0 0,-3-4 1 16,-3 1 5-16,-1-2 2 0,1 4 0 0,-6-1-1 0,2 3-1 15,0-1 0-15,-1-1 1 16,-1 0 0-16,-4-1-9 0,1-1 1 0,-3 4 0 15,1 1 1-15,1-2-5 0,-5 6 0 0,2-1 1 0,-3 3-1 16,3-4-4-16,-4 3 1 0,0 0 0 0,2 1 0 16,2 4 0-16,1-3 0 0,-3 2 0 0,-6 0 0 0,-1 1-7 15,-9 4 0-15,7-3 0 0,-2 1 1 0,1 2-3 16,4 2 0-16,-1 1 0 0,-5-3 1 0,-1 2-2 0,0 0 1 16,2 0-2-16,-3 1 2 0,3-3-2 15,2 4 0-15,-3-3 0 0,-3 3-1 0,-2-1-1 0,0 1 0 16,0-1-1-16,-5-1 1 0,1 1-4 15,-1-3 1-15,-1-3-1 0,1 1 1 0,-3 0-3 0,3 2 1 16,-5-1 0-16,-1-3 0 0,-2-1 0 0,0-2 2 0,0 0-2 16,2 0 1-1,6 0 2-15,-5 0 2 0,3 2-1 0,1 2 1 0,-3 1-1 0,2-1 1 16,-1-1-1-16,3 2 1 0,-4 2 1 0,1 0 1 0,-3 0 0 16,0 0 0-16,0 2 1 0,0 3 1 15,0 1 0-15,-2 2 0 0,0 1 0 0,0-1 0 0,2 1 0 16,-6 0 0-16,4-1 0 0,-2 1 0 0,0 1 0 0,-2-4 0 15,4 2 0-15,-3 1 0 0,3 0 0 16,-6 1 0 0,2-1 0-16,1 3 0 0,3-4 0 0,-4 5 0 0,0 0-2 0,3 1 2 0,-3 0-1 15,-2-2 1-15,1 4-1 0,-1 1 1 0,-1-3-1 16,7 5 1-16,0 2-1 16,2-1 0-16,-1 5 0 0,1 1 0 0,0 1-2 0,2-1 1 0,-2 5 0 0,0 1 1 15,0-3-2-15,-1 2 1 0,5 2 0 0,2-4 1 0,-1 1-1 16,0 1 0-16,1 2 0 0,-1 2 1 15,-3 1 0-15,2-2 1 0,1 3-1 0,6-3 1 0,-5 3 0 16,1 3 0-16,2-4 0 16,4 2 0-16,4 4 0 0,-4-1 0 0,3-1 0 0,-1 0 0 0,0-1 0 15,0 3 0-15,1-2 0 0,3 1 1 0,3 3-1 16,-1-1 1-16,1 0-1 0,0-1 1 0,-3 1 0 0,-1 0 0 16,6 2 1-16,0 4-1 15,2-4 1-15,4 0 1 0,0 1 1 0,-1-1-1 16,-5 0 2-16,1-1 0 0,4 1 1 0,3 0-1 0,3 0 1 15,2 0 0 1,0-2-1-16,-1 2 2 0,-5 0 0 0,4 0-1 0,-3 2 1 0,3-1 1 0,2 4-3 0,6-3-1 16,0 2 0-16,0-1 2 0,-1 2-1 0,7-5 0 15,-1 5 1-15,-3-1-1 0,-1 3-1 0,3 0-1 16,-5-2 1-16,7-2-1 0,-1 4-1 0,-1 0 1 16,1 2 0-16,0-4 0 0,2 2-2 0,-3-2 1 0,3 2 0 15,4 2 0-15,7 1 0 16,1 1 0-16,-1-5 1 0,-3 3-1 0,1 0 0 0,3-1 1 0,-1 3 0 15,0 1 0-15,1 0-1 0,5-3 2 0,-4 3-1 16,2 0 0-16,-2-2 1 0,4 1-1 0,-4-1 0 16,2 0 1-16,-1-1 0 0,1 0 1 0,2-2-1 15,-2 1 1-15,5 4-3 0,-1 2 1 0,4-2 1 16,1 0-1-16,1-3-2 0,-1 1 0 0,4 1 1 16,-3-3 0-16,5 3-2 0,-4-3 1 0,2 1 0 0,-4 1 0 15,5 1-1-15,-5-1 1 0,2 1-1 16,2-3 1-16,1 3-1 0,1-1 0 0,1 0 0 15,1 1 1-15,2-4-1 0,2 1 0 16,-1 1 0-16,3-2 2 0,-3 0-2 0,3-2 0 0,-3-2 0 0,1 3 0 16,-1-1-2-16,-1 0 2 0,5 2 0 0,-1-4 0 0,-2 3-1 15,1 2 1-15,0 1-1 0,3-2 1 0,-3-2-1 16,4-3 0-16,-3 1 0 0,3 1 1 0,-2-3 0 16,8 1 0-1,-4-2 0-15,0 0 0 0,0-3 1 0,-2-1 0 0,2-1 0 0,1 0 0 16,0-2 2-16,-1-2-1 0,2 0 0 0,2 3 1 0,-4-1-1 15,4 1 0-15,-4-1-1 0,2-1 1 0,-2-3-1 0,2-2 0 0,-2 0 1 16,0 3-1-16,0-2-1 0,6 0 0 16,-3 0 0-16,-1 0 1 0,2-1-1 0,2 1 0 15,-1 0 0-15,-3-2 0 0,2 1 0 0,-4-5 0 16,0 1 0-16,6 0 1 0,3-2 0 0,-1 0 0 16,-1-2 0-16,-1 0 0 0,-3 0 2 0,1 0-1 0,-2-1 0 15,2-2 0-15,2-2 0 0,-5-2-1 16,3-1 0-16,2-1 1 0,-1 1-2 0,1-1 1 0,5-1-1 15,-3 0 1-15,3 0-1 0,-3-2 0 0,3-2 0 16,0 1 1-16,0-1-1 0,0 1 0 0,1-3 0 16,6 1 0-16,1-2-1 0,5-2 0 0,1 0 0 15,-9 0 0-15,3-1-2 0,-2-1 0 0,-2-1 0 0,2 0 1 16,1-2-4-16,5-2 0 0,1 0 1 16,-4 1 0-16,5-1-1 0,3-2-1 0,-2 1 0 0,4-2 0 15,0-1 0-15,-1 1-1 0,1-2 0 0,-2 0 0 16,6-1-2-16,-2-1 1 0,3 0 0 0,2 3 0 0,-1-1 1 15,-5 0 1-15,7 2 0 0,-6-1 0 0,3-1 0 16,-5 0 0-16,5 2 1 0,3 2 0 16,4 3 0-16,1 0 2 0,0-2-2 0,0 0 2 0,-4 1-2 15,2-1 2-15,2 2-1 16,0 2 1-16,2-1-2 0,2 1 0 0,-5 0 1 16,3 1 0-16,2 1 1 0,-4-1 1 0,1 1-1 0,1-1 1 0,2 1 1 0,1-1 0 15,1 1 1 1,-3-1 0-16,3 0 0 0,-1 1 1 15,1-1 0-15,1 1 0 0,3-1 0 0,-3 1 1 0,-2 1 0 0,3 0 0 0,-3-1 1 0,1 1-1 16,1 0 0-16,0-2 1 0,6 1-1 0,4-1 1 16,-6 3 0-16,2-1 0 0,-4 0 0 0,2 0 1 15,0 0 0-15,0-1 0 0,4 1 1 0,2 0 1 16,-2-1-1-16,-2-1 1 0,1 1 2 0,-1-3-1 0,-3 1 1 16,4 0 0-16,-1-2 1 15,0-2 0-15,0 0-1 0,4 1 1 0,1-1-1 0,-5 0 1 0,2 0 0 16,2 1 0-16,-6-3-2 0,2 1 1 0,0 1 0 15,2 0 0-15,7 1-6 0,-4-1 1 16,1 0 0-16,-1 0 0 0,1 1-2 0,0-3 0 0,-5 2 0 16,3 1 1-16,0-1-1 0,-4 2 0 0,5 0 0 15,1-2 0-15,-1 0-1 0,3 1 0 16,-5 1 0-16,-3 1 1 16,0 1-1-16,-2 0 0 0,2 0 0 0,2-1 0 0,2 1 0 0,-1-2-1 0,3 0 1 15,-6 0 0-15,5 2 0 0,-3 1 0 0,2-1 0 0,-6 0 0 16,2-2 0-16,-6-2-1 0,0 0 1 15,3-1 1-15,3-1-1 0,0 1 0 0,0-1 0 0,-2 1 1 16,-4 1 0-16,0 1 0 0,1-3 0 0,3 1 0 16,5-1 2-16,-3 1 2 0,-2 1-2 0,-1 0 1 0,-1-1 3 15,-6 1 0-15,3 2 1 0,3-2 0 16,4 1 2-16,-2-1 1 0,2 2 0 0,-4 0 0 0,1-2 0 0,-7 0 0 16,3 2 1-16,3 2 0 0,-4 2-1 0,5-1 0 15,-3-1 0 1,-3-2 1-16,-3 0-3 0,-3-2 1 0,2 0 0 0,2 1 0 0,4-1-3 0,1-2-1 15,2 1 1-15,-7-1 0 0,1 1-4 0,-3 0 1 16,0-1-1-16,0 1 2 0,0-3-3 0,2 1 0 16,1 0 0-16,-1 0 1 15,-2 0-1-15,0-1 2 0,0 3-1 0,0 1 0 0,2-1-2 0,1-1 1 16,-3 1 0-16,2-1 1 0,1 1-1 0,-3 0 0 0,0-1 0 16,4 2 1-16,0 1 0 15,1-1 1-15,-5 0-1 0,2 0 1 0,1 1 1 0,-3-1-1 16,2 0 0-16,0 2 2 0,-1 2-3 15,1 0 1-15,-2-1 0 0,0 1 0 0,-2 0 0 0,2 0 1 0,2-1-1 16,-1 3 2-16,-1 1-3 0,0 0 0 16,0 0 0-16,-2 1 2 0,-2-1-4 0,-3 0 1 0,5 0-1 15,-2 0 1-15,8 1-1 0,-4 0 0 0,-1 3 0 16,1 0 0-16,0-2-1 0,-7 1 0 0,3 1 0 16,0 0 1-16,2-1-1 0,0-1-1 0,-2 2 1 0,0 1 0 15,1 2 0-15,-1 0 1 0,0-1 0 0,-2-2 0 16,1-3-1-16,-3 1 1 15,4 2-1-15,0 0 1 0,1-1-1 0,-1 1 0 0,0-2-1 0,0 2 2 0,0-1-2 16,0-1 1-16,2 2 0 0,2-1 0 0,4-1-1 16,0 0 0-16,-5 0 1 15,1-2 0-15,-2 1-1 0,-3-3 1 0,1 0-1 0,2 3 0 0,2 1-1 0,0 0 1 16,-4-2 0 0,2-2-1-16,-2 1 2 0,-2-1 0 0,3 1 0 0,2-3 1 0,1 1-2 15,0 0 0-15,0-1-1 0,-4 1 2 0,8-2-1 16,-4 0 0-16,0 0-1 0,0 0 2 15,0 0-1-15,-1 0 1 0,-2 0 0 0,3 0 0 0,3 0 0 16,-1 0-1-16,2 0 1 0,-3 0 1 0,1 0 0 16,0 0 0-16,1 0 0 0,1 0 0 0,-2 0 0 15,0 0 0-15,1 0 0 0,1-2 0 0,-1 1-1 0,1-1 1 16,-2 2 0-16,-2 0 0 0,0 0-1 0,-2 0 0 16,0 0 0-16,-2-2 1 0,4 1-1 0,3-3 0 0,-1 1-1 15,0-1 1-15,-2-1-1 16,0 0 1-16,1 0-1 0,1-1 1 0,-2 1-2 0,2 0 2 0,0 0-1 15,-1 0 1-15,1-2 0 0,0 0 1 0,2 0-1 16,-1 0 1-16,3 0 0 0,-3-2 0 16,1 1 0-16,-2-1 0 0,-2 2 0 0,-2 2 0 0,0-2 0 15,0 0 0-15,0-2 0 0,0 1 0 16,0-1 0-16,5 1 1 0,3-3-1 0,1 1 0 0,1-1 0 0,-5-1 1 16,-1 0 0-16,0 0 0 15,0 0 0-15,-1 0 0 0,5 1-1 0,-1 3 0 16,-1-3 0-16,-2 1 1 0,-2 0-1 0,-4-1 0 0,2-1 0 0,3 0 2 15,1-2-2-15,2 0 0 0,-2 2 0 16,-1 0 0-16,1-2 0 0,-2 2 0 0,0-2 0 16,0 0 0-16,0-1-2 0,-2-1 2 0,-2 1 0 0,0-3 0 15,0 1 0-15,-1 0 0 0,1-2 0 0,2 0 0 0,0 0-1 16,0 0 1-16,0 0 0 16,-2 0 0-16,-3-2 0 15,1-2 0-15,2 3 0 16,4-5 0-16,2-1-1 0,1 0 1 0,-1 0-1 0,-4-1 1 0,-4-1 0 15,-1-1 0-15,-1-1 0 0,3 1 0 0,1-1 0 0,4 3 0 0,-2-3 0 16,-4 1 0-16,0-1 0 0,-1 1 0 0,-1-2 0 0,-1-2 0 0,-2-2 0 16,-1-1 0-16,1 3 0 0,-2-1 0 0,0-3 0 0,0 3 0 15,-2-1 0-15,-1-1 0 0,0-1 0 16,-1-1 0-16,0 2 0 0,0-2 0 16,0-2-1-16,-2 0 1 15,3-1-1-15,-1-1 1 0,2 1-1 0,2-3 0 0,-3 3 0 0,-2-8-1 0,-3 3 1 0,-1-3 1 0,-3-1 0 16,-1 0 0-16,-2 1-1 15,-2-3 1-15,0 1 0 0,0-3 0 0,0-2-1 0,-1-1 1 16,1 2-1-16,0-4 1 0,0-1-1 0,-2-1 1 16,-1 0 0-16,-1-1 0 0,-2 2 0 0,1-1 0 0,-2-1 0 15,-3-1 0 17,-1-2 0-32,0-1 0 0,-2-2 0 0,0 1 0 0,-2 1 0 0,-1-1 0 15,-1 3 0-15,0-2 0 0,-1 0-1 0,-1 4 1 16,-1-4 0-16,-1 0 0 0,1-1 0 0,0 1 0 0,-3-1 0 0,-1-1 0 0,-2 2 0 0,-2 2 0 0,0-2 0 0,-1 1 0 15,-1-3 0-15,0 1 1 0,-1 4-1 16,-1-4 1-16,-1 1 0 0,-3 0 1 0,-1 2-1 16,0 6 2-16,-2-5-1 0,-2 3 0 0,2-3 0 0,0 1 2 15,-2-2-2-15,0 0 0 16,-2 3 0-16,-1 3 1 0,-5 4-3 0,-1-5 0 0,-2 2 0 0,-2 3 1 16,2 1-1-16,0-1 0 0,-2 2 0 0,0 2 0 0,-2 2-1 15,-1 4 0-15,-1-2-1 16,-2-1 2-16,-1 4-1 0,-2-2 1 0,-1 0 0 0,1 3 0 15,-2 0 0-15,0 3 0 0,-2 1 0 0,-2 3 0 0,0 2 0 0,0 0 1 16,-1-1 1-16,-1-1-1 0,0 2 1 31,-1-5 0-31,-5 5 0 16,-1 2 2-16,-2 5-1 0,-2-5 2 0,0 2-1 0,0-1 1 0,4 2 0 0,-2 1 1 16,0-1-1-16,-2 2 1 0,0 2 0 0,-1 0-1 0,-3-1 1 0,-2 3 0 0,-1-2-1 15,0-1 2-15,-2 1 0 0,-1 0-1 0,1 0 3 0,0 0 0 0,2 1 0 31,-1 2 1-31,-1 0-3 0,4-1 1 0,-5 1 0 0,-1 0 0 0,-2 1-2 0,-2-1 1 16,-1 0 0-16,-1 0 0 0,-1 1-3 16,1-1 2-16,0 0-1 0,2 0 1 0,4 4-2 0,2-4 1 15,-2 0-1-15,-6 1 2 0,1-1-3 0,-5 0 2 0,1 0-2 16,-2 6 2-16,-1-4-3 0,-1 1 1 16,0 1 1-16,4-4-1 0,-2 4-1 0,-1 2 1 0,1-4-1 15,0 1 1-15,0 1-1 0,-3 1 1 0,1 2-1 0,-2 2 0 16,0-5-1-16,0 3 0 0,0 2 1 15,-1 2-1-15,2-1 0 0,-1 1 0 0,-1 1 0 0,-1 2 0 16,-2-1-1-16,0-1 0 0,-1-1 0 0,-1 1 1 0,-5 0-1 16,-4 4 0-16,2-3 0 0,4 1 1 15,3 1-1-15,-1-2 0 0,-3 4 0 16,1-1 0-16,-2 2 0 0,0-1 0 0,2 1 0 0,-3-1 0 0,1 3 0 16,0 1 0-16,0 0 0 0,-2 0 0 0,2-4-1 15,-4 1 1-15,0 1 0 0,0 2 0 0,0 0-1 0,2 2 1 16,-4-1 0-16,1-1 0 0,-3 2-1 0,2 2 1 15,-1-4-1-15,5 0 1 0,0 1-2 0,1 3-1 16,3-1 1 0,-2 1 1-16,2-1-2 0,-3 2-1 0,-1-1 1 0,0 1 0 0,-1-2-3 0,-5 3 1 15,2-1 1-15,-1-2-1 0,-3 4-14 16,-1-3 1-16,-2 1 0 0,7-3 1 16,-2 3-17-16,2 0 0 0,1-2 1 0,-3 3 0 0,2 1-24 0,1-2 0 15,-5-2-1-15,1 1 1 0,-5-3 0 16,5-1 1-16,-4-3 0 0,-1-2 0 0,-1-2 20 0,-2-4 0 0,1-1 0 15,-9-3 1-15,3-3 16 0,-6-4 0 16,-1-1 0-16,5-3 0 0,-12 1 16 16,3-3 2-16,-5 2 0 0,3 3 0 0,-5 4 4 0,-3 2 2 0,-3 1-1 15,-1-3 1-15,-4 0 15 0,1 2 1 0</inkml:trace>
</inkml:ink>
</file>

<file path=ppt/ink/ink5.xml><?xml version="1.0" encoding="utf-8"?>
<inkml:ink xmlns:inkml="http://www.w3.org/2003/InkML">
  <inkml:definitions>
    <inkml:context xml:id="ctx0">
      <inkml:inkSource xml:id="inkSrc0">
        <inkml:traceFormat>
          <inkml:channel name="X" type="integer" max="18176" units="cm"/>
          <inkml:channel name="Y" type="integer" max="11008" units="cm"/>
          <inkml:channel name="F" type="integer" max="4096" units="dev"/>
          <inkml:channel name="T" type="integer" max="2.14748E9" units="dev"/>
        </inkml:traceFormat>
        <inkml:channelProperties>
          <inkml:channelProperty channel="X" name="resolution" value="588.22009" units="1/cm"/>
          <inkml:channelProperty channel="Y" name="resolution" value="632.64368" units="1/cm"/>
          <inkml:channelProperty channel="F" name="resolution" value="0" units="1/dev"/>
          <inkml:channelProperty channel="T" name="resolution" value="1" units="1/dev"/>
        </inkml:channelProperties>
      </inkml:inkSource>
      <inkml:timestamp xml:id="ts0" timeString="2025-06-13T00:53:12.320"/>
    </inkml:context>
    <inkml:brush xml:id="br0">
      <inkml:brushProperty name="width" value="0.05292" units="cm"/>
      <inkml:brushProperty name="height" value="0.05292" units="cm"/>
      <inkml:brushProperty name="color" value="#FF0000"/>
    </inkml:brush>
  </inkml:definitions>
  <inkml:trace contextRef="#ctx0" brushRef="#br0">10738 6327 12 0,'-13'0'0'0,"13"0"0"0,-15 0 0 0,15 0 0 0,-3-4 0 16,3 4 0-16,-13 4 0 0,13-4 0 0,-38 2 0 0,18-1 0 15,1 1 0-15,-1-2 0 0,-1-2 0 0,-3 2 0 16,0 2 0-16,0 2 0 0,-1-4 0 0,-1 0 0 16,0 0 0-16,-4 0 0 0,4-4 0 0,-4 4 0 15,4 0 0-15,-2-2 0 0,0 1 0 0,1-1 0 16,-1 2 0-16,0-4 0 0,0 1 0 0,-2 0 0 15,4 1 0-15,-6 2 0 0,4 0 0 0,0 0 0 0,-2-4 0 16,1 1 0-16,-1 1 0 0,2-1 0 16,-2-1 0-16,6 1 0 0,0-2 0 0,3-1 0 15,-5 3 0-15,2-2 0 0,0 1 0 0,-1 1 0 0,1-2 0 16,0 1 0-16,0 1 0 0,1-1 0 16,3 3 0-16,1 1 0 0,-1-4 0 0,-1 4 0 0,-3-3 0 15,0 1 0-15,-1 2 0 0,1 2 0 16,4 1 0-16,-3-3 0 0,3 0 0 0</inkml:trace>
  <inkml:trace contextRef="#ctx0" brushRef="#br0" timeOffset="358.97">8676 6526 12 0,'-10'5'0'0,"10"-5"0"16,-9 12 0-16,9-12 0 0,-13 4 0 16,13-4 0-16,-11 12 0 0,11-12 0 0,-23 24 0 0,23-24 0 15,-22 21 0-15,22-21 0 0,-20 24 0 0,20-24 0 16,-19 26 0-16,19-26 0 0,-21 29 0 0,14-13 0 16,-2 0 0-16,1 1 0 0,1-5 0 15,-1 0 0-15,3 0 0 0,-3 0 0 0,3 0 0 0,-1 2 0 16,1-2 0-16,-1-3 0 0,0 3 0 0,5 0 0 15,-3 0 0-15,2 2 0 0,0-2 0 0,-2 0 0 16,2 1 0-16,2-8 0 0,0 2 0 0,0-7 0 16,-3 8 0-16,3-8 0 0,-2 7 0 0,2-7 0 15,-6 9 0-15,6-9 0 0,-2 10 0 0,2-3 0 0,0-2 0 16,0-5 0-16,-5 7 0 16,5-7 0-16,-4 4 0 0,4-4 0 0,0 5 0 0,0-5 0 0,-2 3 0 0,2-3 0 15,0 2 0-15</inkml:trace>
  <inkml:trace contextRef="#ctx0" brushRef="#br0" timeOffset="1774.78">11372 6362 12 0,'5'3'0'0,"-5"-3"0"16,6 9 0-16,-6-9 0 0,0 7 0 15,0-7 0-15,7 3 0 0,-7-3 0 0,12 9 0 16,-12-9 0-16,13 1 0 0,-13-1 0 0,13 4 0 0,-13-4 0 15,15 3 0-15,-15-3 0 0,22 2 0 0,-22-2 0 16,32-2 0-16,-8 2 0 0,0-3 0 0,-3 3 0 16,-1-5 0-16,-1 1 0 0,-1 1 0 0,1-2 0 15,0 1 0-15,1-3 0 0,1 2 0 0,-1 0 0 0,2 1 0 16,3-3 0-16,1 2 0 0,0 2 0 0,0 1 0 16,2-1 0-16,2-3 0 0,-4 3 0 0,2-4 0 15,0 2 0-15,-4 1 0 0,2-1 0 16,-2-2 0-16,2 2 0 0,0 2 0 0,2-3 0 0,-3-1 0 0,3 2 0 15,3 2 0-15,1-4 0 0,-4 2 0 0,-2 0 0 16,-2 1 0-16,0-3 0 0,1 2 0 0,1 1 0 16,0 3 0-16,2-3 0 15,-2-1 0-15,0 2 0 0,0-1 0 0,2 4 0 16,-4 0 0-16,2 0 0 0,2 0 0 0,2 0 0 0,0-3 0 16,0 1 0-16,1 0 0 0,-5 2 0 0,4 0 0 0,-4 0 0 15,4 0 0-15,-4 0 0 0,4-1 0 16,-4-3 0-16,0 1 0 0,0 1 0 0,-2-2 0 0,-1-1 0 15,-3 2 0-15,3-1 0 0,1 1 0 0,2 1 0 16,0-5 0-16,-2 2 0 0,-1 2 0 0,-3 3 0 0,-1-6 0 16,1 3 0-16,3-1 0 0,-5 1 0 0,1 1 0 15,1 2 0-15,-1 0 0 0,-2-3 0 0,1 3 0 16,-3-4 0-16,4 3 0 0,0-1 0 0,-1 0 0 0,1 2 0 16,3 0 0-16,-3 0 0 0,-1 4 0 0,1-3 0 15,-4-1 0 1,2-1 0-16,-2-1 0 0,0 2 0 0,0 0 0 0,1 0 0 15,-3 0 0-15,2 0 0 0,2 0 0 0,2 0 0 0,-1 0 0 0,-1 0 0 16,0 0 0-16,-2 2 0 0,-2 3 0 0,0-2 0 16,-2-3 0-16,0-3 0 0,0 3 0 0,1 0 0 15,-1 0 0-15,2 3 0 0,3 2 0 16,-2-5 0-16,-1 4 0 0,1-2 0 0,3 1 0 0,-4 1 0 16,-3-1 0-16,-10-3 0 0,9 5 0 0,-9-5 0 0,7 7 0 15,5-2 0-15,1-1 0 0,0-3 0 16,-2 3 0-16,0-1 0 0,2 1 0 0,-2-2 0 15,-3 1 1-15,-8-3-1 0,9 4 1 0,-9-4 0 16,7 3 0-16,-7-3 0 0,6 5 1 0,-6-5-1 0,4 5 1 16,-4-5-1-16,4 4 0 0,-4-4 0 0,7 8 0 0,-5-1-1 15,2-1 2-15,-4-6-2 0,5 12 1 0,-3-4-1 16,2 3 0-16,-4-1 0 0,0-1 1 0,-4 1-1 16,0 1 0-16,2-1 0 0,1-1 1 0,1-4-1 0,0 2 1 15,0 1-1-15,0-2 1 0,0 0 0 0,0 3 2 16,0-4-2-16,0 2 1 0,0 2 2 0,-2 0 2 15,0 3 0-15,0-4-1 0,2 3 6 0,0-1 1 16,-2 0-1-16,2-1 1 0,0 0 7 0,0-1 0 16,0 1 0-16,0-2 2 0,0-7 4 15,0 10 1-15,0-3 0 0,0 2 0 0,0-9 1 0,0 9 0 0,0-9 0 16,0 10 1-16,0-10-4 0,0 9 2 16,0-9 0-16,0 8 0 0,0-8-4 0,0 5 1 0,0-5-1 15,8 7 1-15,-8-7-3 0,1 2 0 0,-1-2 0 16,0 4 2-16,0-4-7 0,0 3 1 0,0-3 0 15,6 4 1-15,-6-4-10 0,11-2 2 0</inkml:trace>
  <inkml:trace contextRef="#ctx0" brushRef="#br0" timeOffset="9485.65">7511 9113 12 0,'4'4'0'0,"-4"-4"0"0,7 0 0 0,-7 0 0 0,8 0 0 16,-8 0 0-16,9 0 0 0,-9 0 0 15,6 0 0-15,-6 0 0 0,3 0 0 0,-3 0 0 0,4 0 0 16,-4 0 0-16,8 0 0 0,-8 0 0 15,11 0 0-15,-11 0 0 0,18-4 0 0,-18 4 0 0,21-3 0 16,-21 3 0-16,19-4 0 0,-19 4 0 0,18-2 0 16,-18 2 0-16,19-6 0 0,-19 6 0 0,17-6 0 0,-17 6 0 15,20-8 0-15,-20 8 0 0,22-7 0 0,-22 7 0 16,25-5 0-16,-25 5 0 0,26-9 0 16,-26 9 0-16,20-10 0 0,-20 10 0 0,19-6 0 15,-19 6 0-15,17-5 0 0,-17 5 3 0,13-8 1 0,-13 8-1 16,20-9 1-16,-20 9 10 0,28-11 0 0,-28 11 1 15,28-8 0-15,-28 8 15 0,28-14 1 0,-28 14 1 16,26-12-1-16,-26 12 7 0,24-7 2 16,-24 7-2-16,21-7 1 0,-21 7-3 0,22-7 0 0,-22 7 0 15,21-7 0-15,-21 7-10 0,18-12-1 0,-18 12 1 16,19-9 1-16,-19 9-10 0,19-12 1 0,-19 12-1 16,16-8 1-16,-16 8-1 0,13-12-1 0,-13 12 1 0,13-13 0 15,-13 13-5-15,17-13 1 0,-17 13-1 0,13-11 0 16,-13 11-2-16,13-12 2 0,-13 12-1 15,15-12 0-15,-15 12 5 0,15-10 0 0,-15 10-1 0,19-13 1 16,-19 13-3-16,18-19 1 0,-18 19-1 0,19-17 2 16,-19 17 0-16,13-15 0 0,-13 15 0 0,13-18 1 0,-13 18 0 15,11-12 2-15,-11 12 0 0,10-14 0 0,-10 14-8 0,9-17 2 16,-9 17-1-16,9-19 0 0,-9 19-2 0,17-21 0 16,-17 21 0-16,11-24 0 0,-11 24 0 0,19-24 1 15,-19 24-1-15,13-23 1 16,-13 23 1-16,15-12 2 0,-15 12-2 0,11-12 1 0,-11 12-2 0,7-16 0 15,-7 16 1-15,6-13-1 0,-6 13-3 0,4-13 2 16,-4 13 0-16,3-15 0 16,-3 15-1-16,10-14 1 0,-10 14 0 0,13-19 0 0,-13 19 0 0,11-26 1 15,-11 26-1-15,13-29 1 0,-13 29 0 16,7-33 2-16,-7 33-2 0,6-28 1 0,-6 28-1 0,-4-26 0 16,4 26 0-16,0-24 2 0,0 24-3 15,-3-24-1-15,3 24 1 0,-6-28 0 0,6 28 0 0,-13-29 0 16,13 29 0-16,-9-30 0 0,9 30-2 0,0-17 0 0,0 17 0 15,-2-19-1-15,2 19-2 0,-4-14 0 16,4 14 1-16,-4-12-1 0,4 12-1 0,0-21 1 0,0 21-1 16,0-21 1-16,0 21-2 0,0-31 1 0,0 31 1 15,0-22-1-15,0 22-1 0,-3-19 0 0,3 19 1 16,-2-18 0-16,2 18-1 0,-4-17 1 16,4 17-1-16,0-17 0 0,0 17-1 0,0-19 1 0,0 19 1 0,0-21-1 15,0 21-1-15,-2-21 0 0,2 21 0 16,-5-17 0-16,5 17-1 0,0-16 0 0,0 16 0 0,-2-12 1 0,2 12-1 15,0-5 0-15,0 5 0 0,-4-12 0 0,4 12 0 16,-2-11 0 0,2 11 0-16,-5-10 0 0,5 10-1 0,-12-12 1 0,12 12-1 0,-15-12 1 15,15 12-2-15,-14-16 0 0,14 16-1 0,-15-14 1 16,15 14-4-16,-17-8-1 0,17 8 0 0,-19-7 0 16,19 7-5-16,-18-5 0 0,18 5-1 0,-19-4 2 15,19 4 5-15,-21-3 2 0,21 3-1 0,-26-5 1 16,26 5-5-16,-29-9 1 0,29 9 0 0,-30-7 0 15,30 7-3-15,-24-5 1 0,24 5 0 0,-28-9 0 0,28 9-2 0,-25-3 0 16,25 3 1-16,-28-7 0 0,28 7 1 0,-26-11 0 16,26 11 0-16,-31-12 0 0,12 5-1 0,-1 2 1 15,1-4 0-15,0 6 1 0,2-4 0 0,4 2 1 16,0 0-1-16,0-2 2 0,2 0-1 0,4 0 1 0,7 7-1 16,-15-10 1-16,5 4 1 0,1-2-1 0,0 4 0 15,0-4 2-15,-1 1-6 16,-1 1 1-16,4-2 0 0,-3 1 0 0,7 2 0 0,-1-4 0 0,4 9 0 15,-13-10 0-15,5 4-4 16,-1-2 2-16,0 1 0 0,-1 2-1 0,3-4 0 0,-1 0-1 0,1 1 1 16,-4-3 1-16,0 1-1 0,-1-4 1 0,3 4 0 15,4-2 0-15,-1 3 1 0,4 0 0 0,2 9 0 16,-9-10-1-16,1 5 1 0,1 0 1 0,-4-2 0 0,0 0 0 16,1 2 0-16,-1-4 0 0,4 2 0 15,-5 2 1-15,5 0-2 0,-4-2 3 0,11 7-3 16,-11-9 2-16,11 9 4 0,-12-7-1 0,3 2 1 15,0 0 0-15,-1 1 2 0,-1 1-1 0,0-1 1 16,2 3 0-16,-2 1-1 0,-2-4 2 0,1 4 0 0,1-3 0 16,2 1-1-16,-2 0 2 0,-2 0 0 0,1 2 0 15,1-3-1-15,2 0 1 0,-2 1-1 0,3-2 1 0,-3 4 0 16,4-3 1-16,-4 1 0 0,3 0 0 0,-3 1 0 16,3 1 0-16,-3 0 0 0,-2 0 0 0,2 0 0 15,-2 0 0-15,2 0 0 0,0 0 0 0,1 0 0 0,-3 0 0 16,4 1 0-1,0 1 0-15,-3 0 0 0,5 1 0 0,-4-3 0 0,-2 4 0 0,0-4 0 0,2 2 0 16,-12 1 0-16,5 0 0 16,-3 3 0-16,1-3 0 0,8 1 0 0,-4-4 0 0,3 1 0 0,0 1 0 15,1 3 0-15,-1-5 1 16,2 4-1-16,2 1 0 0,-4-5 0 0,2 3 1 0,-2-3-1 0,0 0 0 16,-4 2 0-16,0 0 2 0,2 3-2 15,-4-5 0-15,3 3 0 0,1 1 0 0,-2 1 0 0,2 0 0 16,0-1 0-16,0-1 0 0,2 1 0 0,-4 1 0 15,-3-2 0-15,1 3 0 0,1-3 0 0,-1-3 0 16,6 2 0-16,4-1 0 0,-1 1 0 0,-1 2 0 0,-7-1 0 16,1-1 0-16,2 1 0 0,-4 1 0 0,6-1 0 15,2-1 0-15,0 1 0 0,-2-3 0 0,0 4 0 16,0-4 0-16,2 0 0 0,-2 0 1 0,-6 0-1 16,0 0 1-16,1 0-1 0,-1 0 0 0,0 0 0 0,1 0 1 15,1 0-1-15,-2 0 0 0,10 0 0 0,-2 0 1 16,-2 0-1-16,2-4 0 0,3 4 0 0,-3-3 1 15,4 3-1-15,1-2 1 0,-1 2 0 0,-3 0 1 16,10 0-1-16,-9 0 1 0,0 0-1 16,1 0 1-16,1 0 1 0,1 2-1 0,-1 1 0 0,-3-3 0 0,3 4-1 15,-1-4 2-15,3 2-2 0,-3-1 1 16,3 1-1-16,-5 2 1 0,3-4-1 16,0 1 2-16,-1 1-3 0,2 0 0 0,-3 1 0 0,2 1 1 15,-1-1-1-15,1 2 0 0,7-5 0 0,-11 4 0 0,11-4 0 16,-12 8 0-16,12-8 0 0,-11 6 0 0,11-6 0 15,-9 7 0-15,9-7 0 0,-9 3 0 0,9-3 0 16,-8 5 0-16,8-5 0 0,-11 5 0 0,11-5 0 16,-7 7 0-16,7-7 0 0,-8 9 0 0,8-9-1 0,-11 5 1 15,11-5 0-15,-11 7 0 0,11-7-1 0,-10 9 1 16,10-9-2-16,-9 7 2 0,9-7-2 16,-7 7 0-16,7-7 0 0,-12 10 1 0,12-10-5 0,-9 12 2 0,4-7-2 15,-3 2 1 1,3 2-2-16,-1-4-1 0,-7 7 0 0,2 0 1 0,3 0-5 0,-3-3-1 0,4 3 1 15,-5-3 1-15,5 3-6 0,-4 0 1 16,3 0 0-16,-3-2 0 0,4 4-1 0,-6 0 1 0,3-2 1 16,3 0-1-16,-1 1 1 0,3-1 2 15,-1-4-2-15,4 1 2 0,-3-2 3 0,5 2 0 0,-6 11-1 16,-1 1 2-16,3-4 2 0,2 2 0 0,-3-1 0 16,5-6 0-16,-4 2 3 0,2 1 1 15,2-6-1-15,0-2 1 0,0 3 1 0,2 1 0 0,2 6 1 16,-4-2 0-16,1 3 1 0,3-4 0 0,-4 1 0 15,2-3 0-15,2 2 1 0,-4 0 0 0,2 3 1 16,0-3-1-16,1 2 2 0,3-1 0 0,-6-6 1 0,2 1 0 16,1 1-1-16,-3 1 0 0,4 0-1 0,0 2 1 15,-2 1-3 1,1-3 2-16,-3-3-2 0,2-4 1 0,2 2-1 0,-4 2 0 0,4 3 0 0,0 2 0 0,1 1-3 16,-3-2 2-16,2-5 0 0,-4-1 0 0,3 2-1 0,1-1 1 15,2 6 0 1,-1 2 0-16,3-4-1 0,-1 0 2 0,-3-7-1 0,0 2 1 0,1 2 0 15,1-4 0-15,-1 2 0 0,1 2 0 16,0-4 1-16,-1 2 1 0,3 1-1 0,-3-2 0 0,3 0 1 0,-1-4 1 16,2 5 1-16,-1-3-1 15,-2 1 2-15,1 2-1 0,10 1 1 0,-4 4 0 0,2-3 1 0,1-4 1 16,-4 2-2-16,-5-5 2 0,4 1-2 0,-1 1 2 0,8 3-1 16,-1 0 1-16,2 0 2 15,-4 0 0-15,1-1-1 0,1 1 1 0,2 0 0 0,-6 2 0 0,5-4 0 16,1 2 1-16,0 2 1 0,-1-4-1 15,-3 0 0-15,2 0 1 0,-4 1-5 0,0-1 0 16,-6-2 0-16,3 1 1 0,-5-3-3 0,3 1 1 0,7 3-1 16,0 0 1-16,-2 2-2 0,2-3 2 0,1 1-1 15,-3 0 0-15,4 2 0 0,-4-3 0 0,-5 1 0 16,3-2 0-16,-6-1 2 0,3 1-1 0,11 4 1 16,-6-1 0-16,3 1 2 0,-3-2 0 0,-3-2 1 15,-1 1 0-15,0 1-2 0,1-3 1 0,8 4-1 16,-5 1 1-16,2-1-3 0,0-1 1 0,0 2-1 0,-2-4 2 15,4 2-3-15,-6 1-1 16,-2-3 0-16,1 0 2 0,-1 1-3 0,2 1 1 0,6 0 0 0,2 2 0 16,-5 2 3-16,3-4-1 0,-9-1 1 0,3-1 1 15,-4 0 2-15,5 1 0 0,2 3-1 0,3 0 1 16,-4-2 0-16,4 2 2 0,-10-5-1 0,5 1 0 16,-5 1-2-16,4-1-1 0,8 2 1 0,-4 0 0 0,2-1-2 15,1-1-1-15,-12 1 1 0,3-4 1 16,0 3-4-16,1 2 0 0,-1-1 1 0,-1-2 0 0,-3 1-1 15,3 1-1-15,3-3 0 0,-4 3 0 0,4-1-1 16,-3 1 1-16,9 4-1 0,1-4 0 0,-3 1-1 16,2 0 1-16,-8-1-1 0,1-1 1 0,3 1 0 0,-2-1 0 15,2 2 0-15,2 0 2 0,1-1-2 0,-2-1 0 16,-7-1 0-16,2 0 0 0,1-1-1 0,-1 3 0 16,0-4 0-16,1 2 1 15,-1-1-1-15,0-1 0 0,4 0 0 0,-5 0 0 0,3 0 0 0,-2 0 0 0,8 0 0 16,0 0 0-16,-2 0 0 0,1-1 0 15,-16 1 0-15,10-2 0 0,-10 2 0 0,11-4 0 0,-4 4 0 16,3-1 0-16,-5 1-1 0,3-2 1 0,-1 0-1 16,1 2 1-16,1-3-1 0,-3 3 0 15,1-4 0-15,0 3 1 0,-7 1-1 0,12-4-1 16,-12 4 1-16,11-3 1 0,-11 3-1 0,13-4 1 0,-13 4 0 16,5 0 0-16,-5 0 0 0,8 0 0 0,-8 0 0 15,7 0 0-15,-7 0-1 0,6 0 1 0</inkml:trace>
  <inkml:trace contextRef="#ctx0" brushRef="#br0" timeOffset="12275.05">4899 6323 12 0,'-6'0'0'0,"6"0"0"15,-5 7 0-15,5-7 0 0,-8 9 0 0,8-9 0 16,0 5 0-16,0-5 0 0,-4 5 0 0,4-5 0 16,-1 4 0-16,1-4 0 0,-4 3 0 0,4-3 0 15,0 0 0-15,0 0 0 0,0 0 0 0,0 0 0 0,-2 0 0 16,2 0 0-16,0 0 0 0,0 0 0 15,0 0 0-15,0 0 0 0,-6 0 0 0</inkml:trace>
  <inkml:trace contextRef="#ctx0" brushRef="#br0" timeOffset="13974.71">5057 9018 12 0,'-2'0'0'0</inkml:trace>
  <inkml:trace contextRef="#ctx0" brushRef="#br0" timeOffset="34795.99">15423 10614 12 0,'1'1'0'0,"-1"-1"0"0,6 5 0 0,-6-5 0 0,4 0 0 0,-4 0 0 0,0 7 0 0,0-7 0 0,-6 9 0 16,6-9 0-16,-4 12 0 0,4-12 0 0,-3 9 0 15,3-9 0-15,-6 10 0 0,6-10 0 16,-7 14 0-16,7-14 0 0,-4 12 0 0,4-12 0 0,-4 9 0 16,4-9 0-16,-4 14 0 0,4-14 0 0,-7 13 0 15,7-13 0-15,-7 11 0 0,7-11 0 0,-2 7 0 16,2-7 0-16,-2 3 0 0,2-3 0 0,-6 5 0 16,6-5 0-16,-3 2 0 0,3-2 0 0,-2 4 0 15,2-4 0-15,0 3 0 0,0-3 0 0,0 4 0 16,0-4 0-16,-2 1 0 0,2-1 0 0,0 0 0 15,0 0 0-15,-2 0 0 0,2 0 0 0,0 0 0 0,0 0 0 16,-2 0 0-16,2 0 0 0,0-1 0 0</inkml:trace>
  <inkml:trace contextRef="#ctx0" brushRef="#br0" timeOffset="35902.17">14269 12500 12 0,'2'-2'0'0,"-2"2"0"16,9-2 0-16,-9 2 0 0,17-5 0 0,-17 5 0 15,13-7 0-15,-13 7 0 0,15-12 0 0,-15 12 0 0,15-17 0 16,-15 17 0-16,13-21 0 0,-13 21 0 0,21-24 0 15,-21 24 0-15,27-30 0 0,-27 30 0 0,27-29 0 16,-27 29 0-16,22-26 0 0,-22 26 0 16,28-28 0-16,-28 28 0 0,35-27 0 0,-16 15 0 0,-2-6 0 15,-4 3 0-15,2-3 0 0,3 1 0 0,1 0 0 16,5-1 0-16,4-1 0 0,-2 0 0 16,-2 0 0-16,1 0 0 0,-3 0 0 0,0 2 0 15,1-2 0-15,-1 2 0 0,-1-1 0 0,-3 1 0 16,1 0 0-16,-2 1 0 15,-4 4 0-15,2-4 0 0,1 3 0 0,-3-1 0 0,2 3 0 0,0-1 0 0,0-2 0 0,2 4 0 0,-4 3 0 16,2 0 0-16,-2 0 0 0,2 0 0 16,-6 0 0-16,4 4 0 0,-4-1 0 0,-9 4 0 15,10 0 0-15,-10 0 0 0,5-3 0 0,-5 3 0 0,4 0 0 16,-4 0 0-16,6-2 0 0,-6 2 0 0,5 0 0 16,-5 0 0-16,4 0 0 0,-4 0 0 0,4 0 0 15,-4 0 0-15,-2 0 1 0,2 0 3 0,-4 0 1 0,4 0-1 16,-6 0 2-16,6 0 6 0,-7 0 2 0,7 0-2 15,-13-3 2 1,0-2 4-16,2-2 1 0</inkml:trace>
  <inkml:trace contextRef="#ctx0" brushRef="#br0" timeOffset="36525.82">14480 11506 12 0,'5'-5'0'0,"-5"5"0"15,17-10 0-15,-17 10 0 0,19-14 0 0,-19 14 0 16,30-19 0-16,-14 10 0 0,5-3 0 0,-1 0 0 0,-1-2 0 16,0 2 0-16,-1-5 0 0,3 1 0 0,1-1 0 15,-1-4 2-15,3-1 0 0,-2-1 1 0,-1 2 0 16,-3-1 1-16,1 1 2 0,-2-1 0 0,-1 1-1 16,1 0 17-16,-2-3 0 0,0 3 0 0,0 0 1 15,0 1 5-15,0-1 1 0,0 0 0 0,0 4 1 16,-1 1-4-16,1-5 2 0,0 4 1 15,-2 2-1-15,4 2-9 0,-4 1 0 0,0 0 0 0,0 4 0 16,0 1-13-16,-2 5-1 0</inkml:trace>
  <inkml:trace contextRef="#ctx0" brushRef="#br0" timeOffset="37408.9">14051 13403 12 0,'4'0'0'0,"-4"0"0"0,11 0 0 0,-11 0 0 0,11-2 0 0,-11 2 0 16,8-3 0-16,-8 3 0 0,3 0 0 0,-3 0 0 15,10-5 0-15,-10 5 0 0,15-12 0 0,-15 12 0 16,20-25 0-16,-5 8 0 0,4-4 0 0,-1 1 0 0,1-1 0 16,3 0 0-16,3 4 0 0,-1-2 0 15,-2-2 0-15,1-2 1 0,-1-1 0 0,2 0 0 0,2-2 0 16,0-2 5-16,-2-3 0 0,3 4-1 16,2-1 2-16,3-2 3 0,-2 6 0 15,2-5 0-15,-1-1 1 0,3 3 14 0,-1-1 1 0,3 0 0 16,-5 2 0-16,3 4 7 0,-1 1 2 0,-1 0 0 15,-2-1 0-15,-2-1-6 0,-4 3 1 0,2 1-1 16,2 1 2-16,0 4 3 0,0 1 2 0,-2 0-1 0,-2 3 1 0,1 1-4 16,-3 1 2-16,0-1 0 0,-1 2-1 0,-3 4-10 15,-1 1-1-15,-4 0 1 0,-2 0 0 0,-11 2-6 0,8 2 1 16,-8-2-1-16,4 7 1 0,-4-7-6 0,1 0 1 16,-1 0-1-16,0 0 1 0,0 0-1 0,0 11 0 15,0-11 0-15,-3 12 1 0,-1-4-4 0,-2 3 1 16,-3 3 0-16,0 1 0 15,-8 4 0-15,0 2 0 0,0-2 0 0,1-3 1 0,1-1 1 0,4-1-1 0</inkml:trace>
  <inkml:trace contextRef="#ctx0" brushRef="#br0" timeOffset="38153.65">14230 14182 552 0,'2'0'0'0,"-2"0"0"0,9 0 0 0,-9 0 2 0,2-2 0 0,-2 2 0 15,4-5 2-15,-4 5-3 0,4-3 0 0,-4 3 0 16,5-7 1-16,-5 7-4 0,8-12 1 0,-8 12-1 15,15-20 1-15,-15 20-21 0,18-31 1 0,-18 31 0 16,19-27-1-16,-19 27-9 0,22-25 1 0,-22 25-1 16,28-24 1-16,-28 24 9 0,35-28 0 0,-16 16 1 15,0-5 0-15,-1 2 8 0,1-6-1 0,2 0 1 16,3 4 1-16,-2 1 7 0,0-3 2 0,3 2-1 16,1 1 1-16,4-3 2 0,1 0 0 0,1 2 0 0,-2-4 0 15,0 2 2-15,-2 0 0 0,1 0 0 16,1 0 2-16,0 2 4 0,0-1-1 0,0 3 1 0,1 1 1 15,1 2 9-15,1 3 1 0,-3-1-1 16,0-4 1-16,4-2 2 0,-5 2-1 0,1-1 0 0,0 1 0 16,0 0-2-16,0 0 1 0,-4 6-1 0,0-3 1 0,-2 4 4 15,-2 4 0-15,-1-4 1 0,-4 0-1 0,-2 2 0 16,1 0 0-16,-4-1 0 0,-1 3 0 0,-4 3-1 16,1 0-1-16,-8 0 0 15,11-5 1-15,-2 3-9 0,0-1 2 0,-1 1-2 0,-3 0 2 0,-5 2-6 0,8-5 1 16,-8 5-1-16,6-2 1 0,-6 2-3 0,0-5-1 15,0 5 1-15,0-3 0 0,0 3-4 0,-6-4 2 0</inkml:trace>
  <inkml:trace contextRef="#ctx0" brushRef="#br0" timeOffset="39575.75">14301 15099 12 0,'4'-2'0'0,"-4"2"0"0,13-5 0 0,-13 5 0 16,20-12 0-16,-20 12 0 0,19-14 0 0,-19 14 0 0,11-14 0 16,-11 14 0-16,13-13 0 0,-13 13 0 0,19-14 0 15,-19 14 0-15,24-23 0 0,-6 8 0 0,5-3 0 16,-3 1 0-16,5-4 0 0,1 2 0 0,-2-2 0 0,2-1 0 16,2-2 0-16,-2-2 0 0,4-2 0 0,0 0 0 15,-1-1 0-15,5-2 0 0,-4-2 0 0,1-2 0 16,3 1 0-16,1-1 0 0,-3 1 0 15,2-1 0-15,-1-1 0 0,1 3 0 0,1-2 0 0,-3-1 0 16,5-1 1-16,2-1 6 0,2 0 1 16,-2 4-1-16,-3-1 1 0,-3 2 17 0,-1 5 1 0,0 2 0 15,1 1-1-15,-3 2 9 0,0 2 0 0,0 0-1 16,-1 2 2-16,1 0-2 0,0 0-1 16,-4 4 1-16,0 3 0 0,-3 3-8 0,-3 4 0 0,-3-2 0 15,-2 2-1-15,-2 0-5 0,-2 1 1 0,-4-1 0 16,-3 5 0-16,-4 0-8 0,4 0 0 0,-4 0 1 0,4 0 0 15,-4 0-4-15,5 0 1 0,-5 0 0 0,0 5 1 16,0-5-4-16,0 5 1 0,0-5 0 0,-4 7 0 16,4-7-1-16,-3 9-1 0,3-9 1 0,-6 7 0 0,2 0 0 15,-1 0-1-15,-5 0 1 16,-3-1 1-16,-1 0-2 0,-5-1 0 0</inkml:trace>
  <inkml:trace contextRef="#ctx0" brushRef="#br0" timeOffset="40941.87">14163 15982 12 0,'4'-2'0'0,"-4"2"0"0,5-3 0 0,-5 3 2 0,6-6 0 16,-6 6 1-16,7-3-1 0,-7 3-2 0,6-4 0 0,-6 4 0 16,7-5 1-16,-7 5-1 0,19-7 0 0,-19 7 0 15,28-14 0-15,-28 14 0 0,34-20 0 0,-34 20 0 16,29-25 0-16,-29 25 0 0,30-25 0 0,-30 25 0 16,30-25 0-16,-30 25 4 0,28-27 1 0,-28 27-1 15,32-28 2-15,-14 16 5 0,3 0 2 0,-3-4-1 0,1 1 0 16,0-3 7-1,-1-1 0-15,-1 0 1 0,4 0 0 0,-1 0 0 0,0 3 1 16,3-1-1-16,-1-2 2 0,2 0-4 0,-5 0 1 0,2 0-1 0,-1 0 1 16,1 2-5-16,-1-1 1 0,-1 1 0 15,-1 0 0-15,1 1 5 0,0 2 1 0,-1 1-1 16,1-1 1-16,1 2-1 0,1 1 2 0,-3 1-1 0,1-2 0 16,0 0 0-16,-2 1-1 0,-1-1 0 0,-1 0 1 0,0 2-6 15,0 1-1-15,-2 0 1 0,2-1 1 16,2 1-5-16,-1 2 0 0,1 0 0 0,-6-1 2 15,1-1-4-15,-3 0 0 0,0 3 0 0,2-1 0 0,2 0-4 16,2-2 1-16,-2 2 0 0,-1 4-1 0,-3-1 2 0,-2 1 0 16,-7 3-1-16,13-7 1 0,-5 2-1 0,-1-1 0 15,-7 6 0-15,11-10 1 0,-11 10-2 0,12-9 1 16,-5 8 0-16,2-1 0 0,3-2 0 0,-1 1 0 16,-2 0-1-16,-1-3 1 0,-8 6-3 0,11-10 0 0,-11 10 1 15,11-10 0-15,-4 6-1 0,1 2 0 0,-8 2 0 16,11-5 1-16,-11 5-3 0,11-8 1 0,-11 8-1 15,11-11 1 1,-11 11 1-16,2-9-1 0,-2 9 0 0,4-1 2 0,-4 1-1 0,4-5 0 0,-4 5 1 16,3-6-1-16,-3 6-1 0,8-5 2 0,-8 5-1 15,4-7 0-15,-4 7 0 0,1-7-1 16</inkml:trace>
  <inkml:trace contextRef="#ctx0" brushRef="#br0" timeOffset="42141.75">14092 17098 12 0,'0'-2'0'0,"0"2"0"0,4-3 0 0,-4 3 0 0,4-4 0 0,-4 4 0 16,3-3 0-16,-3 3 1 0,2 0 1 15,-2 0 0-15,0 0 1 0,0 0 0 0,0 0 2 0,0 0-1 16,0-2 1-16,0 2-1 0,-2 0 1 0,2 0-1 15,0-3 0-15,0 3 0 0,0-4 0 0,0 4 1 16,0-3-1-16,0 3 1 0,8-7-1 0,-8 7 1 16,15-14 0-16,-15 14 1 0,22-26 1 0,-22 26-1 15,30-31 1-15,-10 17 7 0,1 2-1 0,1-2 1 0,-3-3-1 16,3-2 5-16,1-2 1 0,-1-2 0 16,-2 1 0-16,1-1 8 0,1 3 0 0,1-3 0 0,-1-1 0 15,2 1-3-15,4 1 0 0,2-2 0 0,0-2 0 0,0 0-3 16,-1-4-1-16,5 1 0 0,-2 0 0 0,-1 1 0 15,3 2 2-15,-1-2-2 0,-1-1 1 0,0 1-3 16,-2 0 0-16,1 1 0 0,1-1 0 16,-2 2 5-16,0 4-1 0,1 1 0 0,3 0 2 0,-1 0-9 15,5 4-1-15,-1 0 1 16,-4-1-1-16,3-1 2 0,-5 0 0 0,3-1 0 0,-2 4-1 16,1 0 1-16,-5 1 0 0,0 1-1 0,0 2 2 0,0 1-3 15,-7 1-1-15,1-2 1 0,0 0 0 0,1 0 1 16,-3 1-1-16,2 3 1 0,-3-1 1 0,0 0-1 15,-1 1 1-15,-3 1 0 0,2 2 1 0,-2 3-4 0,-4-2 1 16,-2 3-1-16,-1-5 2 0,-8 6-3 0,11-3 0 0,-11 3 1 16,7-3-1-16,-7 3 3 0,6 0 0 0,-6 0 0 15,8 0 1-15,-8 0-1 0,5 0 2 0,-5 0-1 16,6 0 1-16,-6 0-3 0,3 5 2 0,-3-5 0 16,4 7-1-16,-4-7 0 0,2 3 1 0,-2-3-2 15,0 4 2-15,0-4-5 0,0 3 2 0,0-3-2 16,0 4 1-16,0-4-4 0,0 3 1 0,0-3-1 15,-4-2 1-15,4 2-5 0,-3-7 2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L"/>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E96AFE-FD21-4261-8D6B-4468B53C2AE1}" type="datetimeFigureOut">
              <a:rPr lang="es-CL" smtClean="0"/>
              <a:t>13-06-2025</a:t>
            </a:fld>
            <a:endParaRPr lang="es-CL"/>
          </a:p>
        </p:txBody>
      </p:sp>
      <p:sp>
        <p:nvSpPr>
          <p:cNvPr id="4" name="Marcador de imagen d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s-CL"/>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L"/>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12681B-D7DE-4C18-812A-852302544994}" type="slidenum">
              <a:rPr lang="es-CL" smtClean="0"/>
              <a:t>‹Nº›</a:t>
            </a:fld>
            <a:endParaRPr lang="es-CL"/>
          </a:p>
        </p:txBody>
      </p:sp>
    </p:spTree>
    <p:extLst>
      <p:ext uri="{BB962C8B-B14F-4D97-AF65-F5344CB8AC3E}">
        <p14:creationId xmlns:p14="http://schemas.microsoft.com/office/powerpoint/2010/main" val="31510906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10"/>
          </p:nvPr>
        </p:nvSpPr>
        <p:spPr/>
        <p:txBody>
          <a:bodyPr/>
          <a:lstStyle/>
          <a:p>
            <a:fld id="{E612681B-D7DE-4C18-812A-852302544994}" type="slidenum">
              <a:rPr lang="es-CL" smtClean="0"/>
              <a:t>1</a:t>
            </a:fld>
            <a:endParaRPr lang="es-CL"/>
          </a:p>
        </p:txBody>
      </p:sp>
    </p:spTree>
    <p:extLst>
      <p:ext uri="{BB962C8B-B14F-4D97-AF65-F5344CB8AC3E}">
        <p14:creationId xmlns:p14="http://schemas.microsoft.com/office/powerpoint/2010/main" val="30417892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baseline="0" dirty="0"/>
          </a:p>
        </p:txBody>
      </p:sp>
      <p:sp>
        <p:nvSpPr>
          <p:cNvPr id="4" name="Marcador de número de diapositiva 3"/>
          <p:cNvSpPr>
            <a:spLocks noGrp="1"/>
          </p:cNvSpPr>
          <p:nvPr>
            <p:ph type="sldNum" sz="quarter" idx="10"/>
          </p:nvPr>
        </p:nvSpPr>
        <p:spPr/>
        <p:txBody>
          <a:bodyPr/>
          <a:lstStyle/>
          <a:p>
            <a:fld id="{E612681B-D7DE-4C18-812A-852302544994}" type="slidenum">
              <a:rPr lang="es-CL" smtClean="0"/>
              <a:t>20</a:t>
            </a:fld>
            <a:endParaRPr lang="es-CL"/>
          </a:p>
        </p:txBody>
      </p:sp>
    </p:spTree>
    <p:extLst>
      <p:ext uri="{BB962C8B-B14F-4D97-AF65-F5344CB8AC3E}">
        <p14:creationId xmlns:p14="http://schemas.microsoft.com/office/powerpoint/2010/main" val="2563483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Estimado/a</a:t>
            </a:r>
            <a:r>
              <a:rPr lang="es-ES" baseline="0" dirty="0"/>
              <a:t> docente, respecto a las preguntas de la diapositiva, se incluye a continuación un comentario guía para posibles respuestas: </a:t>
            </a:r>
            <a:r>
              <a:rPr lang="es-ES" dirty="0"/>
              <a:t>A nivel estructural, todos estos organismos tienen en común que están formados por células, lo que indica que comparten la característica fundamental de la vida. Sin embargo, se pueden diferenciar en varios aspectos: algunos son unicelulares (como la ameba y el paramecio), mientras que otros son pluricelulares (como el humano, la planta y el hongo); además, presentan diferentes tipos de células (eucariotas en la mayoría de los casos, aunque con estructuras especializadas según el grupo).</a:t>
            </a:r>
            <a:endParaRPr lang="es-CL" dirty="0"/>
          </a:p>
        </p:txBody>
      </p:sp>
      <p:sp>
        <p:nvSpPr>
          <p:cNvPr id="4" name="Marcador de número de diapositiva 3"/>
          <p:cNvSpPr>
            <a:spLocks noGrp="1"/>
          </p:cNvSpPr>
          <p:nvPr>
            <p:ph type="sldNum" sz="quarter" idx="10"/>
          </p:nvPr>
        </p:nvSpPr>
        <p:spPr/>
        <p:txBody>
          <a:bodyPr/>
          <a:lstStyle/>
          <a:p>
            <a:fld id="{E612681B-D7DE-4C18-812A-852302544994}" type="slidenum">
              <a:rPr lang="es-CL" smtClean="0"/>
              <a:t>2</a:t>
            </a:fld>
            <a:endParaRPr lang="es-CL"/>
          </a:p>
        </p:txBody>
      </p:sp>
    </p:spTree>
    <p:extLst>
      <p:ext uri="{BB962C8B-B14F-4D97-AF65-F5344CB8AC3E}">
        <p14:creationId xmlns:p14="http://schemas.microsoft.com/office/powerpoint/2010/main" val="14640820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10"/>
          </p:nvPr>
        </p:nvSpPr>
        <p:spPr/>
        <p:txBody>
          <a:bodyPr/>
          <a:lstStyle/>
          <a:p>
            <a:fld id="{E612681B-D7DE-4C18-812A-852302544994}" type="slidenum">
              <a:rPr lang="es-CL" smtClean="0"/>
              <a:t>3</a:t>
            </a:fld>
            <a:endParaRPr lang="es-CL"/>
          </a:p>
        </p:txBody>
      </p:sp>
    </p:spTree>
    <p:extLst>
      <p:ext uri="{BB962C8B-B14F-4D97-AF65-F5344CB8AC3E}">
        <p14:creationId xmlns:p14="http://schemas.microsoft.com/office/powerpoint/2010/main" val="24048055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err="1"/>
              <a:t>Glioxisomas</a:t>
            </a:r>
            <a:r>
              <a:rPr lang="es-ES" dirty="0"/>
              <a:t>:</a:t>
            </a:r>
            <a:r>
              <a:rPr lang="es-ES" baseline="0" dirty="0"/>
              <a:t> </a:t>
            </a:r>
            <a:r>
              <a:rPr lang="es-ES" sz="1200" b="0" i="0" kern="1200" dirty="0">
                <a:solidFill>
                  <a:schemeClr val="tx1"/>
                </a:solidFill>
                <a:effectLst/>
                <a:latin typeface="+mn-lt"/>
                <a:ea typeface="+mn-ea"/>
                <a:cs typeface="+mn-cs"/>
              </a:rPr>
              <a:t>Estos </a:t>
            </a:r>
            <a:r>
              <a:rPr lang="es-ES" sz="1200" b="0" i="0" kern="1200" dirty="0" err="1">
                <a:solidFill>
                  <a:schemeClr val="tx1"/>
                </a:solidFill>
                <a:effectLst/>
                <a:latin typeface="+mn-lt"/>
                <a:ea typeface="+mn-ea"/>
                <a:cs typeface="+mn-cs"/>
              </a:rPr>
              <a:t>organelos</a:t>
            </a:r>
            <a:r>
              <a:rPr lang="es-ES" sz="1200" b="0" i="0" kern="1200" dirty="0">
                <a:solidFill>
                  <a:schemeClr val="tx1"/>
                </a:solidFill>
                <a:effectLst/>
                <a:latin typeface="+mn-lt"/>
                <a:ea typeface="+mn-ea"/>
                <a:cs typeface="+mn-cs"/>
              </a:rPr>
              <a:t> tienen una función específica en la conversión de ácidos grasos en carbohidratos, en un proceso conocido como gluconeogénesis.</a:t>
            </a:r>
            <a:endParaRPr lang="es-CL" dirty="0"/>
          </a:p>
        </p:txBody>
      </p:sp>
      <p:sp>
        <p:nvSpPr>
          <p:cNvPr id="4" name="Marcador de número de diapositiva 3"/>
          <p:cNvSpPr>
            <a:spLocks noGrp="1"/>
          </p:cNvSpPr>
          <p:nvPr>
            <p:ph type="sldNum" sz="quarter" idx="10"/>
          </p:nvPr>
        </p:nvSpPr>
        <p:spPr/>
        <p:txBody>
          <a:bodyPr/>
          <a:lstStyle/>
          <a:p>
            <a:fld id="{E612681B-D7DE-4C18-812A-852302544994}" type="slidenum">
              <a:rPr lang="es-CL" smtClean="0"/>
              <a:t>4</a:t>
            </a:fld>
            <a:endParaRPr lang="es-CL"/>
          </a:p>
        </p:txBody>
      </p:sp>
    </p:spTree>
    <p:extLst>
      <p:ext uri="{BB962C8B-B14F-4D97-AF65-F5344CB8AC3E}">
        <p14:creationId xmlns:p14="http://schemas.microsoft.com/office/powerpoint/2010/main" val="41636415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10"/>
          </p:nvPr>
        </p:nvSpPr>
        <p:spPr/>
        <p:txBody>
          <a:bodyPr/>
          <a:lstStyle/>
          <a:p>
            <a:fld id="{E612681B-D7DE-4C18-812A-852302544994}" type="slidenum">
              <a:rPr lang="es-CL" smtClean="0"/>
              <a:t>5</a:t>
            </a:fld>
            <a:endParaRPr lang="es-CL"/>
          </a:p>
        </p:txBody>
      </p:sp>
    </p:spTree>
    <p:extLst>
      <p:ext uri="{BB962C8B-B14F-4D97-AF65-F5344CB8AC3E}">
        <p14:creationId xmlns:p14="http://schemas.microsoft.com/office/powerpoint/2010/main" val="37550456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dirty="0"/>
              <a:t>Justificación: el aparato de Golgi es parte del sistema endomembranoso y es el encargado de recibir lo que sintetizan los retículos y a partir de eso formar diferentes tipos de vesículas como los lisosomas.</a:t>
            </a:r>
          </a:p>
        </p:txBody>
      </p:sp>
      <p:sp>
        <p:nvSpPr>
          <p:cNvPr id="4" name="Marcador de número de diapositiva 3"/>
          <p:cNvSpPr>
            <a:spLocks noGrp="1"/>
          </p:cNvSpPr>
          <p:nvPr>
            <p:ph type="sldNum" sz="quarter" idx="10"/>
          </p:nvPr>
        </p:nvSpPr>
        <p:spPr/>
        <p:txBody>
          <a:bodyPr/>
          <a:lstStyle/>
          <a:p>
            <a:fld id="{E612681B-D7DE-4C18-812A-852302544994}" type="slidenum">
              <a:rPr lang="es-CL" smtClean="0"/>
              <a:t>9</a:t>
            </a:fld>
            <a:endParaRPr lang="es-CL"/>
          </a:p>
        </p:txBody>
      </p:sp>
    </p:spTree>
    <p:extLst>
      <p:ext uri="{BB962C8B-B14F-4D97-AF65-F5344CB8AC3E}">
        <p14:creationId xmlns:p14="http://schemas.microsoft.com/office/powerpoint/2010/main" val="15069569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10"/>
          </p:nvPr>
        </p:nvSpPr>
        <p:spPr/>
        <p:txBody>
          <a:bodyPr/>
          <a:lstStyle/>
          <a:p>
            <a:fld id="{E612681B-D7DE-4C18-812A-852302544994}" type="slidenum">
              <a:rPr lang="es-CL" smtClean="0"/>
              <a:t>11</a:t>
            </a:fld>
            <a:endParaRPr lang="es-CL"/>
          </a:p>
        </p:txBody>
      </p:sp>
    </p:spTree>
    <p:extLst>
      <p:ext uri="{BB962C8B-B14F-4D97-AF65-F5344CB8AC3E}">
        <p14:creationId xmlns:p14="http://schemas.microsoft.com/office/powerpoint/2010/main" val="20180437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10"/>
          </p:nvPr>
        </p:nvSpPr>
        <p:spPr/>
        <p:txBody>
          <a:bodyPr/>
          <a:lstStyle/>
          <a:p>
            <a:fld id="{E612681B-D7DE-4C18-812A-852302544994}" type="slidenum">
              <a:rPr lang="es-CL" smtClean="0"/>
              <a:t>13</a:t>
            </a:fld>
            <a:endParaRPr lang="es-CL"/>
          </a:p>
        </p:txBody>
      </p:sp>
    </p:spTree>
    <p:extLst>
      <p:ext uri="{BB962C8B-B14F-4D97-AF65-F5344CB8AC3E}">
        <p14:creationId xmlns:p14="http://schemas.microsoft.com/office/powerpoint/2010/main" val="22868755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10"/>
          </p:nvPr>
        </p:nvSpPr>
        <p:spPr/>
        <p:txBody>
          <a:bodyPr/>
          <a:lstStyle/>
          <a:p>
            <a:fld id="{E612681B-D7DE-4C18-812A-852302544994}" type="slidenum">
              <a:rPr lang="es-CL" smtClean="0"/>
              <a:t>16</a:t>
            </a:fld>
            <a:endParaRPr lang="es-CL"/>
          </a:p>
        </p:txBody>
      </p:sp>
    </p:spTree>
    <p:extLst>
      <p:ext uri="{BB962C8B-B14F-4D97-AF65-F5344CB8AC3E}">
        <p14:creationId xmlns:p14="http://schemas.microsoft.com/office/powerpoint/2010/main" val="29778134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n-US" dirty="0"/>
          </a:p>
        </p:txBody>
      </p:sp>
      <p:sp>
        <p:nvSpPr>
          <p:cNvPr id="4" name="Date Placeholder 3"/>
          <p:cNvSpPr>
            <a:spLocks noGrp="1"/>
          </p:cNvSpPr>
          <p:nvPr>
            <p:ph type="dt" sz="half" idx="10"/>
          </p:nvPr>
        </p:nvSpPr>
        <p:spPr/>
        <p:txBody>
          <a:bodyPr/>
          <a:lstStyle/>
          <a:p>
            <a:fld id="{B192B830-3450-48FF-9340-6FA05ECF3F4A}" type="datetimeFigureOut">
              <a:rPr lang="es-CL" smtClean="0"/>
              <a:t>13-06-2025</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33D5180B-E46A-412A-8F36-3CA070929124}" type="slidenum">
              <a:rPr lang="es-CL" smtClean="0"/>
              <a:t>‹Nº›</a:t>
            </a:fld>
            <a:endParaRPr lang="es-CL"/>
          </a:p>
        </p:txBody>
      </p:sp>
    </p:spTree>
    <p:extLst>
      <p:ext uri="{BB962C8B-B14F-4D97-AF65-F5344CB8AC3E}">
        <p14:creationId xmlns:p14="http://schemas.microsoft.com/office/powerpoint/2010/main" val="13508610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192B830-3450-48FF-9340-6FA05ECF3F4A}" type="datetimeFigureOut">
              <a:rPr lang="es-CL" smtClean="0"/>
              <a:t>13-06-2025</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33D5180B-E46A-412A-8F36-3CA070929124}" type="slidenum">
              <a:rPr lang="es-CL" smtClean="0"/>
              <a:t>‹Nº›</a:t>
            </a:fld>
            <a:endParaRPr lang="es-CL"/>
          </a:p>
        </p:txBody>
      </p:sp>
    </p:spTree>
    <p:extLst>
      <p:ext uri="{BB962C8B-B14F-4D97-AF65-F5344CB8AC3E}">
        <p14:creationId xmlns:p14="http://schemas.microsoft.com/office/powerpoint/2010/main" val="17558904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192B830-3450-48FF-9340-6FA05ECF3F4A}" type="datetimeFigureOut">
              <a:rPr lang="es-CL" smtClean="0"/>
              <a:t>13-06-2025</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33D5180B-E46A-412A-8F36-3CA070929124}" type="slidenum">
              <a:rPr lang="es-CL" smtClean="0"/>
              <a:t>‹Nº›</a:t>
            </a:fld>
            <a:endParaRPr lang="es-CL"/>
          </a:p>
        </p:txBody>
      </p:sp>
    </p:spTree>
    <p:extLst>
      <p:ext uri="{BB962C8B-B14F-4D97-AF65-F5344CB8AC3E}">
        <p14:creationId xmlns:p14="http://schemas.microsoft.com/office/powerpoint/2010/main" val="34412416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192B830-3450-48FF-9340-6FA05ECF3F4A}" type="datetimeFigureOut">
              <a:rPr lang="es-CL" smtClean="0"/>
              <a:t>13-06-2025</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33D5180B-E46A-412A-8F36-3CA070929124}" type="slidenum">
              <a:rPr lang="es-CL" smtClean="0"/>
              <a:t>‹Nº›</a:t>
            </a:fld>
            <a:endParaRPr lang="es-CL"/>
          </a:p>
        </p:txBody>
      </p:sp>
    </p:spTree>
    <p:extLst>
      <p:ext uri="{BB962C8B-B14F-4D97-AF65-F5344CB8AC3E}">
        <p14:creationId xmlns:p14="http://schemas.microsoft.com/office/powerpoint/2010/main" val="20833716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p:txBody>
          <a:bodyPr/>
          <a:lstStyle/>
          <a:p>
            <a:fld id="{B192B830-3450-48FF-9340-6FA05ECF3F4A}" type="datetimeFigureOut">
              <a:rPr lang="es-CL" smtClean="0"/>
              <a:t>13-06-2025</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33D5180B-E46A-412A-8F36-3CA070929124}" type="slidenum">
              <a:rPr lang="es-CL" smtClean="0"/>
              <a:t>‹Nº›</a:t>
            </a:fld>
            <a:endParaRPr lang="es-CL"/>
          </a:p>
        </p:txBody>
      </p:sp>
    </p:spTree>
    <p:extLst>
      <p:ext uri="{BB962C8B-B14F-4D97-AF65-F5344CB8AC3E}">
        <p14:creationId xmlns:p14="http://schemas.microsoft.com/office/powerpoint/2010/main" val="16364444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B192B830-3450-48FF-9340-6FA05ECF3F4A}" type="datetimeFigureOut">
              <a:rPr lang="es-CL" smtClean="0"/>
              <a:t>13-06-2025</a:t>
            </a:fld>
            <a:endParaRPr lang="es-CL"/>
          </a:p>
        </p:txBody>
      </p:sp>
      <p:sp>
        <p:nvSpPr>
          <p:cNvPr id="6" name="Footer Placeholder 5"/>
          <p:cNvSpPr>
            <a:spLocks noGrp="1"/>
          </p:cNvSpPr>
          <p:nvPr>
            <p:ph type="ftr" sz="quarter" idx="11"/>
          </p:nvPr>
        </p:nvSpPr>
        <p:spPr/>
        <p:txBody>
          <a:bodyPr/>
          <a:lstStyle/>
          <a:p>
            <a:endParaRPr lang="es-CL"/>
          </a:p>
        </p:txBody>
      </p:sp>
      <p:sp>
        <p:nvSpPr>
          <p:cNvPr id="7" name="Slide Number Placeholder 6"/>
          <p:cNvSpPr>
            <a:spLocks noGrp="1"/>
          </p:cNvSpPr>
          <p:nvPr>
            <p:ph type="sldNum" sz="quarter" idx="12"/>
          </p:nvPr>
        </p:nvSpPr>
        <p:spPr/>
        <p:txBody>
          <a:bodyPr/>
          <a:lstStyle/>
          <a:p>
            <a:fld id="{33D5180B-E46A-412A-8F36-3CA070929124}" type="slidenum">
              <a:rPr lang="es-CL" smtClean="0"/>
              <a:t>‹Nº›</a:t>
            </a:fld>
            <a:endParaRPr lang="es-CL"/>
          </a:p>
        </p:txBody>
      </p:sp>
    </p:spTree>
    <p:extLst>
      <p:ext uri="{BB962C8B-B14F-4D97-AF65-F5344CB8AC3E}">
        <p14:creationId xmlns:p14="http://schemas.microsoft.com/office/powerpoint/2010/main" val="23443953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Content Placeholder 3"/>
          <p:cNvSpPr>
            <a:spLocks noGrp="1"/>
          </p:cNvSpPr>
          <p:nvPr>
            <p:ph sz="half" idx="2"/>
          </p:nvPr>
        </p:nvSpPr>
        <p:spPr>
          <a:xfrm>
            <a:off x="629842" y="2505075"/>
            <a:ext cx="3868340"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Content Placeholder 5"/>
          <p:cNvSpPr>
            <a:spLocks noGrp="1"/>
          </p:cNvSpPr>
          <p:nvPr>
            <p:ph sz="quarter" idx="4"/>
          </p:nvPr>
        </p:nvSpPr>
        <p:spPr>
          <a:xfrm>
            <a:off x="4629150" y="2505075"/>
            <a:ext cx="3887391"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B192B830-3450-48FF-9340-6FA05ECF3F4A}" type="datetimeFigureOut">
              <a:rPr lang="es-CL" smtClean="0"/>
              <a:t>13-06-2025</a:t>
            </a:fld>
            <a:endParaRPr lang="es-CL"/>
          </a:p>
        </p:txBody>
      </p:sp>
      <p:sp>
        <p:nvSpPr>
          <p:cNvPr id="8" name="Footer Placeholder 7"/>
          <p:cNvSpPr>
            <a:spLocks noGrp="1"/>
          </p:cNvSpPr>
          <p:nvPr>
            <p:ph type="ftr" sz="quarter" idx="11"/>
          </p:nvPr>
        </p:nvSpPr>
        <p:spPr/>
        <p:txBody>
          <a:bodyPr/>
          <a:lstStyle/>
          <a:p>
            <a:endParaRPr lang="es-CL"/>
          </a:p>
        </p:txBody>
      </p:sp>
      <p:sp>
        <p:nvSpPr>
          <p:cNvPr id="9" name="Slide Number Placeholder 8"/>
          <p:cNvSpPr>
            <a:spLocks noGrp="1"/>
          </p:cNvSpPr>
          <p:nvPr>
            <p:ph type="sldNum" sz="quarter" idx="12"/>
          </p:nvPr>
        </p:nvSpPr>
        <p:spPr/>
        <p:txBody>
          <a:bodyPr/>
          <a:lstStyle/>
          <a:p>
            <a:fld id="{33D5180B-E46A-412A-8F36-3CA070929124}" type="slidenum">
              <a:rPr lang="es-CL" smtClean="0"/>
              <a:t>‹Nº›</a:t>
            </a:fld>
            <a:endParaRPr lang="es-CL"/>
          </a:p>
        </p:txBody>
      </p:sp>
    </p:spTree>
    <p:extLst>
      <p:ext uri="{BB962C8B-B14F-4D97-AF65-F5344CB8AC3E}">
        <p14:creationId xmlns:p14="http://schemas.microsoft.com/office/powerpoint/2010/main" val="33827093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B192B830-3450-48FF-9340-6FA05ECF3F4A}" type="datetimeFigureOut">
              <a:rPr lang="es-CL" smtClean="0"/>
              <a:t>13-06-2025</a:t>
            </a:fld>
            <a:endParaRPr lang="es-CL"/>
          </a:p>
        </p:txBody>
      </p:sp>
      <p:sp>
        <p:nvSpPr>
          <p:cNvPr id="4" name="Footer Placeholder 3"/>
          <p:cNvSpPr>
            <a:spLocks noGrp="1"/>
          </p:cNvSpPr>
          <p:nvPr>
            <p:ph type="ftr" sz="quarter" idx="11"/>
          </p:nvPr>
        </p:nvSpPr>
        <p:spPr/>
        <p:txBody>
          <a:bodyPr/>
          <a:lstStyle/>
          <a:p>
            <a:endParaRPr lang="es-CL"/>
          </a:p>
        </p:txBody>
      </p:sp>
      <p:sp>
        <p:nvSpPr>
          <p:cNvPr id="5" name="Slide Number Placeholder 4"/>
          <p:cNvSpPr>
            <a:spLocks noGrp="1"/>
          </p:cNvSpPr>
          <p:nvPr>
            <p:ph type="sldNum" sz="quarter" idx="12"/>
          </p:nvPr>
        </p:nvSpPr>
        <p:spPr/>
        <p:txBody>
          <a:bodyPr/>
          <a:lstStyle/>
          <a:p>
            <a:fld id="{33D5180B-E46A-412A-8F36-3CA070929124}" type="slidenum">
              <a:rPr lang="es-CL" smtClean="0"/>
              <a:t>‹Nº›</a:t>
            </a:fld>
            <a:endParaRPr lang="es-CL"/>
          </a:p>
        </p:txBody>
      </p:sp>
    </p:spTree>
    <p:extLst>
      <p:ext uri="{BB962C8B-B14F-4D97-AF65-F5344CB8AC3E}">
        <p14:creationId xmlns:p14="http://schemas.microsoft.com/office/powerpoint/2010/main" val="21530637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92B830-3450-48FF-9340-6FA05ECF3F4A}" type="datetimeFigureOut">
              <a:rPr lang="es-CL" smtClean="0"/>
              <a:t>13-06-2025</a:t>
            </a:fld>
            <a:endParaRPr lang="es-CL"/>
          </a:p>
        </p:txBody>
      </p:sp>
      <p:sp>
        <p:nvSpPr>
          <p:cNvPr id="3" name="Footer Placeholder 2"/>
          <p:cNvSpPr>
            <a:spLocks noGrp="1"/>
          </p:cNvSpPr>
          <p:nvPr>
            <p:ph type="ftr" sz="quarter" idx="11"/>
          </p:nvPr>
        </p:nvSpPr>
        <p:spPr/>
        <p:txBody>
          <a:bodyPr/>
          <a:lstStyle/>
          <a:p>
            <a:endParaRPr lang="es-CL"/>
          </a:p>
        </p:txBody>
      </p:sp>
      <p:sp>
        <p:nvSpPr>
          <p:cNvPr id="4" name="Slide Number Placeholder 3"/>
          <p:cNvSpPr>
            <a:spLocks noGrp="1"/>
          </p:cNvSpPr>
          <p:nvPr>
            <p:ph type="sldNum" sz="quarter" idx="12"/>
          </p:nvPr>
        </p:nvSpPr>
        <p:spPr/>
        <p:txBody>
          <a:bodyPr/>
          <a:lstStyle/>
          <a:p>
            <a:fld id="{33D5180B-E46A-412A-8F36-3CA070929124}" type="slidenum">
              <a:rPr lang="es-CL" smtClean="0"/>
              <a:t>‹Nº›</a:t>
            </a:fld>
            <a:endParaRPr lang="es-CL"/>
          </a:p>
        </p:txBody>
      </p:sp>
    </p:spTree>
    <p:extLst>
      <p:ext uri="{BB962C8B-B14F-4D97-AF65-F5344CB8AC3E}">
        <p14:creationId xmlns:p14="http://schemas.microsoft.com/office/powerpoint/2010/main" val="29191158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Date Placeholder 4"/>
          <p:cNvSpPr>
            <a:spLocks noGrp="1"/>
          </p:cNvSpPr>
          <p:nvPr>
            <p:ph type="dt" sz="half" idx="10"/>
          </p:nvPr>
        </p:nvSpPr>
        <p:spPr/>
        <p:txBody>
          <a:bodyPr/>
          <a:lstStyle/>
          <a:p>
            <a:fld id="{B192B830-3450-48FF-9340-6FA05ECF3F4A}" type="datetimeFigureOut">
              <a:rPr lang="es-CL" smtClean="0"/>
              <a:t>13-06-2025</a:t>
            </a:fld>
            <a:endParaRPr lang="es-CL"/>
          </a:p>
        </p:txBody>
      </p:sp>
      <p:sp>
        <p:nvSpPr>
          <p:cNvPr id="6" name="Footer Placeholder 5"/>
          <p:cNvSpPr>
            <a:spLocks noGrp="1"/>
          </p:cNvSpPr>
          <p:nvPr>
            <p:ph type="ftr" sz="quarter" idx="11"/>
          </p:nvPr>
        </p:nvSpPr>
        <p:spPr/>
        <p:txBody>
          <a:bodyPr/>
          <a:lstStyle/>
          <a:p>
            <a:endParaRPr lang="es-CL"/>
          </a:p>
        </p:txBody>
      </p:sp>
      <p:sp>
        <p:nvSpPr>
          <p:cNvPr id="7" name="Slide Number Placeholder 6"/>
          <p:cNvSpPr>
            <a:spLocks noGrp="1"/>
          </p:cNvSpPr>
          <p:nvPr>
            <p:ph type="sldNum" sz="quarter" idx="12"/>
          </p:nvPr>
        </p:nvSpPr>
        <p:spPr/>
        <p:txBody>
          <a:bodyPr/>
          <a:lstStyle/>
          <a:p>
            <a:fld id="{33D5180B-E46A-412A-8F36-3CA070929124}" type="slidenum">
              <a:rPr lang="es-CL" smtClean="0"/>
              <a:t>‹Nº›</a:t>
            </a:fld>
            <a:endParaRPr lang="es-CL"/>
          </a:p>
        </p:txBody>
      </p:sp>
    </p:spTree>
    <p:extLst>
      <p:ext uri="{BB962C8B-B14F-4D97-AF65-F5344CB8AC3E}">
        <p14:creationId xmlns:p14="http://schemas.microsoft.com/office/powerpoint/2010/main" val="11847841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Date Placeholder 4"/>
          <p:cNvSpPr>
            <a:spLocks noGrp="1"/>
          </p:cNvSpPr>
          <p:nvPr>
            <p:ph type="dt" sz="half" idx="10"/>
          </p:nvPr>
        </p:nvSpPr>
        <p:spPr/>
        <p:txBody>
          <a:bodyPr/>
          <a:lstStyle/>
          <a:p>
            <a:fld id="{B192B830-3450-48FF-9340-6FA05ECF3F4A}" type="datetimeFigureOut">
              <a:rPr lang="es-CL" smtClean="0"/>
              <a:t>13-06-2025</a:t>
            </a:fld>
            <a:endParaRPr lang="es-CL"/>
          </a:p>
        </p:txBody>
      </p:sp>
      <p:sp>
        <p:nvSpPr>
          <p:cNvPr id="6" name="Footer Placeholder 5"/>
          <p:cNvSpPr>
            <a:spLocks noGrp="1"/>
          </p:cNvSpPr>
          <p:nvPr>
            <p:ph type="ftr" sz="quarter" idx="11"/>
          </p:nvPr>
        </p:nvSpPr>
        <p:spPr/>
        <p:txBody>
          <a:bodyPr/>
          <a:lstStyle/>
          <a:p>
            <a:endParaRPr lang="es-CL"/>
          </a:p>
        </p:txBody>
      </p:sp>
      <p:sp>
        <p:nvSpPr>
          <p:cNvPr id="7" name="Slide Number Placeholder 6"/>
          <p:cNvSpPr>
            <a:spLocks noGrp="1"/>
          </p:cNvSpPr>
          <p:nvPr>
            <p:ph type="sldNum" sz="quarter" idx="12"/>
          </p:nvPr>
        </p:nvSpPr>
        <p:spPr/>
        <p:txBody>
          <a:bodyPr/>
          <a:lstStyle/>
          <a:p>
            <a:fld id="{33D5180B-E46A-412A-8F36-3CA070929124}" type="slidenum">
              <a:rPr lang="es-CL" smtClean="0"/>
              <a:t>‹Nº›</a:t>
            </a:fld>
            <a:endParaRPr lang="es-CL"/>
          </a:p>
        </p:txBody>
      </p:sp>
    </p:spTree>
    <p:extLst>
      <p:ext uri="{BB962C8B-B14F-4D97-AF65-F5344CB8AC3E}">
        <p14:creationId xmlns:p14="http://schemas.microsoft.com/office/powerpoint/2010/main" val="3070367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92B830-3450-48FF-9340-6FA05ECF3F4A}" type="datetimeFigureOut">
              <a:rPr lang="es-CL" smtClean="0"/>
              <a:t>13-06-2025</a:t>
            </a:fld>
            <a:endParaRPr lang="es-CL"/>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L"/>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D5180B-E46A-412A-8F36-3CA070929124}" type="slidenum">
              <a:rPr lang="es-CL" smtClean="0"/>
              <a:t>‹Nº›</a:t>
            </a:fld>
            <a:endParaRPr lang="es-CL"/>
          </a:p>
        </p:txBody>
      </p:sp>
    </p:spTree>
    <p:extLst>
      <p:ext uri="{BB962C8B-B14F-4D97-AF65-F5344CB8AC3E}">
        <p14:creationId xmlns:p14="http://schemas.microsoft.com/office/powerpoint/2010/main" val="38555136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2.jpe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11.png"/><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0.png"/><Relationship Id="rId7" Type="http://schemas.openxmlformats.org/officeDocument/2006/relationships/image" Target="../media/image39.sv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svg"/><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8" Type="http://schemas.openxmlformats.org/officeDocument/2006/relationships/customXml" Target="../ink/ink3.xml"/><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1.svg"/><Relationship Id="rId9" Type="http://schemas.openxmlformats.org/officeDocument/2006/relationships/image" Target="../media/image47.png"/></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customXml" Target="../ink/ink4.xml"/><Relationship Id="rId4" Type="http://schemas.openxmlformats.org/officeDocument/2006/relationships/image" Target="../media/image48.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0.png"/><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52.jpeg"/><Relationship Id="rId4" Type="http://schemas.openxmlformats.org/officeDocument/2006/relationships/image" Target="../media/image51.jp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53.pn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customXml" Target="../ink/ink5.xml"/></Relationships>
</file>

<file path=ppt/slides/_rels/slide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jpeg"/></Relationships>
</file>

<file path=ppt/slides/_rels/slide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22.png"/><Relationship Id="rId4" Type="http://schemas.openxmlformats.org/officeDocument/2006/relationships/image" Target="../media/image19.jpeg"/></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customXml" Target="../ink/ink1.xml"/><Relationship Id="rId5" Type="http://schemas.openxmlformats.org/officeDocument/2006/relationships/image" Target="../media/image22.png"/><Relationship Id="rId4" Type="http://schemas.openxmlformats.org/officeDocument/2006/relationships/image" Target="../media/image19.jpe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customXml" Target="../ink/ink2.xml"/><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upo 9"/>
          <p:cNvGrpSpPr/>
          <p:nvPr/>
        </p:nvGrpSpPr>
        <p:grpSpPr>
          <a:xfrm>
            <a:off x="684647" y="609600"/>
            <a:ext cx="4303632" cy="2715857"/>
            <a:chOff x="208895" y="864501"/>
            <a:chExt cx="4303632" cy="2715857"/>
          </a:xfrm>
        </p:grpSpPr>
        <p:grpSp>
          <p:nvGrpSpPr>
            <p:cNvPr id="17" name="Grupo 16"/>
            <p:cNvGrpSpPr/>
            <p:nvPr/>
          </p:nvGrpSpPr>
          <p:grpSpPr>
            <a:xfrm>
              <a:off x="208895" y="864501"/>
              <a:ext cx="4303632" cy="2715857"/>
              <a:chOff x="379491" y="291004"/>
              <a:chExt cx="4303632" cy="2764605"/>
            </a:xfrm>
          </p:grpSpPr>
          <p:sp>
            <p:nvSpPr>
              <p:cNvPr id="20" name="Rectángulo redondeado 9">
                <a:extLst>
                  <a:ext uri="{FF2B5EF4-FFF2-40B4-BE49-F238E27FC236}">
                    <a16:creationId xmlns:a16="http://schemas.microsoft.com/office/drawing/2014/main" id="{F35DF630-0FFD-FA4A-A554-407AD3655C42}"/>
                  </a:ext>
                </a:extLst>
              </p:cNvPr>
              <p:cNvSpPr/>
              <p:nvPr/>
            </p:nvSpPr>
            <p:spPr>
              <a:xfrm>
                <a:off x="673493" y="657317"/>
                <a:ext cx="4009630" cy="2398292"/>
              </a:xfrm>
              <a:prstGeom prst="roundRect">
                <a:avLst>
                  <a:gd name="adj" fmla="val 10291"/>
                </a:avLst>
              </a:prstGeom>
              <a:ln w="38100">
                <a:solidFill>
                  <a:srgbClr val="7030A0"/>
                </a:solid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1920">
                  <a:solidFill>
                    <a:prstClr val="white"/>
                  </a:solidFill>
                </a:endParaRPr>
              </a:p>
            </p:txBody>
          </p:sp>
          <p:sp>
            <p:nvSpPr>
              <p:cNvPr id="21" name="Freeform 10"/>
              <p:cNvSpPr/>
              <p:nvPr/>
            </p:nvSpPr>
            <p:spPr>
              <a:xfrm>
                <a:off x="379491" y="291004"/>
                <a:ext cx="1011744" cy="732624"/>
              </a:xfrm>
              <a:custGeom>
                <a:avLst/>
                <a:gdLst/>
                <a:ahLst/>
                <a:cxnLst/>
                <a:rect l="l" t="t" r="r" b="b"/>
                <a:pathLst>
                  <a:path w="5120103" h="4114800">
                    <a:moveTo>
                      <a:pt x="0" y="0"/>
                    </a:moveTo>
                    <a:lnTo>
                      <a:pt x="5120103" y="0"/>
                    </a:lnTo>
                    <a:lnTo>
                      <a:pt x="5120103"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s-CL"/>
              </a:p>
            </p:txBody>
          </p:sp>
        </p:grpSp>
        <p:sp>
          <p:nvSpPr>
            <p:cNvPr id="18" name="CuadroTexto 17">
              <a:extLst>
                <a:ext uri="{FF2B5EF4-FFF2-40B4-BE49-F238E27FC236}">
                  <a16:creationId xmlns:a16="http://schemas.microsoft.com/office/drawing/2014/main" id="{AA0FDF26-9D31-2F44-82FD-8BCB5616705D}"/>
                </a:ext>
              </a:extLst>
            </p:cNvPr>
            <p:cNvSpPr txBox="1"/>
            <p:nvPr/>
          </p:nvSpPr>
          <p:spPr>
            <a:xfrm>
              <a:off x="714767" y="2214858"/>
              <a:ext cx="3549432" cy="1200329"/>
            </a:xfrm>
            <a:prstGeom prst="rect">
              <a:avLst/>
            </a:prstGeom>
            <a:noFill/>
          </p:spPr>
          <p:txBody>
            <a:bodyPr wrap="square" rtlCol="0">
              <a:spAutoFit/>
            </a:bodyPr>
            <a:lstStyle/>
            <a:p>
              <a:pPr marL="342900" indent="-342900" algn="just">
                <a:buFont typeface="Arial" panose="020B0604020202020204" pitchFamily="34" charset="0"/>
                <a:buChar char="•"/>
              </a:pPr>
              <a:r>
                <a:rPr lang="es-CL" dirty="0"/>
                <a:t>Distinguir las </a:t>
              </a:r>
              <a:r>
                <a:rPr lang="es-CL" b="1" dirty="0"/>
                <a:t>diferencias estructurales</a:t>
              </a:r>
              <a:r>
                <a:rPr lang="es-CL" dirty="0"/>
                <a:t> y </a:t>
              </a:r>
              <a:r>
                <a:rPr lang="es-CL" b="1" dirty="0"/>
                <a:t>funcionales</a:t>
              </a:r>
              <a:r>
                <a:rPr lang="es-CL" dirty="0"/>
                <a:t> entre las </a:t>
              </a:r>
              <a:r>
                <a:rPr lang="es-CL" b="1" dirty="0"/>
                <a:t>células eucariontes animal</a:t>
              </a:r>
              <a:r>
                <a:rPr lang="es-CL" dirty="0"/>
                <a:t> y </a:t>
              </a:r>
              <a:r>
                <a:rPr lang="es-CL" b="1" dirty="0"/>
                <a:t>vegetal</a:t>
              </a:r>
              <a:r>
                <a:rPr lang="es-CL" dirty="0"/>
                <a:t>.</a:t>
              </a:r>
              <a:endParaRPr lang="es-ES" b="1" dirty="0"/>
            </a:p>
          </p:txBody>
        </p:sp>
        <p:sp>
          <p:nvSpPr>
            <p:cNvPr id="19" name="CuadroTexto 18"/>
            <p:cNvSpPr txBox="1"/>
            <p:nvPr/>
          </p:nvSpPr>
          <p:spPr>
            <a:xfrm>
              <a:off x="943012" y="1307348"/>
              <a:ext cx="3129400" cy="646331"/>
            </a:xfrm>
            <a:prstGeom prst="rect">
              <a:avLst/>
            </a:prstGeom>
            <a:noFill/>
          </p:spPr>
          <p:txBody>
            <a:bodyPr wrap="square" rtlCol="0">
              <a:spAutoFit/>
            </a:bodyPr>
            <a:lstStyle/>
            <a:p>
              <a:pPr algn="ctr"/>
              <a:r>
                <a:rPr lang="es-ES" b="1" dirty="0">
                  <a:latin typeface="Arial Rounded MT Bold" panose="020F0704030504030204" pitchFamily="34" charset="0"/>
                </a:rPr>
                <a:t>¿Cuál es el objetivo de aprendizaje de la clase?</a:t>
              </a:r>
              <a:endParaRPr lang="es-CL" b="1" dirty="0">
                <a:latin typeface="Arial Rounded MT Bold" panose="020F0704030504030204" pitchFamily="34" charset="0"/>
              </a:endParaRPr>
            </a:p>
          </p:txBody>
        </p:sp>
      </p:grpSp>
      <p:grpSp>
        <p:nvGrpSpPr>
          <p:cNvPr id="22" name="Grupo 21"/>
          <p:cNvGrpSpPr/>
          <p:nvPr/>
        </p:nvGrpSpPr>
        <p:grpSpPr>
          <a:xfrm>
            <a:off x="4572000" y="3370327"/>
            <a:ext cx="4362070" cy="2786523"/>
            <a:chOff x="4724397" y="821596"/>
            <a:chExt cx="4362070" cy="2786523"/>
          </a:xfrm>
        </p:grpSpPr>
        <p:grpSp>
          <p:nvGrpSpPr>
            <p:cNvPr id="23" name="Grupo 22"/>
            <p:cNvGrpSpPr/>
            <p:nvPr/>
          </p:nvGrpSpPr>
          <p:grpSpPr>
            <a:xfrm>
              <a:off x="4724397" y="821596"/>
              <a:ext cx="4362070" cy="2786523"/>
              <a:chOff x="4647341" y="2750366"/>
              <a:chExt cx="4097008" cy="2786523"/>
            </a:xfrm>
          </p:grpSpPr>
          <p:sp>
            <p:nvSpPr>
              <p:cNvPr id="26" name="Rectángulo redondeado 9">
                <a:extLst>
                  <a:ext uri="{FF2B5EF4-FFF2-40B4-BE49-F238E27FC236}">
                    <a16:creationId xmlns:a16="http://schemas.microsoft.com/office/drawing/2014/main" id="{F35DF630-0FFD-FA4A-A554-407AD3655C42}"/>
                  </a:ext>
                </a:extLst>
              </p:cNvPr>
              <p:cNvSpPr/>
              <p:nvPr/>
            </p:nvSpPr>
            <p:spPr>
              <a:xfrm>
                <a:off x="4647341" y="3137317"/>
                <a:ext cx="3883111" cy="2399572"/>
              </a:xfrm>
              <a:prstGeom prst="roundRect">
                <a:avLst>
                  <a:gd name="adj" fmla="val 10291"/>
                </a:avLst>
              </a:prstGeom>
              <a:ln w="38100">
                <a:solidFill>
                  <a:srgbClr val="7030A0"/>
                </a:solid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1920">
                  <a:solidFill>
                    <a:prstClr val="white"/>
                  </a:solidFill>
                </a:endParaRPr>
              </a:p>
            </p:txBody>
          </p:sp>
          <p:sp>
            <p:nvSpPr>
              <p:cNvPr id="27" name="Freeform 9"/>
              <p:cNvSpPr/>
              <p:nvPr/>
            </p:nvSpPr>
            <p:spPr>
              <a:xfrm>
                <a:off x="7821278" y="2750366"/>
                <a:ext cx="923071" cy="858302"/>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s-CL"/>
              </a:p>
            </p:txBody>
          </p:sp>
        </p:grpSp>
        <p:sp>
          <p:nvSpPr>
            <p:cNvPr id="24" name="CuadroTexto 23">
              <a:extLst>
                <a:ext uri="{FF2B5EF4-FFF2-40B4-BE49-F238E27FC236}">
                  <a16:creationId xmlns:a16="http://schemas.microsoft.com/office/drawing/2014/main" id="{FBD59741-4ED3-6041-93B0-86800EE1C3EB}"/>
                </a:ext>
              </a:extLst>
            </p:cNvPr>
            <p:cNvSpPr txBox="1"/>
            <p:nvPr/>
          </p:nvSpPr>
          <p:spPr>
            <a:xfrm>
              <a:off x="5038450" y="1342953"/>
              <a:ext cx="3292962" cy="646331"/>
            </a:xfrm>
            <a:prstGeom prst="rect">
              <a:avLst/>
            </a:prstGeom>
            <a:noFill/>
          </p:spPr>
          <p:txBody>
            <a:bodyPr wrap="square" rtlCol="0">
              <a:spAutoFit/>
            </a:bodyPr>
            <a:lstStyle/>
            <a:p>
              <a:pPr algn="ctr"/>
              <a:r>
                <a:rPr lang="es-ES" b="1" dirty="0">
                  <a:solidFill>
                    <a:prstClr val="black"/>
                  </a:solidFill>
                  <a:latin typeface="Arial Rounded MT Bold" panose="020F0704030504030204" pitchFamily="34" charset="0"/>
                </a:rPr>
                <a:t>¿Qué conocimiento de la ciencia aprenderemos?</a:t>
              </a:r>
              <a:endParaRPr lang="es-CL" b="1" dirty="0">
                <a:solidFill>
                  <a:prstClr val="black"/>
                </a:solidFill>
                <a:latin typeface="Arial Rounded MT Bold" panose="020F0704030504030204" pitchFamily="34" charset="0"/>
              </a:endParaRPr>
            </a:p>
          </p:txBody>
        </p:sp>
        <p:sp>
          <p:nvSpPr>
            <p:cNvPr id="25" name="CuadroTexto 24"/>
            <p:cNvSpPr txBox="1"/>
            <p:nvPr/>
          </p:nvSpPr>
          <p:spPr>
            <a:xfrm>
              <a:off x="4976741" y="2198537"/>
              <a:ext cx="3562234" cy="923330"/>
            </a:xfrm>
            <a:prstGeom prst="rect">
              <a:avLst/>
            </a:prstGeom>
            <a:noFill/>
          </p:spPr>
          <p:txBody>
            <a:bodyPr wrap="square" rtlCol="0">
              <a:spAutoFit/>
            </a:bodyPr>
            <a:lstStyle/>
            <a:p>
              <a:pPr marL="285750" indent="-285750" algn="just">
                <a:buFont typeface="Arial" panose="020B0604020202020204" pitchFamily="34" charset="0"/>
                <a:buChar char="•"/>
              </a:pPr>
              <a:r>
                <a:rPr lang="es-ES" dirty="0"/>
                <a:t>Célula eucarionte animal.</a:t>
              </a:r>
            </a:p>
            <a:p>
              <a:pPr marL="285750" indent="-285750" algn="just">
                <a:buFont typeface="Arial" panose="020B0604020202020204" pitchFamily="34" charset="0"/>
                <a:buChar char="•"/>
              </a:pPr>
              <a:r>
                <a:rPr lang="es-ES" dirty="0"/>
                <a:t>Célula eucarionte vegetal.</a:t>
              </a:r>
            </a:p>
            <a:p>
              <a:pPr marL="285750" indent="-285750" algn="just">
                <a:buFont typeface="Arial" panose="020B0604020202020204" pitchFamily="34" charset="0"/>
                <a:buChar char="•"/>
              </a:pPr>
              <a:r>
                <a:rPr lang="es-ES" dirty="0"/>
                <a:t>Especialización celular.</a:t>
              </a:r>
              <a:endParaRPr lang="es-CL" dirty="0"/>
            </a:p>
          </p:txBody>
        </p:sp>
      </p:grpSp>
      <p:pic>
        <p:nvPicPr>
          <p:cNvPr id="28" name="Imagen 27"/>
          <p:cNvPicPr>
            <a:picLocks noChangeAspect="1"/>
          </p:cNvPicPr>
          <p:nvPr/>
        </p:nvPicPr>
        <p:blipFill rotWithShape="1">
          <a:blip r:embed="rId7" cstate="print">
            <a:extLst>
              <a:ext uri="{28A0092B-C50C-407E-A947-70E740481C1C}">
                <a14:useLocalDpi xmlns:a14="http://schemas.microsoft.com/office/drawing/2010/main" val="0"/>
              </a:ext>
            </a:extLst>
          </a:blip>
          <a:srcRect l="16160" t="4040" r="66205" b="-4040"/>
          <a:stretch/>
        </p:blipFill>
        <p:spPr>
          <a:xfrm>
            <a:off x="-119743" y="3586636"/>
            <a:ext cx="2912663" cy="3890638"/>
          </a:xfrm>
          <a:prstGeom prst="rect">
            <a:avLst/>
          </a:prstGeom>
        </p:spPr>
      </p:pic>
    </p:spTree>
    <p:extLst>
      <p:ext uri="{BB962C8B-B14F-4D97-AF65-F5344CB8AC3E}">
        <p14:creationId xmlns:p14="http://schemas.microsoft.com/office/powerpoint/2010/main" val="2895441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4282723" y="580821"/>
            <a:ext cx="4180390" cy="923330"/>
          </a:xfrm>
          <a:prstGeom prst="rect">
            <a:avLst/>
          </a:prstGeom>
        </p:spPr>
        <p:txBody>
          <a:bodyPr wrap="square">
            <a:spAutoFit/>
          </a:bodyPr>
          <a:lstStyle/>
          <a:p>
            <a:pPr algn="ctr"/>
            <a:r>
              <a:rPr lang="es-ES" dirty="0"/>
              <a:t>El </a:t>
            </a:r>
            <a:r>
              <a:rPr lang="es-ES" b="1" dirty="0"/>
              <a:t>sistema </a:t>
            </a:r>
            <a:r>
              <a:rPr lang="es-ES" b="1" dirty="0" err="1"/>
              <a:t>endomembranoso</a:t>
            </a:r>
            <a:r>
              <a:rPr lang="es-ES" b="1" dirty="0"/>
              <a:t> </a:t>
            </a:r>
            <a:r>
              <a:rPr lang="es-ES" dirty="0"/>
              <a:t>corresponde a una relación funcional entre estructuras celulares internas.</a:t>
            </a:r>
            <a:endParaRPr lang="es-CL" dirty="0"/>
          </a:p>
        </p:txBody>
      </p:sp>
      <p:sp>
        <p:nvSpPr>
          <p:cNvPr id="6" name="Elipse 5"/>
          <p:cNvSpPr/>
          <p:nvPr/>
        </p:nvSpPr>
        <p:spPr>
          <a:xfrm>
            <a:off x="5440244" y="3453704"/>
            <a:ext cx="2700703" cy="750987"/>
          </a:xfrm>
          <a:prstGeom prst="ellipse">
            <a:avLst/>
          </a:prstGeom>
          <a:solidFill>
            <a:srgbClr val="00206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t>Retículos </a:t>
            </a:r>
            <a:r>
              <a:rPr lang="es-ES" b="1" dirty="0" err="1"/>
              <a:t>endoplasmáticos</a:t>
            </a:r>
            <a:endParaRPr lang="es-CL" b="1" dirty="0"/>
          </a:p>
        </p:txBody>
      </p:sp>
      <p:grpSp>
        <p:nvGrpSpPr>
          <p:cNvPr id="9" name="Grupo 8"/>
          <p:cNvGrpSpPr/>
          <p:nvPr/>
        </p:nvGrpSpPr>
        <p:grpSpPr>
          <a:xfrm>
            <a:off x="295283" y="881141"/>
            <a:ext cx="4502408" cy="5878982"/>
            <a:chOff x="316803" y="467746"/>
            <a:chExt cx="4638730" cy="6323752"/>
          </a:xfrm>
        </p:grpSpPr>
        <p:pic>
          <p:nvPicPr>
            <p:cNvPr id="2" name="Imagen 1"/>
            <p:cNvPicPr>
              <a:picLocks noChangeAspect="1"/>
            </p:cNvPicPr>
            <p:nvPr/>
          </p:nvPicPr>
          <p:blipFill rotWithShape="1">
            <a:blip r:embed="rId2" cstate="print">
              <a:extLst>
                <a:ext uri="{28A0092B-C50C-407E-A947-70E740481C1C}">
                  <a14:useLocalDpi xmlns:a14="http://schemas.microsoft.com/office/drawing/2010/main" val="0"/>
                </a:ext>
              </a:extLst>
            </a:blip>
            <a:srcRect l="6245" t="4121" r="4599" b="5564"/>
            <a:stretch/>
          </p:blipFill>
          <p:spPr>
            <a:xfrm>
              <a:off x="513552" y="467746"/>
              <a:ext cx="3544895" cy="6323752"/>
            </a:xfrm>
            <a:prstGeom prst="rect">
              <a:avLst/>
            </a:prstGeom>
            <a:effectLst/>
          </p:spPr>
        </p:pic>
        <p:cxnSp>
          <p:nvCxnSpPr>
            <p:cNvPr id="5" name="Conector recto de flecha 4"/>
            <p:cNvCxnSpPr/>
            <p:nvPr/>
          </p:nvCxnSpPr>
          <p:spPr>
            <a:xfrm>
              <a:off x="316803" y="1551899"/>
              <a:ext cx="11084" cy="4666211"/>
            </a:xfrm>
            <a:prstGeom prst="straightConnector1">
              <a:avLst/>
            </a:prstGeom>
            <a:ln w="76200">
              <a:solidFill>
                <a:schemeClr val="tx1"/>
              </a:solidFill>
              <a:prstDash val="sysDash"/>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1" name="CuadroTexto 10"/>
            <p:cNvSpPr txBox="1"/>
            <p:nvPr/>
          </p:nvSpPr>
          <p:spPr>
            <a:xfrm>
              <a:off x="3586235" y="2290479"/>
              <a:ext cx="1369298" cy="369332"/>
            </a:xfrm>
            <a:prstGeom prst="rect">
              <a:avLst/>
            </a:prstGeom>
            <a:noFill/>
          </p:spPr>
          <p:txBody>
            <a:bodyPr wrap="square" rtlCol="0">
              <a:spAutoFit/>
            </a:bodyPr>
            <a:lstStyle/>
            <a:p>
              <a:r>
                <a:rPr lang="es-ES" b="1" i="1" dirty="0">
                  <a:effectLst>
                    <a:outerShdw blurRad="38100" dist="38100" dir="2700000" algn="tl">
                      <a:srgbClr val="000000">
                        <a:alpha val="43137"/>
                      </a:srgbClr>
                    </a:outerShdw>
                  </a:effectLst>
                </a:rPr>
                <a:t>Ribosomas</a:t>
              </a:r>
              <a:endParaRPr lang="es-CL" b="1" i="1" dirty="0">
                <a:effectLst>
                  <a:outerShdw blurRad="38100" dist="38100" dir="2700000" algn="tl">
                    <a:srgbClr val="000000">
                      <a:alpha val="43137"/>
                    </a:srgbClr>
                  </a:outerShdw>
                </a:effectLst>
              </a:endParaRPr>
            </a:p>
          </p:txBody>
        </p:sp>
        <p:sp>
          <p:nvSpPr>
            <p:cNvPr id="12" name="CuadroTexto 11"/>
            <p:cNvSpPr txBox="1"/>
            <p:nvPr/>
          </p:nvSpPr>
          <p:spPr>
            <a:xfrm>
              <a:off x="2884499" y="4009505"/>
              <a:ext cx="1444369" cy="397274"/>
            </a:xfrm>
            <a:prstGeom prst="rect">
              <a:avLst/>
            </a:prstGeom>
            <a:noFill/>
          </p:spPr>
          <p:txBody>
            <a:bodyPr wrap="square" rtlCol="0">
              <a:spAutoFit/>
            </a:bodyPr>
            <a:lstStyle/>
            <a:p>
              <a:r>
                <a:rPr lang="es-ES" b="1" i="1" dirty="0">
                  <a:effectLst>
                    <a:outerShdw blurRad="38100" dist="38100" dir="2700000" algn="tl">
                      <a:srgbClr val="000000">
                        <a:alpha val="43137"/>
                      </a:srgbClr>
                    </a:outerShdw>
                  </a:effectLst>
                </a:rPr>
                <a:t>Intracelular</a:t>
              </a:r>
              <a:endParaRPr lang="es-CL" b="1" i="1" dirty="0">
                <a:effectLst>
                  <a:outerShdw blurRad="38100" dist="38100" dir="2700000" algn="tl">
                    <a:srgbClr val="000000">
                      <a:alpha val="43137"/>
                    </a:srgbClr>
                  </a:outerShdw>
                </a:effectLst>
              </a:endParaRPr>
            </a:p>
          </p:txBody>
        </p:sp>
        <p:sp>
          <p:nvSpPr>
            <p:cNvPr id="13" name="CuadroTexto 12"/>
            <p:cNvSpPr txBox="1"/>
            <p:nvPr/>
          </p:nvSpPr>
          <p:spPr>
            <a:xfrm>
              <a:off x="448888" y="5314604"/>
              <a:ext cx="1464877" cy="369332"/>
            </a:xfrm>
            <a:prstGeom prst="rect">
              <a:avLst/>
            </a:prstGeom>
            <a:noFill/>
          </p:spPr>
          <p:txBody>
            <a:bodyPr wrap="square" rtlCol="0">
              <a:spAutoFit/>
            </a:bodyPr>
            <a:lstStyle/>
            <a:p>
              <a:r>
                <a:rPr lang="es-ES" b="1" i="1" dirty="0">
                  <a:effectLst>
                    <a:outerShdw blurRad="38100" dist="38100" dir="2700000" algn="tl">
                      <a:srgbClr val="000000">
                        <a:alpha val="43137"/>
                      </a:srgbClr>
                    </a:outerShdw>
                  </a:effectLst>
                </a:rPr>
                <a:t>Extracelular</a:t>
              </a:r>
              <a:endParaRPr lang="es-CL" b="1" i="1" dirty="0">
                <a:effectLst>
                  <a:outerShdw blurRad="38100" dist="38100" dir="2700000" algn="tl">
                    <a:srgbClr val="000000">
                      <a:alpha val="43137"/>
                    </a:srgbClr>
                  </a:outerShdw>
                </a:effectLst>
              </a:endParaRPr>
            </a:p>
          </p:txBody>
        </p:sp>
        <p:sp>
          <p:nvSpPr>
            <p:cNvPr id="14" name="CuadroTexto 13"/>
            <p:cNvSpPr txBox="1"/>
            <p:nvPr/>
          </p:nvSpPr>
          <p:spPr>
            <a:xfrm>
              <a:off x="3005500" y="4754880"/>
              <a:ext cx="1865758" cy="646331"/>
            </a:xfrm>
            <a:prstGeom prst="rect">
              <a:avLst/>
            </a:prstGeom>
            <a:noFill/>
          </p:spPr>
          <p:txBody>
            <a:bodyPr wrap="square" rtlCol="0">
              <a:spAutoFit/>
            </a:bodyPr>
            <a:lstStyle/>
            <a:p>
              <a:r>
                <a:rPr lang="es-ES" b="1" i="1" dirty="0">
                  <a:effectLst>
                    <a:outerShdw blurRad="38100" dist="38100" dir="2700000" algn="tl">
                      <a:srgbClr val="000000">
                        <a:alpha val="43137"/>
                      </a:srgbClr>
                    </a:outerShdw>
                  </a:effectLst>
                </a:rPr>
                <a:t>Membrana celular</a:t>
              </a:r>
              <a:endParaRPr lang="es-CL" b="1" i="1" dirty="0">
                <a:effectLst>
                  <a:outerShdw blurRad="38100" dist="38100" dir="2700000" algn="tl">
                    <a:srgbClr val="000000">
                      <a:alpha val="43137"/>
                    </a:srgbClr>
                  </a:outerShdw>
                </a:effectLst>
              </a:endParaRPr>
            </a:p>
          </p:txBody>
        </p:sp>
        <p:sp>
          <p:nvSpPr>
            <p:cNvPr id="7" name="CuadroTexto 6"/>
            <p:cNvSpPr txBox="1"/>
            <p:nvPr/>
          </p:nvSpPr>
          <p:spPr>
            <a:xfrm>
              <a:off x="1610377" y="1077832"/>
              <a:ext cx="410095" cy="707886"/>
            </a:xfrm>
            <a:prstGeom prst="rect">
              <a:avLst/>
            </a:prstGeom>
            <a:noFill/>
          </p:spPr>
          <p:txBody>
            <a:bodyPr wrap="square" rtlCol="0">
              <a:spAutoFit/>
            </a:bodyPr>
            <a:lstStyle/>
            <a:p>
              <a:r>
                <a:rPr lang="es-ES" sz="4000" dirty="0">
                  <a:latin typeface="Arial Rounded MT Bold" panose="020F0704030504030204" pitchFamily="34" charset="0"/>
                </a:rPr>
                <a:t>A</a:t>
              </a:r>
              <a:endParaRPr lang="es-CL" sz="4000" dirty="0">
                <a:latin typeface="Arial Rounded MT Bold" panose="020F0704030504030204" pitchFamily="34" charset="0"/>
              </a:endParaRPr>
            </a:p>
          </p:txBody>
        </p:sp>
        <p:sp>
          <p:nvSpPr>
            <p:cNvPr id="15" name="CuadroTexto 14"/>
            <p:cNvSpPr txBox="1"/>
            <p:nvPr/>
          </p:nvSpPr>
          <p:spPr>
            <a:xfrm>
              <a:off x="2033831" y="2226340"/>
              <a:ext cx="410095" cy="707886"/>
            </a:xfrm>
            <a:prstGeom prst="rect">
              <a:avLst/>
            </a:prstGeom>
            <a:noFill/>
          </p:spPr>
          <p:txBody>
            <a:bodyPr wrap="square" rtlCol="0">
              <a:spAutoFit/>
            </a:bodyPr>
            <a:lstStyle/>
            <a:p>
              <a:r>
                <a:rPr lang="es-ES" sz="4000" dirty="0">
                  <a:latin typeface="Arial Rounded MT Bold" panose="020F0704030504030204" pitchFamily="34" charset="0"/>
                </a:rPr>
                <a:t>B</a:t>
              </a:r>
              <a:endParaRPr lang="es-CL" sz="4000" dirty="0">
                <a:latin typeface="Arial Rounded MT Bold" panose="020F0704030504030204" pitchFamily="34" charset="0"/>
              </a:endParaRPr>
            </a:p>
          </p:txBody>
        </p:sp>
        <p:sp>
          <p:nvSpPr>
            <p:cNvPr id="16" name="CuadroTexto 15"/>
            <p:cNvSpPr txBox="1"/>
            <p:nvPr/>
          </p:nvSpPr>
          <p:spPr>
            <a:xfrm>
              <a:off x="3005500" y="3246865"/>
              <a:ext cx="410095" cy="707886"/>
            </a:xfrm>
            <a:prstGeom prst="rect">
              <a:avLst/>
            </a:prstGeom>
            <a:noFill/>
          </p:spPr>
          <p:txBody>
            <a:bodyPr wrap="square" rtlCol="0">
              <a:spAutoFit/>
            </a:bodyPr>
            <a:lstStyle/>
            <a:p>
              <a:r>
                <a:rPr lang="es-ES" sz="4000" dirty="0">
                  <a:latin typeface="Arial Rounded MT Bold" panose="020F0704030504030204" pitchFamily="34" charset="0"/>
                </a:rPr>
                <a:t>C</a:t>
              </a:r>
              <a:endParaRPr lang="es-CL" sz="4000" dirty="0">
                <a:latin typeface="Arial Rounded MT Bold" panose="020F0704030504030204" pitchFamily="34" charset="0"/>
              </a:endParaRPr>
            </a:p>
          </p:txBody>
        </p:sp>
        <p:sp>
          <p:nvSpPr>
            <p:cNvPr id="17" name="CuadroTexto 16"/>
            <p:cNvSpPr txBox="1"/>
            <p:nvPr/>
          </p:nvSpPr>
          <p:spPr>
            <a:xfrm>
              <a:off x="392551" y="2672616"/>
              <a:ext cx="1359603" cy="523220"/>
            </a:xfrm>
            <a:prstGeom prst="rect">
              <a:avLst/>
            </a:prstGeom>
            <a:noFill/>
          </p:spPr>
          <p:txBody>
            <a:bodyPr wrap="square" rtlCol="0">
              <a:spAutoFit/>
            </a:bodyPr>
            <a:lstStyle/>
            <a:p>
              <a:r>
                <a:rPr lang="es-ES" sz="1400" b="1" i="1" dirty="0">
                  <a:effectLst>
                    <a:outerShdw blurRad="38100" dist="38100" dir="2700000" algn="tl">
                      <a:srgbClr val="000000">
                        <a:alpha val="43137"/>
                      </a:srgbClr>
                    </a:outerShdw>
                  </a:effectLst>
                </a:rPr>
                <a:t>Vesículas de transición</a:t>
              </a:r>
              <a:endParaRPr lang="es-CL" sz="1400" b="1" i="1" dirty="0">
                <a:effectLst>
                  <a:outerShdw blurRad="38100" dist="38100" dir="2700000" algn="tl">
                    <a:srgbClr val="000000">
                      <a:alpha val="43137"/>
                    </a:srgbClr>
                  </a:outerShdw>
                </a:effectLst>
              </a:endParaRPr>
            </a:p>
          </p:txBody>
        </p:sp>
        <p:sp>
          <p:nvSpPr>
            <p:cNvPr id="18" name="CuadroTexto 17"/>
            <p:cNvSpPr txBox="1"/>
            <p:nvPr/>
          </p:nvSpPr>
          <p:spPr>
            <a:xfrm>
              <a:off x="455822" y="4618025"/>
              <a:ext cx="1359603" cy="523220"/>
            </a:xfrm>
            <a:prstGeom prst="rect">
              <a:avLst/>
            </a:prstGeom>
            <a:noFill/>
          </p:spPr>
          <p:txBody>
            <a:bodyPr wrap="square" rtlCol="0">
              <a:spAutoFit/>
            </a:bodyPr>
            <a:lstStyle/>
            <a:p>
              <a:r>
                <a:rPr lang="es-ES" sz="1400" b="1" i="1" dirty="0">
                  <a:effectLst>
                    <a:outerShdw blurRad="38100" dist="38100" dir="2700000" algn="tl">
                      <a:srgbClr val="000000">
                        <a:alpha val="43137"/>
                      </a:srgbClr>
                    </a:outerShdw>
                  </a:effectLst>
                </a:rPr>
                <a:t>Vesículas de secreción</a:t>
              </a:r>
              <a:endParaRPr lang="es-CL" sz="1400" b="1" i="1" dirty="0">
                <a:effectLst>
                  <a:outerShdw blurRad="38100" dist="38100" dir="2700000" algn="tl">
                    <a:srgbClr val="000000">
                      <a:alpha val="43137"/>
                    </a:srgbClr>
                  </a:outerShdw>
                </a:effectLst>
              </a:endParaRPr>
            </a:p>
          </p:txBody>
        </p:sp>
      </p:grpSp>
      <p:sp>
        <p:nvSpPr>
          <p:cNvPr id="21" name="CuadroTexto 20"/>
          <p:cNvSpPr txBox="1"/>
          <p:nvPr/>
        </p:nvSpPr>
        <p:spPr>
          <a:xfrm>
            <a:off x="4619561" y="2526595"/>
            <a:ext cx="410095" cy="707886"/>
          </a:xfrm>
          <a:prstGeom prst="rect">
            <a:avLst/>
          </a:prstGeom>
          <a:noFill/>
        </p:spPr>
        <p:txBody>
          <a:bodyPr wrap="square" rtlCol="0">
            <a:spAutoFit/>
          </a:bodyPr>
          <a:lstStyle/>
          <a:p>
            <a:r>
              <a:rPr lang="es-ES" sz="4000" dirty="0">
                <a:latin typeface="Arial Rounded MT Bold" panose="020F0704030504030204" pitchFamily="34" charset="0"/>
              </a:rPr>
              <a:t>A</a:t>
            </a:r>
            <a:endParaRPr lang="es-CL" sz="4000" dirty="0">
              <a:latin typeface="Arial Rounded MT Bold" panose="020F0704030504030204" pitchFamily="34" charset="0"/>
            </a:endParaRPr>
          </a:p>
        </p:txBody>
      </p:sp>
      <p:sp>
        <p:nvSpPr>
          <p:cNvPr id="22" name="CuadroTexto 21"/>
          <p:cNvSpPr txBox="1"/>
          <p:nvPr/>
        </p:nvSpPr>
        <p:spPr>
          <a:xfrm>
            <a:off x="4627434" y="3410199"/>
            <a:ext cx="410095" cy="707886"/>
          </a:xfrm>
          <a:prstGeom prst="rect">
            <a:avLst/>
          </a:prstGeom>
          <a:noFill/>
        </p:spPr>
        <p:txBody>
          <a:bodyPr wrap="square" rtlCol="0">
            <a:spAutoFit/>
          </a:bodyPr>
          <a:lstStyle/>
          <a:p>
            <a:r>
              <a:rPr lang="es-ES" sz="4000" dirty="0">
                <a:latin typeface="Arial Rounded MT Bold" panose="020F0704030504030204" pitchFamily="34" charset="0"/>
              </a:rPr>
              <a:t>B</a:t>
            </a:r>
            <a:endParaRPr lang="es-CL" sz="4000" dirty="0">
              <a:latin typeface="Arial Rounded MT Bold" panose="020F0704030504030204" pitchFamily="34" charset="0"/>
            </a:endParaRPr>
          </a:p>
        </p:txBody>
      </p:sp>
      <p:sp>
        <p:nvSpPr>
          <p:cNvPr id="23" name="CuadroTexto 22"/>
          <p:cNvSpPr txBox="1"/>
          <p:nvPr/>
        </p:nvSpPr>
        <p:spPr>
          <a:xfrm>
            <a:off x="4619560" y="4253056"/>
            <a:ext cx="410095" cy="707886"/>
          </a:xfrm>
          <a:prstGeom prst="rect">
            <a:avLst/>
          </a:prstGeom>
          <a:noFill/>
        </p:spPr>
        <p:txBody>
          <a:bodyPr wrap="square" rtlCol="0">
            <a:spAutoFit/>
          </a:bodyPr>
          <a:lstStyle/>
          <a:p>
            <a:r>
              <a:rPr lang="es-ES" sz="4000" dirty="0">
                <a:latin typeface="Arial Rounded MT Bold" panose="020F0704030504030204" pitchFamily="34" charset="0"/>
              </a:rPr>
              <a:t>C</a:t>
            </a:r>
            <a:endParaRPr lang="es-CL" sz="4000" dirty="0">
              <a:latin typeface="Arial Rounded MT Bold" panose="020F0704030504030204" pitchFamily="34" charset="0"/>
            </a:endParaRPr>
          </a:p>
        </p:txBody>
      </p:sp>
      <p:sp>
        <p:nvSpPr>
          <p:cNvPr id="24" name="Elipse 23"/>
          <p:cNvSpPr/>
          <p:nvPr/>
        </p:nvSpPr>
        <p:spPr>
          <a:xfrm>
            <a:off x="5378333" y="2613606"/>
            <a:ext cx="2762613" cy="750987"/>
          </a:xfrm>
          <a:prstGeom prst="ellipse">
            <a:avLst/>
          </a:prstGeom>
          <a:solidFill>
            <a:srgbClr val="00206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t>Núcleo</a:t>
            </a:r>
            <a:endParaRPr lang="es-CL" b="1" dirty="0"/>
          </a:p>
        </p:txBody>
      </p:sp>
      <p:sp>
        <p:nvSpPr>
          <p:cNvPr id="25" name="Elipse 24"/>
          <p:cNvSpPr/>
          <p:nvPr/>
        </p:nvSpPr>
        <p:spPr>
          <a:xfrm>
            <a:off x="5440244" y="4340067"/>
            <a:ext cx="2700701" cy="750987"/>
          </a:xfrm>
          <a:prstGeom prst="ellipse">
            <a:avLst/>
          </a:prstGeom>
          <a:solidFill>
            <a:srgbClr val="00206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t>Aparato de Golgi</a:t>
            </a:r>
            <a:endParaRPr lang="es-CL" b="1" dirty="0"/>
          </a:p>
        </p:txBody>
      </p:sp>
      <p:grpSp>
        <p:nvGrpSpPr>
          <p:cNvPr id="8" name="Grupo 7"/>
          <p:cNvGrpSpPr/>
          <p:nvPr/>
        </p:nvGrpSpPr>
        <p:grpSpPr>
          <a:xfrm>
            <a:off x="4058447" y="5117498"/>
            <a:ext cx="4133839" cy="967786"/>
            <a:chOff x="4323746" y="5041498"/>
            <a:chExt cx="4133839" cy="967786"/>
          </a:xfrm>
        </p:grpSpPr>
        <p:sp>
          <p:nvSpPr>
            <p:cNvPr id="26" name="12 CuadroTexto">
              <a:extLst>
                <a:ext uri="{FF2B5EF4-FFF2-40B4-BE49-F238E27FC236}">
                  <a16:creationId xmlns:a16="http://schemas.microsoft.com/office/drawing/2014/main" id="{40B09048-0AC0-4063-87BF-BB412B05E44B}"/>
                </a:ext>
              </a:extLst>
            </p:cNvPr>
            <p:cNvSpPr txBox="1"/>
            <p:nvPr/>
          </p:nvSpPr>
          <p:spPr>
            <a:xfrm>
              <a:off x="4568721" y="5430402"/>
              <a:ext cx="3888864" cy="578882"/>
            </a:xfrm>
            <a:prstGeom prst="wedgeRoundRectCallout">
              <a:avLst>
                <a:gd name="adj1" fmla="val -13991"/>
                <a:gd name="adj2" fmla="val 20832"/>
                <a:gd name="adj3" fmla="val 16667"/>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s-ES" sz="1400" b="1" dirty="0">
                  <a:solidFill>
                    <a:schemeClr val="tx1"/>
                  </a:solidFill>
                </a:rPr>
                <a:t>¿A qué conclusión podemos llegar sobre la relación funcional entre estas estructuras?</a:t>
              </a:r>
              <a:endParaRPr lang="es-CL" sz="1400" b="1" dirty="0">
                <a:solidFill>
                  <a:schemeClr val="tx1"/>
                </a:solidFill>
              </a:endParaRPr>
            </a:p>
          </p:txBody>
        </p:sp>
        <p:pic>
          <p:nvPicPr>
            <p:cNvPr id="27" name="Imagen 26"/>
            <p:cNvPicPr>
              <a:picLocks noChangeAspect="1"/>
            </p:cNvPicPr>
            <p:nvPr/>
          </p:nvPicPr>
          <p:blipFill rotWithShape="1">
            <a:blip r:embed="rId3" cstate="print">
              <a:extLst>
                <a:ext uri="{28A0092B-C50C-407E-A947-70E740481C1C}">
                  <a14:useLocalDpi xmlns:a14="http://schemas.microsoft.com/office/drawing/2010/main" val="0"/>
                </a:ext>
              </a:extLst>
            </a:blip>
            <a:srcRect l="2752" t="509" r="60244" b="45325"/>
            <a:stretch/>
          </p:blipFill>
          <p:spPr>
            <a:xfrm rot="20181319">
              <a:off x="4323746" y="5041498"/>
              <a:ext cx="736093" cy="604596"/>
            </a:xfrm>
            <a:prstGeom prst="rect">
              <a:avLst/>
            </a:prstGeom>
          </p:spPr>
        </p:pic>
      </p:grpSp>
      <p:pic>
        <p:nvPicPr>
          <p:cNvPr id="28" name="Imagen 27"/>
          <p:cNvPicPr>
            <a:picLocks noChangeAspect="1"/>
          </p:cNvPicPr>
          <p:nvPr/>
        </p:nvPicPr>
        <p:blipFill>
          <a:blip r:embed="rId4"/>
          <a:stretch>
            <a:fillRect/>
          </a:stretch>
        </p:blipFill>
        <p:spPr>
          <a:xfrm flipH="1">
            <a:off x="7773724" y="5226429"/>
            <a:ext cx="1449838" cy="1797351"/>
          </a:xfrm>
          <a:prstGeom prst="rect">
            <a:avLst/>
          </a:prstGeom>
        </p:spPr>
      </p:pic>
      <p:grpSp>
        <p:nvGrpSpPr>
          <p:cNvPr id="10" name="Grupo 9"/>
          <p:cNvGrpSpPr/>
          <p:nvPr/>
        </p:nvGrpSpPr>
        <p:grpSpPr>
          <a:xfrm>
            <a:off x="4619560" y="1277218"/>
            <a:ext cx="4404666" cy="966148"/>
            <a:chOff x="4619560" y="1277218"/>
            <a:chExt cx="4404666" cy="966148"/>
          </a:xfrm>
        </p:grpSpPr>
        <p:sp>
          <p:nvSpPr>
            <p:cNvPr id="20" name="12 CuadroTexto">
              <a:extLst>
                <a:ext uri="{FF2B5EF4-FFF2-40B4-BE49-F238E27FC236}">
                  <a16:creationId xmlns:a16="http://schemas.microsoft.com/office/drawing/2014/main" id="{40B09048-0AC0-4063-87BF-BB412B05E44B}"/>
                </a:ext>
              </a:extLst>
            </p:cNvPr>
            <p:cNvSpPr txBox="1"/>
            <p:nvPr/>
          </p:nvSpPr>
          <p:spPr>
            <a:xfrm>
              <a:off x="4619560" y="1664484"/>
              <a:ext cx="3888864" cy="578882"/>
            </a:xfrm>
            <a:prstGeom prst="wedgeRoundRectCallout">
              <a:avLst>
                <a:gd name="adj1" fmla="val -13991"/>
                <a:gd name="adj2" fmla="val 20832"/>
                <a:gd name="adj3" fmla="val 16667"/>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s-ES" sz="1400" b="1" dirty="0">
                  <a:solidFill>
                    <a:schemeClr val="tx1"/>
                  </a:solidFill>
                </a:rPr>
                <a:t>¿Qué </a:t>
              </a:r>
              <a:r>
                <a:rPr lang="es-ES" sz="1400" b="1" dirty="0" err="1">
                  <a:solidFill>
                    <a:schemeClr val="tx1"/>
                  </a:solidFill>
                </a:rPr>
                <a:t>organelos</a:t>
              </a:r>
              <a:r>
                <a:rPr lang="es-ES" sz="1400" b="1" dirty="0">
                  <a:solidFill>
                    <a:schemeClr val="tx1"/>
                  </a:solidFill>
                </a:rPr>
                <a:t> son representados por las letras A, B y C de la imagen?</a:t>
              </a:r>
              <a:endParaRPr lang="es-CL" sz="1400" b="1" dirty="0">
                <a:solidFill>
                  <a:schemeClr val="tx1"/>
                </a:solidFill>
              </a:endParaRPr>
            </a:p>
          </p:txBody>
        </p:sp>
        <p:pic>
          <p:nvPicPr>
            <p:cNvPr id="29" name="Imagen 28"/>
            <p:cNvPicPr>
              <a:picLocks noChangeAspect="1"/>
            </p:cNvPicPr>
            <p:nvPr/>
          </p:nvPicPr>
          <p:blipFill rotWithShape="1">
            <a:blip r:embed="rId5" cstate="print">
              <a:extLst>
                <a:ext uri="{28A0092B-C50C-407E-A947-70E740481C1C}">
                  <a14:useLocalDpi xmlns:a14="http://schemas.microsoft.com/office/drawing/2010/main" val="0"/>
                </a:ext>
              </a:extLst>
            </a:blip>
            <a:srcRect l="63281" t="8333" r="11719" b="37501"/>
            <a:stretch/>
          </p:blipFill>
          <p:spPr>
            <a:xfrm>
              <a:off x="8205969" y="1277218"/>
              <a:ext cx="818257" cy="928409"/>
            </a:xfrm>
            <a:prstGeom prst="rect">
              <a:avLst/>
            </a:prstGeom>
          </p:spPr>
        </p:pic>
      </p:grpSp>
      <p:pic>
        <p:nvPicPr>
          <p:cNvPr id="30" name="Imagen 29"/>
          <p:cNvPicPr>
            <a:picLocks noChangeAspect="1"/>
          </p:cNvPicPr>
          <p:nvPr/>
        </p:nvPicPr>
        <p:blipFill>
          <a:blip r:embed="rId6"/>
          <a:stretch>
            <a:fillRect/>
          </a:stretch>
        </p:blipFill>
        <p:spPr>
          <a:xfrm>
            <a:off x="0" y="174602"/>
            <a:ext cx="2334970" cy="701101"/>
          </a:xfrm>
          <a:prstGeom prst="rect">
            <a:avLst/>
          </a:prstGeom>
        </p:spPr>
      </p:pic>
    </p:spTree>
    <p:extLst>
      <p:ext uri="{BB962C8B-B14F-4D97-AF65-F5344CB8AC3E}">
        <p14:creationId xmlns:p14="http://schemas.microsoft.com/office/powerpoint/2010/main" val="1102799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75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750"/>
                                        <p:tgtEl>
                                          <p:spTgt spid="10"/>
                                        </p:tgtEl>
                                      </p:cBhvr>
                                    </p:animEffect>
                                  </p:childTnLst>
                                </p:cTn>
                              </p:par>
                            </p:childTnLst>
                          </p:cTn>
                        </p:par>
                        <p:par>
                          <p:cTn id="13" fill="hold">
                            <p:stCondLst>
                              <p:cond delay="750"/>
                            </p:stCondLst>
                            <p:childTnLst>
                              <p:par>
                                <p:cTn id="14" presetID="10" presetClass="entr" presetSubtype="0" fill="hold" grpId="0" nodeType="after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childTnLst>
                          </p:cTn>
                        </p:par>
                        <p:par>
                          <p:cTn id="17" fill="hold">
                            <p:stCondLst>
                              <p:cond delay="1250"/>
                            </p:stCondLst>
                            <p:childTnLst>
                              <p:par>
                                <p:cTn id="18" presetID="10" presetClass="entr" presetSubtype="0" fill="hold" grpId="0" nodeType="after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childTnLst>
                          </p:cTn>
                        </p:par>
                        <p:par>
                          <p:cTn id="21" fill="hold">
                            <p:stCondLst>
                              <p:cond delay="1750"/>
                            </p:stCondLst>
                            <p:childTnLst>
                              <p:par>
                                <p:cTn id="22" presetID="10" presetClass="entr" presetSubtype="0" fill="hold" grpId="0" nodeType="after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5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fade">
                                      <p:cBhvr>
                                        <p:cTn id="29" dur="750"/>
                                        <p:tgtEl>
                                          <p:spTgt spid="24"/>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fade">
                                      <p:cBhvr>
                                        <p:cTn id="39" dur="500"/>
                                        <p:tgtEl>
                                          <p:spTgt spid="25"/>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fade">
                                      <p:cBhvr>
                                        <p:cTn id="44" dur="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1" grpId="0"/>
      <p:bldP spid="22" grpId="0"/>
      <p:bldP spid="23" grpId="0"/>
      <p:bldP spid="24" grpId="0" animBg="1"/>
      <p:bldP spid="2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874560" y="1838256"/>
            <a:ext cx="7334597" cy="1200329"/>
          </a:xfrm>
          <a:prstGeom prst="rect">
            <a:avLst/>
          </a:prstGeom>
        </p:spPr>
        <p:txBody>
          <a:bodyPr wrap="square">
            <a:spAutoFit/>
          </a:bodyPr>
          <a:lstStyle/>
          <a:p>
            <a:pPr algn="just"/>
            <a:r>
              <a:rPr lang="es-ES" dirty="0">
                <a:solidFill>
                  <a:srgbClr val="000000"/>
                </a:solidFill>
                <a:latin typeface="Arial" panose="020B0604020202020204" pitchFamily="34" charset="0"/>
              </a:rPr>
              <a:t>Si experimentalmente se inhibe la función del retículo </a:t>
            </a:r>
            <a:r>
              <a:rPr lang="es-ES" dirty="0" err="1">
                <a:solidFill>
                  <a:srgbClr val="000000"/>
                </a:solidFill>
                <a:latin typeface="Arial" panose="020B0604020202020204" pitchFamily="34" charset="0"/>
              </a:rPr>
              <a:t>endoplasmático</a:t>
            </a:r>
            <a:r>
              <a:rPr lang="es-ES" dirty="0">
                <a:solidFill>
                  <a:srgbClr val="000000"/>
                </a:solidFill>
                <a:latin typeface="Arial" panose="020B0604020202020204" pitchFamily="34" charset="0"/>
              </a:rPr>
              <a:t> rugoso en una célula pancreática, ¿cuál de los siguientes procesos se verá directa e inicialmente afectado? </a:t>
            </a:r>
          </a:p>
          <a:p>
            <a:pPr algn="just"/>
            <a:endParaRPr lang="es-ES" dirty="0">
              <a:solidFill>
                <a:srgbClr val="000000"/>
              </a:solidFill>
              <a:latin typeface="Arial" panose="020B0604020202020204" pitchFamily="34" charset="0"/>
            </a:endParaRPr>
          </a:p>
        </p:txBody>
      </p:sp>
      <p:grpSp>
        <p:nvGrpSpPr>
          <p:cNvPr id="12" name="Grupo 11"/>
          <p:cNvGrpSpPr/>
          <p:nvPr/>
        </p:nvGrpSpPr>
        <p:grpSpPr>
          <a:xfrm>
            <a:off x="3732197" y="2580176"/>
            <a:ext cx="4414372" cy="1828085"/>
            <a:chOff x="-396652" y="2390525"/>
            <a:chExt cx="4419913" cy="1828987"/>
          </a:xfrm>
        </p:grpSpPr>
        <p:sp>
          <p:nvSpPr>
            <p:cNvPr id="13" name="Rectángulo: esquinas redondeadas 32">
              <a:extLst>
                <a:ext uri="{FF2B5EF4-FFF2-40B4-BE49-F238E27FC236}">
                  <a16:creationId xmlns:a16="http://schemas.microsoft.com/office/drawing/2014/main" id="{E171F005-CD3C-362A-7696-F0D95C6B52BA}"/>
                </a:ext>
              </a:extLst>
            </p:cNvPr>
            <p:cNvSpPr/>
            <p:nvPr/>
          </p:nvSpPr>
          <p:spPr>
            <a:xfrm>
              <a:off x="-396652" y="3194617"/>
              <a:ext cx="4419913" cy="1024895"/>
            </a:xfrm>
            <a:prstGeom prst="round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s-ES" b="1" dirty="0">
                  <a:solidFill>
                    <a:schemeClr val="tx1"/>
                  </a:solidFill>
                </a:rPr>
                <a:t>¿Por qué es importante la especificación “célula pancreática”?</a:t>
              </a:r>
            </a:p>
          </p:txBody>
        </p:sp>
        <p:pic>
          <p:nvPicPr>
            <p:cNvPr id="14" name="Imagen 13"/>
            <p:cNvPicPr>
              <a:picLocks noChangeAspect="1"/>
            </p:cNvPicPr>
            <p:nvPr/>
          </p:nvPicPr>
          <p:blipFill rotWithShape="1">
            <a:blip r:embed="rId3" cstate="print">
              <a:extLst>
                <a:ext uri="{28A0092B-C50C-407E-A947-70E740481C1C}">
                  <a14:useLocalDpi xmlns:a14="http://schemas.microsoft.com/office/drawing/2010/main" val="0"/>
                </a:ext>
              </a:extLst>
            </a:blip>
            <a:srcRect l="2752" t="509" r="60244" b="45325"/>
            <a:stretch/>
          </p:blipFill>
          <p:spPr>
            <a:xfrm rot="20527539">
              <a:off x="-224298" y="2390525"/>
              <a:ext cx="1276649" cy="1047788"/>
            </a:xfrm>
            <a:prstGeom prst="rect">
              <a:avLst/>
            </a:prstGeom>
          </p:spPr>
        </p:pic>
      </p:grpSp>
      <p:sp>
        <p:nvSpPr>
          <p:cNvPr id="2" name="CuadroTexto 1"/>
          <p:cNvSpPr txBox="1"/>
          <p:nvPr/>
        </p:nvSpPr>
        <p:spPr>
          <a:xfrm>
            <a:off x="4876800" y="4733100"/>
            <a:ext cx="3358342" cy="1861006"/>
          </a:xfrm>
          <a:prstGeom prst="wedgeEllipseCallout">
            <a:avLst>
              <a:gd name="adj1" fmla="val -22849"/>
              <a:gd name="adj2" fmla="val -76627"/>
            </a:avLst>
          </a:prstGeom>
          <a:noFill/>
          <a:ln w="57150">
            <a:solidFill>
              <a:srgbClr val="C00000"/>
            </a:solidFill>
            <a:prstDash val="sysDash"/>
          </a:ln>
        </p:spPr>
        <p:txBody>
          <a:bodyPr wrap="square" rtlCol="0">
            <a:spAutoFit/>
          </a:bodyPr>
          <a:lstStyle/>
          <a:p>
            <a:pPr algn="ctr"/>
            <a:r>
              <a:rPr lang="es-ES" sz="2000" b="1" dirty="0"/>
              <a:t>Antes de responder la pregunta, profundicemos en esto.</a:t>
            </a:r>
            <a:endParaRPr lang="es-CL" sz="2000" b="1" dirty="0"/>
          </a:p>
        </p:txBody>
      </p:sp>
      <p:grpSp>
        <p:nvGrpSpPr>
          <p:cNvPr id="3" name="Grupo 2"/>
          <p:cNvGrpSpPr/>
          <p:nvPr/>
        </p:nvGrpSpPr>
        <p:grpSpPr>
          <a:xfrm>
            <a:off x="313627" y="4479095"/>
            <a:ext cx="4782797" cy="1440606"/>
            <a:chOff x="313627" y="4479095"/>
            <a:chExt cx="4782797" cy="1440606"/>
          </a:xfrm>
        </p:grpSpPr>
        <p:sp>
          <p:nvSpPr>
            <p:cNvPr id="16" name="Rectángulo: esquinas redondeadas 32">
              <a:extLst>
                <a:ext uri="{FF2B5EF4-FFF2-40B4-BE49-F238E27FC236}">
                  <a16:creationId xmlns:a16="http://schemas.microsoft.com/office/drawing/2014/main" id="{E171F005-CD3C-362A-7696-F0D95C6B52BA}"/>
                </a:ext>
              </a:extLst>
            </p:cNvPr>
            <p:cNvSpPr/>
            <p:nvPr/>
          </p:nvSpPr>
          <p:spPr>
            <a:xfrm>
              <a:off x="313627" y="4895311"/>
              <a:ext cx="4414372" cy="1024390"/>
            </a:xfrm>
            <a:prstGeom prst="round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s-ES" b="1" dirty="0">
                  <a:solidFill>
                    <a:schemeClr val="tx1"/>
                  </a:solidFill>
                </a:rPr>
                <a:t>¿Qué relevancia tiene la indicación “directa e inicialmente afectado”?</a:t>
              </a:r>
            </a:p>
          </p:txBody>
        </p:sp>
        <p:pic>
          <p:nvPicPr>
            <p:cNvPr id="21" name="Imagen 20"/>
            <p:cNvPicPr>
              <a:picLocks noChangeAspect="1"/>
            </p:cNvPicPr>
            <p:nvPr/>
          </p:nvPicPr>
          <p:blipFill rotWithShape="1">
            <a:blip r:embed="rId3" cstate="print">
              <a:extLst>
                <a:ext uri="{28A0092B-C50C-407E-A947-70E740481C1C}">
                  <a14:useLocalDpi xmlns:a14="http://schemas.microsoft.com/office/drawing/2010/main" val="0"/>
                </a:ext>
              </a:extLst>
            </a:blip>
            <a:srcRect l="63281" t="8333" r="11719" b="37501"/>
            <a:stretch/>
          </p:blipFill>
          <p:spPr>
            <a:xfrm>
              <a:off x="4278167" y="4479095"/>
              <a:ext cx="818257" cy="928409"/>
            </a:xfrm>
            <a:prstGeom prst="rect">
              <a:avLst/>
            </a:prstGeom>
          </p:spPr>
        </p:pic>
      </p:grpSp>
      <p:grpSp>
        <p:nvGrpSpPr>
          <p:cNvPr id="10" name="Grupo 9"/>
          <p:cNvGrpSpPr/>
          <p:nvPr/>
        </p:nvGrpSpPr>
        <p:grpSpPr>
          <a:xfrm>
            <a:off x="3233822" y="363379"/>
            <a:ext cx="5215704" cy="1448840"/>
            <a:chOff x="3233822" y="363379"/>
            <a:chExt cx="5215704" cy="1448840"/>
          </a:xfrm>
        </p:grpSpPr>
        <p:sp>
          <p:nvSpPr>
            <p:cNvPr id="19" name="Rectángulo: esquinas redondeadas 32">
              <a:extLst>
                <a:ext uri="{FF2B5EF4-FFF2-40B4-BE49-F238E27FC236}">
                  <a16:creationId xmlns:a16="http://schemas.microsoft.com/office/drawing/2014/main" id="{E171F005-CD3C-362A-7696-F0D95C6B52BA}"/>
                </a:ext>
              </a:extLst>
            </p:cNvPr>
            <p:cNvSpPr/>
            <p:nvPr/>
          </p:nvSpPr>
          <p:spPr>
            <a:xfrm>
              <a:off x="3233822" y="740372"/>
              <a:ext cx="4806575" cy="1071847"/>
            </a:xfrm>
            <a:prstGeom prst="round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s-ES" b="1" dirty="0">
                  <a:solidFill>
                    <a:schemeClr val="tx1"/>
                  </a:solidFill>
                </a:rPr>
                <a:t>¿Qué significa inhibir, y qué utilidad puede tener en la investigación realizar este procedimiento?</a:t>
              </a:r>
            </a:p>
          </p:txBody>
        </p:sp>
        <p:pic>
          <p:nvPicPr>
            <p:cNvPr id="25" name="Imagen 24"/>
            <p:cNvPicPr>
              <a:picLocks noChangeAspect="1"/>
            </p:cNvPicPr>
            <p:nvPr/>
          </p:nvPicPr>
          <p:blipFill rotWithShape="1">
            <a:blip r:embed="rId3" cstate="print">
              <a:extLst>
                <a:ext uri="{28A0092B-C50C-407E-A947-70E740481C1C}">
                  <a14:useLocalDpi xmlns:a14="http://schemas.microsoft.com/office/drawing/2010/main" val="0"/>
                </a:ext>
              </a:extLst>
            </a:blip>
            <a:srcRect l="63281" t="8333" r="11719" b="37501"/>
            <a:stretch/>
          </p:blipFill>
          <p:spPr>
            <a:xfrm>
              <a:off x="7631269" y="363379"/>
              <a:ext cx="818257" cy="928409"/>
            </a:xfrm>
            <a:prstGeom prst="rect">
              <a:avLst/>
            </a:prstGeom>
          </p:spPr>
        </p:pic>
      </p:grpSp>
      <p:pic>
        <p:nvPicPr>
          <p:cNvPr id="15" name="Imagen 14"/>
          <p:cNvPicPr>
            <a:picLocks noChangeAspect="1"/>
          </p:cNvPicPr>
          <p:nvPr/>
        </p:nvPicPr>
        <p:blipFill rotWithShape="1">
          <a:blip r:embed="rId4">
            <a:extLst>
              <a:ext uri="{28A0092B-C50C-407E-A947-70E740481C1C}">
                <a14:useLocalDpi xmlns:a14="http://schemas.microsoft.com/office/drawing/2010/main" val="0"/>
              </a:ext>
            </a:extLst>
          </a:blip>
          <a:srcRect l="63646" t="548" r="20360" b="54972"/>
          <a:stretch/>
        </p:blipFill>
        <p:spPr>
          <a:xfrm>
            <a:off x="7646632" y="4544290"/>
            <a:ext cx="1605787" cy="2511918"/>
          </a:xfrm>
          <a:prstGeom prst="rect">
            <a:avLst/>
          </a:prstGeom>
        </p:spPr>
      </p:pic>
      <p:pic>
        <p:nvPicPr>
          <p:cNvPr id="17" name="Imagen 16"/>
          <p:cNvPicPr>
            <a:picLocks noChangeAspect="1"/>
          </p:cNvPicPr>
          <p:nvPr/>
        </p:nvPicPr>
        <p:blipFill>
          <a:blip r:embed="rId5"/>
          <a:stretch>
            <a:fillRect/>
          </a:stretch>
        </p:blipFill>
        <p:spPr>
          <a:xfrm>
            <a:off x="57647" y="213940"/>
            <a:ext cx="2334970" cy="701101"/>
          </a:xfrm>
          <a:prstGeom prst="rect">
            <a:avLst/>
          </a:prstGeom>
        </p:spPr>
      </p:pic>
      <p:sp>
        <p:nvSpPr>
          <p:cNvPr id="18" name="CuadroTexto 17"/>
          <p:cNvSpPr txBox="1"/>
          <p:nvPr/>
        </p:nvSpPr>
        <p:spPr>
          <a:xfrm>
            <a:off x="57647" y="6478461"/>
            <a:ext cx="6197448" cy="246221"/>
          </a:xfrm>
          <a:prstGeom prst="rect">
            <a:avLst/>
          </a:prstGeom>
          <a:noFill/>
        </p:spPr>
        <p:txBody>
          <a:bodyPr wrap="square" rtlCol="0">
            <a:spAutoFit/>
          </a:bodyPr>
          <a:lstStyle/>
          <a:p>
            <a:r>
              <a:rPr lang="es-ES" sz="1000" b="1" dirty="0"/>
              <a:t>Pregunta 1 - PAES regular Ciencias Biología, Forma 153 – admisión 2024. DEMRE.</a:t>
            </a:r>
            <a:endParaRPr lang="es-CL" sz="1000" b="1" dirty="0"/>
          </a:p>
        </p:txBody>
      </p:sp>
    </p:spTree>
    <p:extLst>
      <p:ext uri="{BB962C8B-B14F-4D97-AF65-F5344CB8AC3E}">
        <p14:creationId xmlns:p14="http://schemas.microsoft.com/office/powerpoint/2010/main" val="546264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75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1364790" y="1166448"/>
            <a:ext cx="6043602" cy="923330"/>
          </a:xfrm>
          <a:prstGeom prst="rect">
            <a:avLst/>
          </a:prstGeom>
        </p:spPr>
        <p:txBody>
          <a:bodyPr wrap="square">
            <a:spAutoFit/>
          </a:bodyPr>
          <a:lstStyle/>
          <a:p>
            <a:pPr algn="just"/>
            <a:r>
              <a:rPr lang="es-CL" dirty="0"/>
              <a:t>Los </a:t>
            </a:r>
            <a:r>
              <a:rPr lang="es-CL" b="1" dirty="0"/>
              <a:t>organismos pluricelulares </a:t>
            </a:r>
            <a:r>
              <a:rPr lang="es-CL" dirty="0"/>
              <a:t>poseen diferentes tipos de células debido a la especialización de estas para cumplir ciertas funciones específicas.</a:t>
            </a:r>
          </a:p>
        </p:txBody>
      </p:sp>
      <p:grpSp>
        <p:nvGrpSpPr>
          <p:cNvPr id="5" name="Grupo 4"/>
          <p:cNvGrpSpPr/>
          <p:nvPr/>
        </p:nvGrpSpPr>
        <p:grpSpPr>
          <a:xfrm>
            <a:off x="555128" y="2285562"/>
            <a:ext cx="4414372" cy="1828085"/>
            <a:chOff x="-396652" y="2390525"/>
            <a:chExt cx="4419913" cy="1828987"/>
          </a:xfrm>
        </p:grpSpPr>
        <p:sp>
          <p:nvSpPr>
            <p:cNvPr id="6" name="Rectángulo: esquinas redondeadas 32">
              <a:extLst>
                <a:ext uri="{FF2B5EF4-FFF2-40B4-BE49-F238E27FC236}">
                  <a16:creationId xmlns:a16="http://schemas.microsoft.com/office/drawing/2014/main" id="{E171F005-CD3C-362A-7696-F0D95C6B52BA}"/>
                </a:ext>
              </a:extLst>
            </p:cNvPr>
            <p:cNvSpPr/>
            <p:nvPr/>
          </p:nvSpPr>
          <p:spPr>
            <a:xfrm>
              <a:off x="-396652" y="3194617"/>
              <a:ext cx="4419913" cy="1024895"/>
            </a:xfrm>
            <a:prstGeom prst="round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s-ES" b="1" dirty="0">
                  <a:solidFill>
                    <a:schemeClr val="tx1"/>
                  </a:solidFill>
                </a:rPr>
                <a:t>Pensando en los </a:t>
              </a:r>
              <a:r>
                <a:rPr lang="es-ES" b="1" dirty="0" err="1">
                  <a:solidFill>
                    <a:schemeClr val="tx1"/>
                  </a:solidFill>
                </a:rPr>
                <a:t>organelos</a:t>
              </a:r>
              <a:r>
                <a:rPr lang="es-ES" b="1" dirty="0">
                  <a:solidFill>
                    <a:schemeClr val="tx1"/>
                  </a:solidFill>
                </a:rPr>
                <a:t>, ¿qué cambios debería experimentar una célula para especializarse en una función?</a:t>
              </a:r>
            </a:p>
          </p:txBody>
        </p:sp>
        <p:pic>
          <p:nvPicPr>
            <p:cNvPr id="7" name="Imagen 6"/>
            <p:cNvPicPr>
              <a:picLocks noChangeAspect="1"/>
            </p:cNvPicPr>
            <p:nvPr/>
          </p:nvPicPr>
          <p:blipFill rotWithShape="1">
            <a:blip r:embed="rId2" cstate="print">
              <a:extLst>
                <a:ext uri="{28A0092B-C50C-407E-A947-70E740481C1C}">
                  <a14:useLocalDpi xmlns:a14="http://schemas.microsoft.com/office/drawing/2010/main" val="0"/>
                </a:ext>
              </a:extLst>
            </a:blip>
            <a:srcRect l="2752" t="509" r="60244" b="45325"/>
            <a:stretch/>
          </p:blipFill>
          <p:spPr>
            <a:xfrm rot="20527539">
              <a:off x="-224298" y="2390525"/>
              <a:ext cx="1276649" cy="1047788"/>
            </a:xfrm>
            <a:prstGeom prst="rect">
              <a:avLst/>
            </a:prstGeom>
          </p:spPr>
        </p:pic>
      </p:grpSp>
      <p:pic>
        <p:nvPicPr>
          <p:cNvPr id="8" name="Picture 5"/>
          <p:cNvPicPr>
            <a:picLocks noChangeAspect="1"/>
          </p:cNvPicPr>
          <p:nvPr/>
        </p:nvPicPr>
        <p:blipFill>
          <a:blip r:embed="rId3"/>
          <a:srcRect/>
          <a:stretch>
            <a:fillRect/>
          </a:stretch>
        </p:blipFill>
        <p:spPr>
          <a:xfrm>
            <a:off x="7046129" y="1570543"/>
            <a:ext cx="1832418" cy="4886448"/>
          </a:xfrm>
          <a:prstGeom prst="rect">
            <a:avLst/>
          </a:prstGeom>
        </p:spPr>
      </p:pic>
      <p:pic>
        <p:nvPicPr>
          <p:cNvPr id="9"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24780" y="4183988"/>
            <a:ext cx="2660937" cy="2443224"/>
          </a:xfrm>
          <a:prstGeom prst="rect">
            <a:avLst/>
          </a:prstGeom>
        </p:spPr>
      </p:pic>
      <p:pic>
        <p:nvPicPr>
          <p:cNvPr id="10"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836959" y="1821998"/>
            <a:ext cx="1966795" cy="2443224"/>
          </a:xfrm>
          <a:prstGeom prst="rect">
            <a:avLst/>
          </a:prstGeom>
        </p:spPr>
      </p:pic>
      <p:sp>
        <p:nvSpPr>
          <p:cNvPr id="11" name="12 CuadroTexto">
            <a:extLst>
              <a:ext uri="{FF2B5EF4-FFF2-40B4-BE49-F238E27FC236}">
                <a16:creationId xmlns:a16="http://schemas.microsoft.com/office/drawing/2014/main" id="{40B09048-0AC0-4063-87BF-BB412B05E44B}"/>
              </a:ext>
            </a:extLst>
          </p:cNvPr>
          <p:cNvSpPr txBox="1"/>
          <p:nvPr/>
        </p:nvSpPr>
        <p:spPr>
          <a:xfrm>
            <a:off x="3289609" y="4265222"/>
            <a:ext cx="2609949" cy="783193"/>
          </a:xfrm>
          <a:prstGeom prst="roundRect">
            <a:avLst/>
          </a:prstGeom>
          <a:solidFill>
            <a:srgbClr val="7030A0"/>
          </a:solidFill>
          <a:effectLst>
            <a:outerShdw blurRad="50800" dist="38100" dir="2700000" algn="tl" rotWithShape="0">
              <a:prstClr val="black">
                <a:alpha val="40000"/>
              </a:prstClr>
            </a:outerShdw>
          </a:effectLst>
        </p:spPr>
        <p:txBody>
          <a:bodyPr wrap="square" rtlCol="0">
            <a:spAutoFit/>
          </a:bodyPr>
          <a:lstStyle/>
          <a:p>
            <a:pPr algn="ctr"/>
            <a:r>
              <a:rPr lang="es-ES" sz="2000" b="1" dirty="0">
                <a:solidFill>
                  <a:schemeClr val="bg1"/>
                </a:solidFill>
              </a:rPr>
              <a:t>Cambios en su estructura.</a:t>
            </a:r>
            <a:endParaRPr lang="es-CL" sz="2000" b="1" dirty="0">
              <a:solidFill>
                <a:schemeClr val="accent4"/>
              </a:solidFill>
            </a:endParaRPr>
          </a:p>
        </p:txBody>
      </p:sp>
      <p:pic>
        <p:nvPicPr>
          <p:cNvPr id="12" name="Imagen 11"/>
          <p:cNvPicPr>
            <a:picLocks noChangeAspect="1"/>
          </p:cNvPicPr>
          <p:nvPr/>
        </p:nvPicPr>
        <p:blipFill>
          <a:blip r:embed="rId8"/>
          <a:stretch>
            <a:fillRect/>
          </a:stretch>
        </p:blipFill>
        <p:spPr>
          <a:xfrm>
            <a:off x="95596" y="205484"/>
            <a:ext cx="2334970" cy="701101"/>
          </a:xfrm>
          <a:prstGeom prst="rect">
            <a:avLst/>
          </a:prstGeom>
        </p:spPr>
      </p:pic>
    </p:spTree>
    <p:extLst>
      <p:ext uri="{BB962C8B-B14F-4D97-AF65-F5344CB8AC3E}">
        <p14:creationId xmlns:p14="http://schemas.microsoft.com/office/powerpoint/2010/main" val="652848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5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2 CuadroTexto">
            <a:extLst>
              <a:ext uri="{FF2B5EF4-FFF2-40B4-BE49-F238E27FC236}">
                <a16:creationId xmlns:a16="http://schemas.microsoft.com/office/drawing/2014/main" id="{40B09048-0AC0-4063-87BF-BB412B05E44B}"/>
              </a:ext>
            </a:extLst>
          </p:cNvPr>
          <p:cNvSpPr txBox="1"/>
          <p:nvPr/>
        </p:nvSpPr>
        <p:spPr>
          <a:xfrm>
            <a:off x="670808" y="1809308"/>
            <a:ext cx="3888864" cy="1464231"/>
          </a:xfrm>
          <a:prstGeom prst="roundRect">
            <a:avLst/>
          </a:prstGeom>
          <a:solidFill>
            <a:srgbClr val="7030A0"/>
          </a:solidFill>
          <a:effectLst>
            <a:outerShdw blurRad="50800" dist="38100" dir="2700000" algn="tl" rotWithShape="0">
              <a:prstClr val="black">
                <a:alpha val="40000"/>
              </a:prstClr>
            </a:outerShdw>
          </a:effectLst>
        </p:spPr>
        <p:txBody>
          <a:bodyPr wrap="square" rtlCol="0">
            <a:spAutoFit/>
          </a:bodyPr>
          <a:lstStyle/>
          <a:p>
            <a:pPr algn="ctr"/>
            <a:r>
              <a:rPr lang="es-ES" sz="1600" b="1" dirty="0">
                <a:solidFill>
                  <a:schemeClr val="bg1"/>
                </a:solidFill>
              </a:rPr>
              <a:t>Desarrollan largas estructuras llamadas </a:t>
            </a:r>
            <a:r>
              <a:rPr lang="es-ES" sz="1600" b="1" dirty="0">
                <a:solidFill>
                  <a:schemeClr val="accent4"/>
                </a:solidFill>
              </a:rPr>
              <a:t>axones</a:t>
            </a:r>
            <a:r>
              <a:rPr lang="es-ES" sz="1600" b="1" dirty="0">
                <a:solidFill>
                  <a:schemeClr val="bg1"/>
                </a:solidFill>
              </a:rPr>
              <a:t>, a través de las cuales se trasmite el </a:t>
            </a:r>
            <a:r>
              <a:rPr lang="es-ES" sz="1600" b="1" dirty="0">
                <a:solidFill>
                  <a:schemeClr val="accent4"/>
                </a:solidFill>
              </a:rPr>
              <a:t>impulso nervioso </a:t>
            </a:r>
            <a:r>
              <a:rPr lang="es-ES" sz="1600" b="1" dirty="0">
                <a:solidFill>
                  <a:schemeClr val="bg1"/>
                </a:solidFill>
              </a:rPr>
              <a:t>para comunicarse con otras células. Tienen un </a:t>
            </a:r>
            <a:r>
              <a:rPr lang="es-ES" sz="1600" b="1" dirty="0">
                <a:solidFill>
                  <a:schemeClr val="accent4"/>
                </a:solidFill>
              </a:rPr>
              <a:t>RER</a:t>
            </a:r>
            <a:r>
              <a:rPr lang="es-ES" sz="1600" b="1" dirty="0">
                <a:solidFill>
                  <a:schemeClr val="bg1"/>
                </a:solidFill>
              </a:rPr>
              <a:t> desarrollado para la formación de </a:t>
            </a:r>
            <a:r>
              <a:rPr lang="es-ES" sz="1600" b="1" dirty="0">
                <a:solidFill>
                  <a:schemeClr val="accent4"/>
                </a:solidFill>
              </a:rPr>
              <a:t>neurotransmisores.</a:t>
            </a:r>
            <a:endParaRPr lang="es-CL" sz="1600" b="1" dirty="0">
              <a:solidFill>
                <a:schemeClr val="accent4"/>
              </a:solidFill>
            </a:endParaRPr>
          </a:p>
        </p:txBody>
      </p:sp>
      <p:pic>
        <p:nvPicPr>
          <p:cNvPr id="8" name="Picture 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509037" y="570618"/>
            <a:ext cx="4157489" cy="3253235"/>
          </a:xfrm>
          <a:prstGeom prst="rect">
            <a:avLst/>
          </a:prstGeom>
        </p:spPr>
      </p:pic>
      <p:sp>
        <p:nvSpPr>
          <p:cNvPr id="4" name="CuadroTexto 3"/>
          <p:cNvSpPr txBox="1"/>
          <p:nvPr/>
        </p:nvSpPr>
        <p:spPr>
          <a:xfrm>
            <a:off x="1761801" y="1455714"/>
            <a:ext cx="1706879" cy="400110"/>
          </a:xfrm>
          <a:prstGeom prst="rect">
            <a:avLst/>
          </a:prstGeom>
          <a:noFill/>
        </p:spPr>
        <p:txBody>
          <a:bodyPr wrap="square" rtlCol="0">
            <a:spAutoFit/>
          </a:bodyPr>
          <a:lstStyle/>
          <a:p>
            <a:r>
              <a:rPr lang="es-ES" sz="2000" b="1" dirty="0">
                <a:latin typeface="Arial Rounded MT Bold" panose="020F0704030504030204" pitchFamily="34" charset="0"/>
              </a:rPr>
              <a:t>Neuronas</a:t>
            </a:r>
            <a:endParaRPr lang="es-CL" sz="2000" b="1" dirty="0">
              <a:latin typeface="Arial Rounded MT Bold" panose="020F0704030504030204" pitchFamily="34" charset="0"/>
            </a:endParaRPr>
          </a:p>
        </p:txBody>
      </p:sp>
      <p:sp>
        <p:nvSpPr>
          <p:cNvPr id="9" name="12 CuadroTexto">
            <a:extLst>
              <a:ext uri="{FF2B5EF4-FFF2-40B4-BE49-F238E27FC236}">
                <a16:creationId xmlns:a16="http://schemas.microsoft.com/office/drawing/2014/main" id="{40B09048-0AC0-4063-87BF-BB412B05E44B}"/>
              </a:ext>
            </a:extLst>
          </p:cNvPr>
          <p:cNvSpPr txBox="1"/>
          <p:nvPr/>
        </p:nvSpPr>
        <p:spPr>
          <a:xfrm>
            <a:off x="4781530" y="4683907"/>
            <a:ext cx="3763954" cy="1464231"/>
          </a:xfrm>
          <a:prstGeom prst="roundRect">
            <a:avLst/>
          </a:prstGeom>
          <a:solidFill>
            <a:srgbClr val="7030A0"/>
          </a:solidFill>
          <a:effectLst>
            <a:outerShdw blurRad="50800" dist="38100" dir="2700000" algn="tl" rotWithShape="0">
              <a:prstClr val="black">
                <a:alpha val="40000"/>
              </a:prstClr>
            </a:outerShdw>
          </a:effectLst>
        </p:spPr>
        <p:txBody>
          <a:bodyPr wrap="square" rtlCol="0">
            <a:spAutoFit/>
          </a:bodyPr>
          <a:lstStyle/>
          <a:p>
            <a:pPr algn="ctr"/>
            <a:r>
              <a:rPr lang="es-ES" sz="1600" b="1" dirty="0">
                <a:solidFill>
                  <a:schemeClr val="bg1"/>
                </a:solidFill>
              </a:rPr>
              <a:t>Desarrollan </a:t>
            </a:r>
            <a:r>
              <a:rPr lang="es-ES" sz="1600" b="1" dirty="0">
                <a:solidFill>
                  <a:schemeClr val="accent4"/>
                </a:solidFill>
              </a:rPr>
              <a:t>microvellosidades</a:t>
            </a:r>
            <a:r>
              <a:rPr lang="es-ES" sz="1600" b="1" dirty="0">
                <a:solidFill>
                  <a:schemeClr val="bg1"/>
                </a:solidFill>
              </a:rPr>
              <a:t> en su zona apical, de esta forma aumentan la superficie de membrana que da hacia el lumen del intestino y aumentar así</a:t>
            </a:r>
          </a:p>
          <a:p>
            <a:pPr algn="ctr"/>
            <a:r>
              <a:rPr lang="es-ES" sz="1600" b="1" dirty="0">
                <a:solidFill>
                  <a:schemeClr val="bg1"/>
                </a:solidFill>
              </a:rPr>
              <a:t>la </a:t>
            </a:r>
            <a:r>
              <a:rPr lang="es-ES" sz="1600" b="1" dirty="0">
                <a:solidFill>
                  <a:schemeClr val="accent4"/>
                </a:solidFill>
              </a:rPr>
              <a:t>absorción de nutrientes</a:t>
            </a:r>
            <a:r>
              <a:rPr lang="es-ES" sz="1600" b="1" dirty="0">
                <a:solidFill>
                  <a:schemeClr val="bg1"/>
                </a:solidFill>
              </a:rPr>
              <a:t>.</a:t>
            </a:r>
            <a:endParaRPr lang="es-CL" sz="1600" b="1" dirty="0">
              <a:solidFill>
                <a:schemeClr val="bg1"/>
              </a:solidFill>
            </a:endParaRPr>
          </a:p>
        </p:txBody>
      </p:sp>
      <p:pic>
        <p:nvPicPr>
          <p:cNvPr id="10"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948509" y="3917365"/>
            <a:ext cx="3132605" cy="3132605"/>
          </a:xfrm>
          <a:prstGeom prst="rect">
            <a:avLst/>
          </a:prstGeom>
        </p:spPr>
      </p:pic>
      <p:sp>
        <p:nvSpPr>
          <p:cNvPr id="11" name="CuadroTexto 10"/>
          <p:cNvSpPr txBox="1"/>
          <p:nvPr/>
        </p:nvSpPr>
        <p:spPr>
          <a:xfrm>
            <a:off x="5734340" y="4283797"/>
            <a:ext cx="1706879" cy="400110"/>
          </a:xfrm>
          <a:prstGeom prst="rect">
            <a:avLst/>
          </a:prstGeom>
          <a:noFill/>
        </p:spPr>
        <p:txBody>
          <a:bodyPr wrap="square" rtlCol="0">
            <a:spAutoFit/>
          </a:bodyPr>
          <a:lstStyle/>
          <a:p>
            <a:r>
              <a:rPr lang="es-ES" sz="2000" b="1" dirty="0" err="1">
                <a:latin typeface="Arial Rounded MT Bold" panose="020F0704030504030204" pitchFamily="34" charset="0"/>
              </a:rPr>
              <a:t>Enterocitos</a:t>
            </a:r>
            <a:endParaRPr lang="es-CL" sz="2000" b="1" dirty="0">
              <a:latin typeface="Arial Rounded MT Bold" panose="020F0704030504030204" pitchFamily="34" charset="0"/>
            </a:endParaRPr>
          </a:p>
        </p:txBody>
      </p:sp>
      <p:pic>
        <p:nvPicPr>
          <p:cNvPr id="12" name="Imagen 11"/>
          <p:cNvPicPr>
            <a:picLocks noChangeAspect="1"/>
          </p:cNvPicPr>
          <p:nvPr/>
        </p:nvPicPr>
        <p:blipFill>
          <a:blip r:embed="rId7"/>
          <a:stretch>
            <a:fillRect/>
          </a:stretch>
        </p:blipFill>
        <p:spPr>
          <a:xfrm>
            <a:off x="0" y="3310097"/>
            <a:ext cx="2445753" cy="2336910"/>
          </a:xfrm>
          <a:prstGeom prst="rect">
            <a:avLst/>
          </a:prstGeom>
        </p:spPr>
      </p:pic>
      <p:cxnSp>
        <p:nvCxnSpPr>
          <p:cNvPr id="17" name="Conector recto de flecha 16"/>
          <p:cNvCxnSpPr/>
          <p:nvPr/>
        </p:nvCxnSpPr>
        <p:spPr>
          <a:xfrm>
            <a:off x="1185451" y="4156363"/>
            <a:ext cx="1429789" cy="853441"/>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CuadroTexto 19"/>
          <p:cNvSpPr txBox="1"/>
          <p:nvPr/>
        </p:nvSpPr>
        <p:spPr>
          <a:xfrm>
            <a:off x="708475" y="513204"/>
            <a:ext cx="3762895" cy="646331"/>
          </a:xfrm>
          <a:prstGeom prst="rect">
            <a:avLst/>
          </a:prstGeom>
          <a:noFill/>
        </p:spPr>
        <p:txBody>
          <a:bodyPr wrap="square" rtlCol="0">
            <a:spAutoFit/>
          </a:bodyPr>
          <a:lstStyle/>
          <a:p>
            <a:pPr algn="just"/>
            <a:r>
              <a:rPr lang="es-ES" dirty="0"/>
              <a:t>Veamos algunos ejemplos de </a:t>
            </a:r>
            <a:r>
              <a:rPr lang="es-ES" b="1" dirty="0"/>
              <a:t>células especializadas</a:t>
            </a:r>
            <a:r>
              <a:rPr lang="es-ES" dirty="0"/>
              <a:t> en nuestro cuerpo:</a:t>
            </a:r>
            <a:endParaRPr lang="es-CL" dirty="0"/>
          </a:p>
        </p:txBody>
      </p:sp>
      <mc:AlternateContent xmlns:mc="http://schemas.openxmlformats.org/markup-compatibility/2006" xmlns:p14="http://schemas.microsoft.com/office/powerpoint/2010/main">
        <mc:Choice Requires="p14">
          <p:contentPart p14:bwMode="auto" r:id="rId8">
            <p14:nvContentPartPr>
              <p14:cNvPr id="3" name="Entrada de lápiz 2">
                <a:extLst>
                  <a:ext uri="{FF2B5EF4-FFF2-40B4-BE49-F238E27FC236}">
                    <a16:creationId xmlns:a16="http://schemas.microsoft.com/office/drawing/2014/main" id="{6F514E2E-3F1F-9F56-422F-618AD53C0017}"/>
                  </a:ext>
                </a:extLst>
              </p14:cNvPr>
              <p14:cNvContentPartPr/>
              <p14:nvPr/>
            </p14:nvContentPartPr>
            <p14:xfrm>
              <a:off x="5647320" y="1338840"/>
              <a:ext cx="984600" cy="101160"/>
            </p14:xfrm>
          </p:contentPart>
        </mc:Choice>
        <mc:Fallback xmlns="">
          <p:pic>
            <p:nvPicPr>
              <p:cNvPr id="3" name="Entrada de lápiz 2">
                <a:extLst>
                  <a:ext uri="{FF2B5EF4-FFF2-40B4-BE49-F238E27FC236}">
                    <a16:creationId xmlns:a16="http://schemas.microsoft.com/office/drawing/2014/main" id="{6F514E2E-3F1F-9F56-422F-618AD53C0017}"/>
                  </a:ext>
                </a:extLst>
              </p:cNvPr>
              <p:cNvPicPr/>
              <p:nvPr/>
            </p:nvPicPr>
            <p:blipFill>
              <a:blip r:embed="rId9"/>
              <a:stretch>
                <a:fillRect/>
              </a:stretch>
            </p:blipFill>
            <p:spPr>
              <a:xfrm>
                <a:off x="5637960" y="1329480"/>
                <a:ext cx="1003320" cy="119880"/>
              </a:xfrm>
              <a:prstGeom prst="rect">
                <a:avLst/>
              </a:prstGeom>
            </p:spPr>
          </p:pic>
        </mc:Fallback>
      </mc:AlternateContent>
    </p:spTree>
    <p:extLst>
      <p:ext uri="{BB962C8B-B14F-4D97-AF65-F5344CB8AC3E}">
        <p14:creationId xmlns:p14="http://schemas.microsoft.com/office/powerpoint/2010/main" val="1629831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750"/>
                                        <p:tgtEl>
                                          <p:spTgt spid="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750"/>
                                        <p:tgtEl>
                                          <p:spTgt spid="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75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750"/>
                                        <p:tgtEl>
                                          <p:spTgt spid="12"/>
                                        </p:tgtEl>
                                      </p:cBhvr>
                                    </p:animEffect>
                                  </p:childTnLst>
                                </p:cTn>
                              </p:par>
                              <p:par>
                                <p:cTn id="24" presetID="10" presetClass="entr" presetSubtype="0"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750"/>
                                        <p:tgtEl>
                                          <p:spTgt spid="17"/>
                                        </p:tgtEl>
                                      </p:cBhvr>
                                    </p:animEffect>
                                  </p:childTnLst>
                                </p:cTn>
                              </p:par>
                              <p:par>
                                <p:cTn id="27" presetID="10" presetClass="entr" presetSubtype="0"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750"/>
                                        <p:tgtEl>
                                          <p:spTgt spid="10"/>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750"/>
                                        <p:tgtEl>
                                          <p:spTgt spid="11"/>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9" grpId="0" animBg="1"/>
      <p:bldP spid="11" grpId="0"/>
      <p:bldP spid="2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12 CuadroTexto">
            <a:extLst>
              <a:ext uri="{FF2B5EF4-FFF2-40B4-BE49-F238E27FC236}">
                <a16:creationId xmlns:a16="http://schemas.microsoft.com/office/drawing/2014/main" id="{40B09048-0AC0-4063-87BF-BB412B05E44B}"/>
              </a:ext>
            </a:extLst>
          </p:cNvPr>
          <p:cNvSpPr txBox="1"/>
          <p:nvPr/>
        </p:nvSpPr>
        <p:spPr>
          <a:xfrm>
            <a:off x="4553332" y="1726475"/>
            <a:ext cx="3786227" cy="1464231"/>
          </a:xfrm>
          <a:prstGeom prst="roundRect">
            <a:avLst/>
          </a:prstGeom>
          <a:solidFill>
            <a:srgbClr val="7030A0"/>
          </a:solidFill>
          <a:effectLst>
            <a:outerShdw blurRad="50800" dist="38100" dir="2700000" algn="tl" rotWithShape="0">
              <a:prstClr val="black">
                <a:alpha val="40000"/>
              </a:prstClr>
            </a:outerShdw>
          </a:effectLst>
        </p:spPr>
        <p:txBody>
          <a:bodyPr wrap="square" rtlCol="0">
            <a:spAutoFit/>
          </a:bodyPr>
          <a:lstStyle/>
          <a:p>
            <a:pPr algn="ctr"/>
            <a:r>
              <a:rPr lang="es-ES" sz="1600" b="1" dirty="0">
                <a:solidFill>
                  <a:schemeClr val="bg1"/>
                </a:solidFill>
              </a:rPr>
              <a:t>Tienen desarrollado </a:t>
            </a:r>
            <a:r>
              <a:rPr lang="es-ES" sz="1600" b="1" dirty="0">
                <a:solidFill>
                  <a:schemeClr val="accent4"/>
                </a:solidFill>
              </a:rPr>
              <a:t>el RER </a:t>
            </a:r>
            <a:r>
              <a:rPr lang="es-ES" sz="1600" b="1" dirty="0">
                <a:solidFill>
                  <a:schemeClr val="bg1"/>
                </a:solidFill>
              </a:rPr>
              <a:t>y el </a:t>
            </a:r>
            <a:r>
              <a:rPr lang="es-ES" sz="1600" b="1" dirty="0">
                <a:solidFill>
                  <a:schemeClr val="accent4"/>
                </a:solidFill>
              </a:rPr>
              <a:t>aparato de Golgi</a:t>
            </a:r>
            <a:r>
              <a:rPr lang="es-ES" sz="1600" b="1" dirty="0">
                <a:solidFill>
                  <a:schemeClr val="bg1"/>
                </a:solidFill>
              </a:rPr>
              <a:t>, </a:t>
            </a:r>
            <a:r>
              <a:rPr lang="es-ES" sz="1600" b="1" dirty="0" err="1">
                <a:solidFill>
                  <a:schemeClr val="bg1"/>
                </a:solidFill>
              </a:rPr>
              <a:t>organelos</a:t>
            </a:r>
            <a:r>
              <a:rPr lang="es-ES" sz="1600" b="1" dirty="0">
                <a:solidFill>
                  <a:schemeClr val="bg1"/>
                </a:solidFill>
              </a:rPr>
              <a:t> necesarios en la </a:t>
            </a:r>
            <a:r>
              <a:rPr lang="es-ES" sz="1600" b="1" dirty="0">
                <a:solidFill>
                  <a:schemeClr val="accent4"/>
                </a:solidFill>
              </a:rPr>
              <a:t>producción y liberación de hormonas </a:t>
            </a:r>
            <a:r>
              <a:rPr lang="es-ES" sz="1600" b="1" dirty="0">
                <a:solidFill>
                  <a:schemeClr val="bg1"/>
                </a:solidFill>
              </a:rPr>
              <a:t>como la insulina y el glucagón, además de </a:t>
            </a:r>
            <a:r>
              <a:rPr lang="es-ES" sz="1600" b="1" dirty="0">
                <a:solidFill>
                  <a:schemeClr val="accent4"/>
                </a:solidFill>
              </a:rPr>
              <a:t>enzimas digestivas</a:t>
            </a:r>
            <a:r>
              <a:rPr lang="es-ES" sz="1600" b="1" dirty="0">
                <a:solidFill>
                  <a:schemeClr val="bg1"/>
                </a:solidFill>
              </a:rPr>
              <a:t>.</a:t>
            </a:r>
            <a:endParaRPr lang="es-CL" sz="1600" b="1" dirty="0">
              <a:solidFill>
                <a:schemeClr val="bg1"/>
              </a:solidFill>
            </a:endParaRPr>
          </a:p>
        </p:txBody>
      </p:sp>
      <p:sp>
        <p:nvSpPr>
          <p:cNvPr id="7" name="12 CuadroTexto">
            <a:extLst>
              <a:ext uri="{FF2B5EF4-FFF2-40B4-BE49-F238E27FC236}">
                <a16:creationId xmlns:a16="http://schemas.microsoft.com/office/drawing/2014/main" id="{40B09048-0AC0-4063-87BF-BB412B05E44B}"/>
              </a:ext>
            </a:extLst>
          </p:cNvPr>
          <p:cNvSpPr txBox="1"/>
          <p:nvPr/>
        </p:nvSpPr>
        <p:spPr>
          <a:xfrm>
            <a:off x="730054" y="4129839"/>
            <a:ext cx="3612501" cy="1191816"/>
          </a:xfrm>
          <a:prstGeom prst="roundRect">
            <a:avLst/>
          </a:prstGeom>
          <a:solidFill>
            <a:srgbClr val="7030A0"/>
          </a:solidFill>
          <a:effectLst>
            <a:outerShdw blurRad="50800" dist="38100" dir="2700000" algn="tl" rotWithShape="0">
              <a:prstClr val="black">
                <a:alpha val="40000"/>
              </a:prstClr>
            </a:outerShdw>
          </a:effectLst>
        </p:spPr>
        <p:txBody>
          <a:bodyPr wrap="square" rtlCol="0">
            <a:spAutoFit/>
          </a:bodyPr>
          <a:lstStyle/>
          <a:p>
            <a:pPr algn="ctr"/>
            <a:r>
              <a:rPr lang="es-ES" sz="1600" b="1" dirty="0">
                <a:solidFill>
                  <a:schemeClr val="bg1"/>
                </a:solidFill>
              </a:rPr>
              <a:t>Se </a:t>
            </a:r>
            <a:r>
              <a:rPr lang="es-ES" sz="1600" b="1" dirty="0">
                <a:solidFill>
                  <a:schemeClr val="accent4"/>
                </a:solidFill>
              </a:rPr>
              <a:t>fusionan</a:t>
            </a:r>
            <a:r>
              <a:rPr lang="es-ES" sz="1600" b="1" dirty="0">
                <a:solidFill>
                  <a:schemeClr val="bg1"/>
                </a:solidFill>
              </a:rPr>
              <a:t> con otras células musculares para formar largas cadenas de </a:t>
            </a:r>
            <a:r>
              <a:rPr lang="es-ES" sz="1600" b="1" dirty="0">
                <a:solidFill>
                  <a:schemeClr val="accent4"/>
                </a:solidFill>
              </a:rPr>
              <a:t>proteínas</a:t>
            </a:r>
            <a:r>
              <a:rPr lang="es-ES" sz="1600" b="1" dirty="0">
                <a:solidFill>
                  <a:schemeClr val="bg1"/>
                </a:solidFill>
              </a:rPr>
              <a:t> responsables de la </a:t>
            </a:r>
            <a:r>
              <a:rPr lang="es-ES" sz="1600" b="1" dirty="0">
                <a:solidFill>
                  <a:schemeClr val="accent4"/>
                </a:solidFill>
              </a:rPr>
              <a:t>contracción muscular</a:t>
            </a:r>
            <a:r>
              <a:rPr lang="es-ES" sz="1600" b="1" dirty="0">
                <a:solidFill>
                  <a:schemeClr val="bg1"/>
                </a:solidFill>
              </a:rPr>
              <a:t>.</a:t>
            </a:r>
            <a:endParaRPr lang="es-CL" sz="1600" b="1" dirty="0">
              <a:solidFill>
                <a:schemeClr val="bg1"/>
              </a:solidFill>
            </a:endParaRPr>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4623" y="682230"/>
            <a:ext cx="1933590" cy="1118274"/>
          </a:xfrm>
          <a:prstGeom prst="rect">
            <a:avLst/>
          </a:prstGeom>
        </p:spPr>
      </p:pic>
      <p:pic>
        <p:nvPicPr>
          <p:cNvPr id="8" name="Imagen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44438" y="1086196"/>
            <a:ext cx="2131484" cy="2093483"/>
          </a:xfrm>
          <a:prstGeom prst="rect">
            <a:avLst/>
          </a:prstGeom>
        </p:spPr>
      </p:pic>
      <p:cxnSp>
        <p:nvCxnSpPr>
          <p:cNvPr id="10" name="Conector recto 9"/>
          <p:cNvCxnSpPr/>
          <p:nvPr/>
        </p:nvCxnSpPr>
        <p:spPr>
          <a:xfrm>
            <a:off x="1535084" y="1174866"/>
            <a:ext cx="1315758" cy="1049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Conector recto 10"/>
          <p:cNvCxnSpPr/>
          <p:nvPr/>
        </p:nvCxnSpPr>
        <p:spPr>
          <a:xfrm>
            <a:off x="1509394" y="1185362"/>
            <a:ext cx="735044" cy="12197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16" name="Imagen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86396" y="3840602"/>
            <a:ext cx="3720097" cy="1632803"/>
          </a:xfrm>
          <a:prstGeom prst="rect">
            <a:avLst/>
          </a:prstGeom>
        </p:spPr>
      </p:pic>
      <p:cxnSp>
        <p:nvCxnSpPr>
          <p:cNvPr id="22" name="Conector recto de flecha 21"/>
          <p:cNvCxnSpPr/>
          <p:nvPr/>
        </p:nvCxnSpPr>
        <p:spPr>
          <a:xfrm flipH="1">
            <a:off x="4233949" y="4983499"/>
            <a:ext cx="681644" cy="68023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CuadroTexto 22"/>
          <p:cNvSpPr txBox="1"/>
          <p:nvPr/>
        </p:nvSpPr>
        <p:spPr>
          <a:xfrm>
            <a:off x="3746268" y="5658196"/>
            <a:ext cx="1030779" cy="400110"/>
          </a:xfrm>
          <a:prstGeom prst="rect">
            <a:avLst/>
          </a:prstGeom>
          <a:noFill/>
        </p:spPr>
        <p:txBody>
          <a:bodyPr wrap="square" rtlCol="0">
            <a:spAutoFit/>
          </a:bodyPr>
          <a:lstStyle/>
          <a:p>
            <a:r>
              <a:rPr lang="es-ES" sz="2000" b="1" i="1" dirty="0"/>
              <a:t>Núcleo</a:t>
            </a:r>
            <a:endParaRPr lang="es-CL" sz="1400" b="1" i="1" dirty="0"/>
          </a:p>
        </p:txBody>
      </p:sp>
      <p:cxnSp>
        <p:nvCxnSpPr>
          <p:cNvPr id="24" name="Conector recto de flecha 23"/>
          <p:cNvCxnSpPr/>
          <p:nvPr/>
        </p:nvCxnSpPr>
        <p:spPr>
          <a:xfrm flipH="1">
            <a:off x="827750" y="4983499"/>
            <a:ext cx="681644" cy="56897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CuadroTexto 24"/>
          <p:cNvSpPr txBox="1"/>
          <p:nvPr/>
        </p:nvSpPr>
        <p:spPr>
          <a:xfrm>
            <a:off x="377853" y="5589936"/>
            <a:ext cx="1499063" cy="707886"/>
          </a:xfrm>
          <a:prstGeom prst="rect">
            <a:avLst/>
          </a:prstGeom>
          <a:noFill/>
        </p:spPr>
        <p:txBody>
          <a:bodyPr wrap="square" rtlCol="0">
            <a:spAutoFit/>
          </a:bodyPr>
          <a:lstStyle/>
          <a:p>
            <a:r>
              <a:rPr lang="es-ES" sz="2000" b="1" i="1" dirty="0"/>
              <a:t>Ej. Actina y Miosina</a:t>
            </a:r>
            <a:endParaRPr lang="es-CL" sz="2000" b="1" i="1" dirty="0"/>
          </a:p>
        </p:txBody>
      </p:sp>
      <p:sp>
        <p:nvSpPr>
          <p:cNvPr id="26" name="CuadroTexto 25"/>
          <p:cNvSpPr txBox="1"/>
          <p:nvPr/>
        </p:nvSpPr>
        <p:spPr>
          <a:xfrm>
            <a:off x="1168572" y="3695220"/>
            <a:ext cx="2755035" cy="400110"/>
          </a:xfrm>
          <a:prstGeom prst="rect">
            <a:avLst/>
          </a:prstGeom>
          <a:noFill/>
        </p:spPr>
        <p:txBody>
          <a:bodyPr wrap="square" rtlCol="0">
            <a:spAutoFit/>
          </a:bodyPr>
          <a:lstStyle/>
          <a:p>
            <a:r>
              <a:rPr lang="es-ES" sz="2000" b="1" dirty="0">
                <a:latin typeface="Arial Rounded MT Bold" panose="020F0704030504030204" pitchFamily="34" charset="0"/>
              </a:rPr>
              <a:t>Células musculares</a:t>
            </a:r>
            <a:endParaRPr lang="es-CL" sz="2000" b="1" dirty="0">
              <a:latin typeface="Arial Rounded MT Bold" panose="020F0704030504030204" pitchFamily="34" charset="0"/>
            </a:endParaRPr>
          </a:p>
        </p:txBody>
      </p:sp>
      <p:sp>
        <p:nvSpPr>
          <p:cNvPr id="27" name="CuadroTexto 26"/>
          <p:cNvSpPr txBox="1"/>
          <p:nvPr/>
        </p:nvSpPr>
        <p:spPr>
          <a:xfrm>
            <a:off x="5110966" y="1326365"/>
            <a:ext cx="3330134" cy="400110"/>
          </a:xfrm>
          <a:prstGeom prst="rect">
            <a:avLst/>
          </a:prstGeom>
          <a:noFill/>
        </p:spPr>
        <p:txBody>
          <a:bodyPr wrap="square" rtlCol="0">
            <a:spAutoFit/>
          </a:bodyPr>
          <a:lstStyle/>
          <a:p>
            <a:r>
              <a:rPr lang="es-ES" sz="2000" b="1" dirty="0">
                <a:latin typeface="Arial Rounded MT Bold" panose="020F0704030504030204" pitchFamily="34" charset="0"/>
              </a:rPr>
              <a:t>Células pancreáticas</a:t>
            </a:r>
            <a:endParaRPr lang="es-CL" sz="2000" b="1" dirty="0">
              <a:latin typeface="Arial Rounded MT Bold" panose="020F0704030504030204" pitchFamily="34" charset="0"/>
            </a:endParaRPr>
          </a:p>
        </p:txBody>
      </p:sp>
      <p:cxnSp>
        <p:nvCxnSpPr>
          <p:cNvPr id="15" name="Conector recto de flecha 14"/>
          <p:cNvCxnSpPr/>
          <p:nvPr/>
        </p:nvCxnSpPr>
        <p:spPr>
          <a:xfrm>
            <a:off x="5508567" y="5028397"/>
            <a:ext cx="243842" cy="96991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CuadroTexto 16"/>
          <p:cNvSpPr txBox="1"/>
          <p:nvPr/>
        </p:nvSpPr>
        <p:spPr>
          <a:xfrm>
            <a:off x="5264728" y="5992773"/>
            <a:ext cx="1601585" cy="400110"/>
          </a:xfrm>
          <a:prstGeom prst="rect">
            <a:avLst/>
          </a:prstGeom>
          <a:noFill/>
        </p:spPr>
        <p:txBody>
          <a:bodyPr wrap="square" rtlCol="0">
            <a:spAutoFit/>
          </a:bodyPr>
          <a:lstStyle/>
          <a:p>
            <a:r>
              <a:rPr lang="es-ES" sz="2000" b="1" i="1" dirty="0" err="1"/>
              <a:t>Sarcoplasma</a:t>
            </a:r>
            <a:endParaRPr lang="es-CL" sz="1400" b="1" i="1" dirty="0"/>
          </a:p>
        </p:txBody>
      </p:sp>
      <mc:AlternateContent xmlns:mc="http://schemas.openxmlformats.org/markup-compatibility/2006" xmlns:p14="http://schemas.microsoft.com/office/powerpoint/2010/main">
        <mc:Choice Requires="p14">
          <p:contentPart p14:bwMode="auto" r:id="rId5">
            <p14:nvContentPartPr>
              <p14:cNvPr id="2" name="Entrada de lápiz 1">
                <a:extLst>
                  <a:ext uri="{FF2B5EF4-FFF2-40B4-BE49-F238E27FC236}">
                    <a16:creationId xmlns:a16="http://schemas.microsoft.com/office/drawing/2014/main" id="{E8C5B0EE-E3E3-6648-6334-103E03CA986C}"/>
                  </a:ext>
                </a:extLst>
              </p14:cNvPr>
              <p14:cNvContentPartPr/>
              <p14:nvPr/>
            </p14:nvContentPartPr>
            <p14:xfrm>
              <a:off x="102240" y="360000"/>
              <a:ext cx="8508240" cy="5954400"/>
            </p14:xfrm>
          </p:contentPart>
        </mc:Choice>
        <mc:Fallback xmlns="">
          <p:pic>
            <p:nvPicPr>
              <p:cNvPr id="2" name="Entrada de lápiz 1">
                <a:extLst>
                  <a:ext uri="{FF2B5EF4-FFF2-40B4-BE49-F238E27FC236}">
                    <a16:creationId xmlns:a16="http://schemas.microsoft.com/office/drawing/2014/main" id="{E8C5B0EE-E3E3-6648-6334-103E03CA986C}"/>
                  </a:ext>
                </a:extLst>
              </p:cNvPr>
              <p:cNvPicPr/>
              <p:nvPr/>
            </p:nvPicPr>
            <p:blipFill>
              <a:blip r:embed="rId6"/>
              <a:stretch>
                <a:fillRect/>
              </a:stretch>
            </p:blipFill>
            <p:spPr>
              <a:xfrm>
                <a:off x="92880" y="350640"/>
                <a:ext cx="8526960" cy="5973120"/>
              </a:xfrm>
              <a:prstGeom prst="rect">
                <a:avLst/>
              </a:prstGeom>
            </p:spPr>
          </p:pic>
        </mc:Fallback>
      </mc:AlternateContent>
    </p:spTree>
    <p:extLst>
      <p:ext uri="{BB962C8B-B14F-4D97-AF65-F5344CB8AC3E}">
        <p14:creationId xmlns:p14="http://schemas.microsoft.com/office/powerpoint/2010/main" val="3204256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75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750"/>
                                        <p:tgtEl>
                                          <p:spTgt spid="11"/>
                                        </p:tgtEl>
                                      </p:cBhvr>
                                    </p:animEffect>
                                  </p:childTnLst>
                                </p:cTn>
                              </p:par>
                              <p:par>
                                <p:cTn id="14" presetID="10"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750"/>
                                        <p:tgtEl>
                                          <p:spTgt spid="10"/>
                                        </p:tgtEl>
                                      </p:cBhvr>
                                    </p:animEffect>
                                  </p:childTnLst>
                                </p:cTn>
                              </p:par>
                              <p:par>
                                <p:cTn id="17" presetID="10"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750"/>
                                        <p:tgtEl>
                                          <p:spTgt spid="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75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750"/>
                                        <p:tgtEl>
                                          <p:spTgt spid="16"/>
                                        </p:tgtEl>
                                      </p:cBhvr>
                                    </p:animEffect>
                                  </p:childTnLst>
                                </p:cTn>
                              </p:par>
                              <p:par>
                                <p:cTn id="28" presetID="10" presetClass="entr" presetSubtype="0" fill="hold" nodeType="with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fade">
                                      <p:cBhvr>
                                        <p:cTn id="30" dur="750"/>
                                        <p:tgtEl>
                                          <p:spTgt spid="22"/>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fade">
                                      <p:cBhvr>
                                        <p:cTn id="33" dur="750"/>
                                        <p:tgtEl>
                                          <p:spTgt spid="23"/>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fade">
                                      <p:cBhvr>
                                        <p:cTn id="36" dur="750"/>
                                        <p:tgtEl>
                                          <p:spTgt spid="26"/>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750"/>
                                        <p:tgtEl>
                                          <p:spTgt spid="7"/>
                                        </p:tgtEl>
                                      </p:cBhvr>
                                    </p:animEffect>
                                  </p:childTnLst>
                                </p:cTn>
                              </p:par>
                              <p:par>
                                <p:cTn id="40" presetID="10" presetClass="entr" presetSubtype="0" fill="hold" nodeType="with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750"/>
                                        <p:tgtEl>
                                          <p:spTgt spid="24"/>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fade">
                                      <p:cBhvr>
                                        <p:cTn id="45" dur="750"/>
                                        <p:tgtEl>
                                          <p:spTgt spid="25"/>
                                        </p:tgtEl>
                                      </p:cBhvr>
                                    </p:animEffect>
                                  </p:childTnLst>
                                </p:cTn>
                              </p:par>
                              <p:par>
                                <p:cTn id="46" presetID="10" presetClass="entr" presetSubtype="0" fill="hold" nodeType="with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750"/>
                                        <p:tgtEl>
                                          <p:spTgt spid="15"/>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7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23" grpId="0"/>
      <p:bldP spid="25" grpId="0"/>
      <p:bldP spid="26" grpId="0"/>
      <p:bldP spid="27" grpId="0"/>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agen 19"/>
          <p:cNvPicPr>
            <a:picLocks noChangeAspect="1"/>
          </p:cNvPicPr>
          <p:nvPr/>
        </p:nvPicPr>
        <p:blipFill>
          <a:blip r:embed="rId2"/>
          <a:stretch>
            <a:fillRect/>
          </a:stretch>
        </p:blipFill>
        <p:spPr>
          <a:xfrm>
            <a:off x="57647" y="213940"/>
            <a:ext cx="2334970" cy="701101"/>
          </a:xfrm>
          <a:prstGeom prst="rect">
            <a:avLst/>
          </a:prstGeom>
        </p:spPr>
      </p:pic>
      <p:grpSp>
        <p:nvGrpSpPr>
          <p:cNvPr id="2" name="Grupo 1"/>
          <p:cNvGrpSpPr/>
          <p:nvPr/>
        </p:nvGrpSpPr>
        <p:grpSpPr>
          <a:xfrm>
            <a:off x="6085282" y="4421445"/>
            <a:ext cx="2967375" cy="1936836"/>
            <a:chOff x="5713773" y="-47423"/>
            <a:chExt cx="2967375" cy="1936836"/>
          </a:xfrm>
        </p:grpSpPr>
        <p:grpSp>
          <p:nvGrpSpPr>
            <p:cNvPr id="3" name="22 Grupo">
              <a:extLst>
                <a:ext uri="{FF2B5EF4-FFF2-40B4-BE49-F238E27FC236}">
                  <a16:creationId xmlns:a16="http://schemas.microsoft.com/office/drawing/2014/main" id="{DC3555C4-2508-594F-9F80-02A7D52E8B18}"/>
                </a:ext>
              </a:extLst>
            </p:cNvPr>
            <p:cNvGrpSpPr/>
            <p:nvPr/>
          </p:nvGrpSpPr>
          <p:grpSpPr>
            <a:xfrm>
              <a:off x="5713773" y="-47423"/>
              <a:ext cx="2738662" cy="1936836"/>
              <a:chOff x="6153714" y="342142"/>
              <a:chExt cx="2738662" cy="1936836"/>
            </a:xfrm>
          </p:grpSpPr>
          <p:pic>
            <p:nvPicPr>
              <p:cNvPr id="5" name="Picture 3" descr="C:\Users\karla.hernandez\Desktop\PROGRAMAS ANUALES\TC31\íconos en png para PPT\pos it.png">
                <a:extLst>
                  <a:ext uri="{FF2B5EF4-FFF2-40B4-BE49-F238E27FC236}">
                    <a16:creationId xmlns:a16="http://schemas.microsoft.com/office/drawing/2014/main" id="{C6C50D2B-CB75-A045-B880-C0B7274186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3714" y="725382"/>
                <a:ext cx="2313530" cy="1553596"/>
              </a:xfrm>
              <a:prstGeom prst="rect">
                <a:avLst/>
              </a:prstGeom>
              <a:noFill/>
              <a:extLst>
                <a:ext uri="{909E8E84-426E-40DD-AFC4-6F175D3DCCD1}">
                  <a14:hiddenFill xmlns:a14="http://schemas.microsoft.com/office/drawing/2010/main">
                    <a:solidFill>
                      <a:srgbClr val="FFFFFF"/>
                    </a:solidFill>
                  </a14:hiddenFill>
                </a:ext>
              </a:extLst>
            </p:spPr>
          </p:pic>
          <p:sp>
            <p:nvSpPr>
              <p:cNvPr id="6" name="24 Rectángulo">
                <a:extLst>
                  <a:ext uri="{FF2B5EF4-FFF2-40B4-BE49-F238E27FC236}">
                    <a16:creationId xmlns:a16="http://schemas.microsoft.com/office/drawing/2014/main" id="{4637185B-1329-844B-85E1-AC690FB45BEA}"/>
                  </a:ext>
                </a:extLst>
              </p:cNvPr>
              <p:cNvSpPr/>
              <p:nvPr/>
            </p:nvSpPr>
            <p:spPr>
              <a:xfrm rot="21211048">
                <a:off x="6611723" y="1070841"/>
                <a:ext cx="1308296" cy="1077218"/>
              </a:xfrm>
              <a:prstGeom prst="rect">
                <a:avLst/>
              </a:prstGeom>
            </p:spPr>
            <p:txBody>
              <a:bodyPr wrap="square">
                <a:spAutoFit/>
              </a:bodyPr>
              <a:lstStyle/>
              <a:p>
                <a:pPr algn="just"/>
                <a:r>
                  <a:rPr lang="es-ES" altLang="es-CL" sz="1600" b="1" dirty="0">
                    <a:latin typeface="+mj-lt"/>
                    <a:ea typeface="Myriad Arabic"/>
                    <a:cs typeface="Myriad Arabic"/>
                  </a:rPr>
                  <a:t>Habilidad:</a:t>
                </a:r>
              </a:p>
              <a:p>
                <a:pPr algn="just"/>
                <a:r>
                  <a:rPr lang="es-ES" altLang="es-CL" sz="1600" dirty="0">
                    <a:latin typeface="+mj-lt"/>
                    <a:ea typeface="Myriad Arabic"/>
                    <a:cs typeface="Myriad Arabic"/>
                  </a:rPr>
                  <a:t>Procesar y analizar la evidencia</a:t>
                </a:r>
              </a:p>
            </p:txBody>
          </p:sp>
          <p:pic>
            <p:nvPicPr>
              <p:cNvPr id="7" name="Picture 5" descr="C:\Users\karla.hernandez\Desktop\PROGRAMAS ANUALES\TC31\íconos en png para PPT\08 ícono.png">
                <a:extLst>
                  <a:ext uri="{FF2B5EF4-FFF2-40B4-BE49-F238E27FC236}">
                    <a16:creationId xmlns:a16="http://schemas.microsoft.com/office/drawing/2014/main" id="{B3AB63C8-6EC2-8940-944C-CB73AA85499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56376" y="342142"/>
                <a:ext cx="936000" cy="936000"/>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8 Rectángulo redondeado">
              <a:extLst>
                <a:ext uri="{FF2B5EF4-FFF2-40B4-BE49-F238E27FC236}">
                  <a16:creationId xmlns:a16="http://schemas.microsoft.com/office/drawing/2014/main" id="{B457FA86-69FC-CC49-A1D3-FA351F51BB91}"/>
                </a:ext>
              </a:extLst>
            </p:cNvPr>
            <p:cNvSpPr/>
            <p:nvPr/>
          </p:nvSpPr>
          <p:spPr>
            <a:xfrm>
              <a:off x="7767249" y="890454"/>
              <a:ext cx="913899" cy="936104"/>
            </a:xfrm>
            <a:prstGeom prst="roundRect">
              <a:avLst/>
            </a:prstGeom>
            <a:solidFill>
              <a:srgbClr val="008080"/>
            </a:solid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4800" b="1" dirty="0"/>
                <a:t>D</a:t>
              </a:r>
              <a:endParaRPr lang="es-CL" sz="4800" b="1" dirty="0"/>
            </a:p>
          </p:txBody>
        </p:sp>
      </p:grpSp>
      <p:sp>
        <p:nvSpPr>
          <p:cNvPr id="8" name="Rectángulo 7"/>
          <p:cNvSpPr/>
          <p:nvPr/>
        </p:nvSpPr>
        <p:spPr>
          <a:xfrm>
            <a:off x="776452" y="1721291"/>
            <a:ext cx="7334597" cy="2862322"/>
          </a:xfrm>
          <a:prstGeom prst="rect">
            <a:avLst/>
          </a:prstGeom>
        </p:spPr>
        <p:txBody>
          <a:bodyPr wrap="square">
            <a:spAutoFit/>
          </a:bodyPr>
          <a:lstStyle/>
          <a:p>
            <a:pPr algn="just"/>
            <a:r>
              <a:rPr lang="es-ES" dirty="0">
                <a:solidFill>
                  <a:srgbClr val="000000"/>
                </a:solidFill>
                <a:latin typeface="Arial" panose="020B0604020202020204" pitchFamily="34" charset="0"/>
              </a:rPr>
              <a:t>Si experimentalmente se inhibe la función del retículo </a:t>
            </a:r>
            <a:r>
              <a:rPr lang="es-ES" dirty="0" err="1">
                <a:solidFill>
                  <a:srgbClr val="000000"/>
                </a:solidFill>
                <a:latin typeface="Arial" panose="020B0604020202020204" pitchFamily="34" charset="0"/>
              </a:rPr>
              <a:t>endoplasmático</a:t>
            </a:r>
            <a:r>
              <a:rPr lang="es-ES" dirty="0">
                <a:solidFill>
                  <a:srgbClr val="000000"/>
                </a:solidFill>
                <a:latin typeface="Arial" panose="020B0604020202020204" pitchFamily="34" charset="0"/>
              </a:rPr>
              <a:t> rugoso en una célula pancreática, ¿cuál de los siguientes procesos se verá directa e inicialmente afectado? </a:t>
            </a:r>
          </a:p>
          <a:p>
            <a:pPr algn="just"/>
            <a:endParaRPr lang="es-ES" dirty="0">
              <a:solidFill>
                <a:srgbClr val="000000"/>
              </a:solidFill>
              <a:latin typeface="Arial" panose="020B0604020202020204" pitchFamily="34" charset="0"/>
            </a:endParaRPr>
          </a:p>
          <a:p>
            <a:pPr algn="just"/>
            <a:endParaRPr lang="es-ES" dirty="0">
              <a:solidFill>
                <a:srgbClr val="000000"/>
              </a:solidFill>
              <a:latin typeface="Arial" panose="020B0604020202020204" pitchFamily="34" charset="0"/>
            </a:endParaRPr>
          </a:p>
          <a:p>
            <a:pPr algn="just"/>
            <a:r>
              <a:rPr lang="es-CL" dirty="0">
                <a:solidFill>
                  <a:srgbClr val="000000"/>
                </a:solidFill>
                <a:latin typeface="Arial" panose="020B0604020202020204" pitchFamily="34" charset="0"/>
              </a:rPr>
              <a:t>A) </a:t>
            </a:r>
            <a:r>
              <a:rPr lang="es-CL" dirty="0" err="1">
                <a:solidFill>
                  <a:srgbClr val="000000"/>
                </a:solidFill>
                <a:latin typeface="Arial" panose="020B0604020202020204" pitchFamily="34" charset="0"/>
              </a:rPr>
              <a:t>Exocitosis</a:t>
            </a:r>
            <a:r>
              <a:rPr lang="es-CL" dirty="0">
                <a:solidFill>
                  <a:srgbClr val="000000"/>
                </a:solidFill>
                <a:latin typeface="Arial" panose="020B0604020202020204" pitchFamily="34" charset="0"/>
              </a:rPr>
              <a:t> </a:t>
            </a:r>
          </a:p>
          <a:p>
            <a:pPr algn="just"/>
            <a:r>
              <a:rPr lang="es-CL" dirty="0">
                <a:solidFill>
                  <a:srgbClr val="000000"/>
                </a:solidFill>
                <a:latin typeface="Arial" panose="020B0604020202020204" pitchFamily="34" charset="0"/>
              </a:rPr>
              <a:t>B) División celular </a:t>
            </a:r>
          </a:p>
          <a:p>
            <a:pPr algn="just"/>
            <a:r>
              <a:rPr lang="es-CL" dirty="0">
                <a:solidFill>
                  <a:srgbClr val="000000"/>
                </a:solidFill>
                <a:latin typeface="Arial" panose="020B0604020202020204" pitchFamily="34" charset="0"/>
              </a:rPr>
              <a:t>C) Respiración celular </a:t>
            </a:r>
          </a:p>
          <a:p>
            <a:pPr algn="just"/>
            <a:r>
              <a:rPr lang="es-CL" dirty="0">
                <a:solidFill>
                  <a:srgbClr val="000000"/>
                </a:solidFill>
                <a:latin typeface="Arial" panose="020B0604020202020204" pitchFamily="34" charset="0"/>
              </a:rPr>
              <a:t>D) Síntesis de enzimas </a:t>
            </a:r>
          </a:p>
          <a:p>
            <a:pPr algn="just"/>
            <a:r>
              <a:rPr lang="es-CL" dirty="0">
                <a:solidFill>
                  <a:srgbClr val="000000"/>
                </a:solidFill>
                <a:latin typeface="Arial" panose="020B0604020202020204" pitchFamily="34" charset="0"/>
              </a:rPr>
              <a:t>E) Transporte intracelular </a:t>
            </a:r>
          </a:p>
        </p:txBody>
      </p:sp>
      <p:sp>
        <p:nvSpPr>
          <p:cNvPr id="9" name="Llamada rectangular redondeada 8"/>
          <p:cNvSpPr/>
          <p:nvPr/>
        </p:nvSpPr>
        <p:spPr>
          <a:xfrm>
            <a:off x="5601990" y="509847"/>
            <a:ext cx="2605442" cy="458649"/>
          </a:xfrm>
          <a:prstGeom prst="wedgeRoundRectCallout">
            <a:avLst>
              <a:gd name="adj1" fmla="val 9144"/>
              <a:gd name="adj2" fmla="val 213844"/>
              <a:gd name="adj3" fmla="val 16667"/>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b="1" dirty="0"/>
              <a:t>RER: Síntesis de proteínas de exportación.</a:t>
            </a:r>
            <a:endParaRPr lang="es-CL" sz="1400" b="1" dirty="0"/>
          </a:p>
        </p:txBody>
      </p:sp>
      <p:sp>
        <p:nvSpPr>
          <p:cNvPr id="15" name="Llamada rectangular redondeada 14"/>
          <p:cNvSpPr/>
          <p:nvPr/>
        </p:nvSpPr>
        <p:spPr>
          <a:xfrm>
            <a:off x="5014736" y="3122288"/>
            <a:ext cx="3341208" cy="489982"/>
          </a:xfrm>
          <a:prstGeom prst="wedgeRoundRectCallout">
            <a:avLst>
              <a:gd name="adj1" fmla="val -103343"/>
              <a:gd name="adj2" fmla="val 150324"/>
              <a:gd name="adj3" fmla="val 16667"/>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b="1" dirty="0"/>
              <a:t>Las enzimas son proteínas que participan en reacciones químicas.</a:t>
            </a:r>
            <a:endParaRPr lang="es-CL" sz="1400" b="1" dirty="0"/>
          </a:p>
        </p:txBody>
      </p:sp>
      <p:grpSp>
        <p:nvGrpSpPr>
          <p:cNvPr id="17" name="Grupo 16"/>
          <p:cNvGrpSpPr/>
          <p:nvPr/>
        </p:nvGrpSpPr>
        <p:grpSpPr>
          <a:xfrm>
            <a:off x="117264" y="4971644"/>
            <a:ext cx="5851093" cy="941140"/>
            <a:chOff x="3033811" y="3767467"/>
            <a:chExt cx="5851093" cy="1174629"/>
          </a:xfrm>
        </p:grpSpPr>
        <p:sp>
          <p:nvSpPr>
            <p:cNvPr id="18" name="Rectángulo: esquinas redondeadas 32">
              <a:extLst>
                <a:ext uri="{FF2B5EF4-FFF2-40B4-BE49-F238E27FC236}">
                  <a16:creationId xmlns:a16="http://schemas.microsoft.com/office/drawing/2014/main" id="{E171F005-CD3C-362A-7696-F0D95C6B52BA}"/>
                </a:ext>
              </a:extLst>
            </p:cNvPr>
            <p:cNvSpPr/>
            <p:nvPr/>
          </p:nvSpPr>
          <p:spPr>
            <a:xfrm>
              <a:off x="3386051" y="3767467"/>
              <a:ext cx="5498853" cy="759036"/>
            </a:xfrm>
            <a:prstGeom prst="round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s-ES" b="1" dirty="0">
                  <a:solidFill>
                    <a:schemeClr val="tx1"/>
                  </a:solidFill>
                </a:rPr>
                <a:t>¿Qué </a:t>
              </a:r>
              <a:r>
                <a:rPr lang="es-ES" b="1" dirty="0" err="1">
                  <a:solidFill>
                    <a:schemeClr val="tx1"/>
                  </a:solidFill>
                </a:rPr>
                <a:t>organelos</a:t>
              </a:r>
              <a:r>
                <a:rPr lang="es-ES" b="1" dirty="0">
                  <a:solidFill>
                    <a:schemeClr val="tx1"/>
                  </a:solidFill>
                </a:rPr>
                <a:t> deberían inhibirse para afectar a los otros procesos?</a:t>
              </a:r>
            </a:p>
          </p:txBody>
        </p:sp>
        <p:pic>
          <p:nvPicPr>
            <p:cNvPr id="19" name="Imagen 18"/>
            <p:cNvPicPr>
              <a:picLocks noChangeAspect="1"/>
            </p:cNvPicPr>
            <p:nvPr/>
          </p:nvPicPr>
          <p:blipFill rotWithShape="1">
            <a:blip r:embed="rId5" cstate="print">
              <a:extLst>
                <a:ext uri="{28A0092B-C50C-407E-A947-70E740481C1C}">
                  <a14:useLocalDpi xmlns:a14="http://schemas.microsoft.com/office/drawing/2010/main" val="0"/>
                </a:ext>
              </a:extLst>
            </a:blip>
            <a:srcRect l="63281" t="8333" r="11719" b="37501"/>
            <a:stretch/>
          </p:blipFill>
          <p:spPr>
            <a:xfrm>
              <a:off x="3033811" y="4110909"/>
              <a:ext cx="704480" cy="831187"/>
            </a:xfrm>
            <a:prstGeom prst="rect">
              <a:avLst/>
            </a:prstGeom>
          </p:spPr>
        </p:pic>
      </p:grpSp>
      <p:sp>
        <p:nvSpPr>
          <p:cNvPr id="21" name="CuadroTexto 20"/>
          <p:cNvSpPr txBox="1"/>
          <p:nvPr/>
        </p:nvSpPr>
        <p:spPr>
          <a:xfrm>
            <a:off x="57647" y="6478461"/>
            <a:ext cx="6197448" cy="246221"/>
          </a:xfrm>
          <a:prstGeom prst="rect">
            <a:avLst/>
          </a:prstGeom>
          <a:noFill/>
        </p:spPr>
        <p:txBody>
          <a:bodyPr wrap="square" rtlCol="0">
            <a:spAutoFit/>
          </a:bodyPr>
          <a:lstStyle/>
          <a:p>
            <a:r>
              <a:rPr lang="es-ES" sz="1000" b="1" dirty="0"/>
              <a:t>Pregunta 2 - PAES regular Ciencias Biología, Forma 153 – admisión 2023. DEMRE.</a:t>
            </a:r>
            <a:endParaRPr lang="es-CL" sz="1000" b="1" dirty="0"/>
          </a:p>
        </p:txBody>
      </p:sp>
    </p:spTree>
    <p:extLst>
      <p:ext uri="{BB962C8B-B14F-4D97-AF65-F5344CB8AC3E}">
        <p14:creationId xmlns:p14="http://schemas.microsoft.com/office/powerpoint/2010/main" val="1679799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75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75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750"/>
                                        <p:tgtEl>
                                          <p:spTgt spid="2"/>
                                        </p:tgtEl>
                                      </p:cBhvr>
                                    </p:animEffect>
                                  </p:childTnLst>
                                </p:cTn>
                              </p:par>
                            </p:childTnLst>
                          </p:cTn>
                        </p:par>
                        <p:par>
                          <p:cTn id="18" fill="hold">
                            <p:stCondLst>
                              <p:cond delay="750"/>
                            </p:stCondLst>
                            <p:childTnLst>
                              <p:par>
                                <p:cTn id="19" presetID="10" presetClass="entr" presetSubtype="0" fill="hold" nodeType="after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7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8 Rectángulo redondeado">
            <a:extLst>
              <a:ext uri="{FF2B5EF4-FFF2-40B4-BE49-F238E27FC236}">
                <a16:creationId xmlns:a16="http://schemas.microsoft.com/office/drawing/2014/main" id="{5C6DBC7F-0EC9-433E-90A9-E4BC76C7DAFA}"/>
              </a:ext>
            </a:extLst>
          </p:cNvPr>
          <p:cNvSpPr/>
          <p:nvPr/>
        </p:nvSpPr>
        <p:spPr>
          <a:xfrm>
            <a:off x="4283968" y="2750970"/>
            <a:ext cx="4796816" cy="3439239"/>
          </a:xfrm>
          <a:prstGeom prst="roundRect">
            <a:avLst/>
          </a:prstGeom>
          <a:noFill/>
          <a:ln>
            <a:prstDash val="sysDash"/>
          </a:ln>
        </p:spPr>
        <p:style>
          <a:lnRef idx="2">
            <a:schemeClr val="accent2"/>
          </a:lnRef>
          <a:fillRef idx="1">
            <a:schemeClr val="lt1"/>
          </a:fillRef>
          <a:effectRef idx="0">
            <a:schemeClr val="accent2"/>
          </a:effectRef>
          <a:fontRef idx="minor">
            <a:schemeClr val="dk1"/>
          </a:fontRef>
        </p:style>
        <p:txBody>
          <a:bodyPr wrap="square">
            <a:spAutoFit/>
          </a:bodyPr>
          <a:lstStyle/>
          <a:p>
            <a:pPr algn="just"/>
            <a:endParaRPr lang="es-CL" sz="1400" dirty="0"/>
          </a:p>
          <a:p>
            <a:pPr algn="just"/>
            <a:endParaRPr lang="es-CL" sz="1400" dirty="0"/>
          </a:p>
          <a:p>
            <a:pPr algn="just"/>
            <a:endParaRPr lang="es-CL" sz="1400" dirty="0"/>
          </a:p>
          <a:p>
            <a:pPr algn="just"/>
            <a:endParaRPr lang="es-CL" sz="1400" dirty="0"/>
          </a:p>
          <a:p>
            <a:pPr algn="just"/>
            <a:endParaRPr lang="es-CL" sz="1400" dirty="0"/>
          </a:p>
          <a:p>
            <a:pPr algn="just"/>
            <a:endParaRPr lang="es-CL" sz="1400" dirty="0"/>
          </a:p>
          <a:p>
            <a:pPr algn="just"/>
            <a:endParaRPr lang="es-CL" sz="1400" dirty="0"/>
          </a:p>
          <a:p>
            <a:pPr algn="just"/>
            <a:endParaRPr lang="es-CL" sz="1400" dirty="0"/>
          </a:p>
          <a:p>
            <a:pPr algn="just"/>
            <a:endParaRPr lang="es-CL" sz="1400" dirty="0"/>
          </a:p>
          <a:p>
            <a:pPr algn="just"/>
            <a:endParaRPr lang="es-CL" sz="1400" dirty="0"/>
          </a:p>
          <a:p>
            <a:pPr algn="just"/>
            <a:endParaRPr lang="es-CL" sz="1400" dirty="0"/>
          </a:p>
          <a:p>
            <a:pPr algn="just"/>
            <a:r>
              <a:rPr lang="es-CL" sz="1400" dirty="0"/>
              <a:t>Los </a:t>
            </a:r>
            <a:r>
              <a:rPr lang="es-CL" sz="1400" b="1" dirty="0"/>
              <a:t>flagelos</a:t>
            </a:r>
            <a:r>
              <a:rPr lang="es-CL" sz="1400" dirty="0"/>
              <a:t> están formados por 9 pares de microtúbulos más un par central (9+2). Permiten el movimiento a propulsión.</a:t>
            </a:r>
          </a:p>
        </p:txBody>
      </p:sp>
      <p:sp>
        <p:nvSpPr>
          <p:cNvPr id="3" name="Rectángulo: esquinas redondeadas 1">
            <a:extLst>
              <a:ext uri="{FF2B5EF4-FFF2-40B4-BE49-F238E27FC236}">
                <a16:creationId xmlns:a16="http://schemas.microsoft.com/office/drawing/2014/main" id="{EB6A1BB4-40B3-4903-B78F-4E6390CE8A4F}"/>
              </a:ext>
            </a:extLst>
          </p:cNvPr>
          <p:cNvSpPr/>
          <p:nvPr/>
        </p:nvSpPr>
        <p:spPr>
          <a:xfrm>
            <a:off x="919584" y="857040"/>
            <a:ext cx="7066176" cy="1368152"/>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just"/>
            <a:r>
              <a:rPr lang="es-ES" dirty="0"/>
              <a:t>Como vimos, </a:t>
            </a:r>
            <a:r>
              <a:rPr lang="es-ES" b="1" dirty="0"/>
              <a:t>el cambio estructural es característico de las células especializadas</a:t>
            </a:r>
            <a:r>
              <a:rPr lang="es-ES" dirty="0"/>
              <a:t>. Este se refleja en la presencia de </a:t>
            </a:r>
            <a:r>
              <a:rPr lang="es-ES" b="1" dirty="0"/>
              <a:t>adaptaciones celulares</a:t>
            </a:r>
            <a:r>
              <a:rPr lang="es-ES" dirty="0"/>
              <a:t>, a continuación tenemos otros ejemplos de estas estructuras especializadas presentes en células animales.</a:t>
            </a:r>
            <a:endParaRPr lang="es-CL" sz="1800" dirty="0"/>
          </a:p>
        </p:txBody>
      </p:sp>
      <p:pic>
        <p:nvPicPr>
          <p:cNvPr id="4" name="0 Imagen">
            <a:extLst>
              <a:ext uri="{FF2B5EF4-FFF2-40B4-BE49-F238E27FC236}">
                <a16:creationId xmlns:a16="http://schemas.microsoft.com/office/drawing/2014/main" id="{E42616B2-A189-4A79-851D-2160300B58A3}"/>
              </a:ext>
            </a:extLst>
          </p:cNvPr>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37321" t="15582"/>
          <a:stretch/>
        </p:blipFill>
        <p:spPr>
          <a:xfrm>
            <a:off x="697290" y="3855166"/>
            <a:ext cx="3287204" cy="2563673"/>
          </a:xfrm>
          <a:prstGeom prst="rect">
            <a:avLst/>
          </a:prstGeom>
        </p:spPr>
      </p:pic>
      <p:pic>
        <p:nvPicPr>
          <p:cNvPr id="5" name="2 Imagen">
            <a:extLst>
              <a:ext uri="{FF2B5EF4-FFF2-40B4-BE49-F238E27FC236}">
                <a16:creationId xmlns:a16="http://schemas.microsoft.com/office/drawing/2014/main" id="{9A08C59B-29BE-4772-BFC3-BCF8A9AEAA0F}"/>
              </a:ext>
            </a:extLst>
          </p:cNvPr>
          <p:cNvPicPr>
            <a:picLocks noChangeAspect="1"/>
          </p:cNvPicPr>
          <p:nvPr/>
        </p:nvPicPr>
        <p:blipFill rotWithShape="1">
          <a:blip r:embed="rId4">
            <a:clrChange>
              <a:clrFrom>
                <a:srgbClr val="FDFDFF"/>
              </a:clrFrom>
              <a:clrTo>
                <a:srgbClr val="FDFDFF">
                  <a:alpha val="0"/>
                </a:srgbClr>
              </a:clrTo>
            </a:clrChange>
            <a:extLst>
              <a:ext uri="{28A0092B-C50C-407E-A947-70E740481C1C}">
                <a14:useLocalDpi xmlns:a14="http://schemas.microsoft.com/office/drawing/2010/main" val="0"/>
              </a:ext>
            </a:extLst>
          </a:blip>
          <a:srcRect l="4334" t="13244" r="3433" b="17105"/>
          <a:stretch/>
        </p:blipFill>
        <p:spPr>
          <a:xfrm>
            <a:off x="4030946" y="2746432"/>
            <a:ext cx="2595169" cy="1959819"/>
          </a:xfrm>
          <a:prstGeom prst="rect">
            <a:avLst/>
          </a:prstGeom>
        </p:spPr>
      </p:pic>
      <p:sp>
        <p:nvSpPr>
          <p:cNvPr id="6" name="3 CuadroTexto">
            <a:extLst>
              <a:ext uri="{FF2B5EF4-FFF2-40B4-BE49-F238E27FC236}">
                <a16:creationId xmlns:a16="http://schemas.microsoft.com/office/drawing/2014/main" id="{90754BCC-E8DB-47BA-94B5-C03A0A8CEE64}"/>
              </a:ext>
            </a:extLst>
          </p:cNvPr>
          <p:cNvSpPr txBox="1"/>
          <p:nvPr/>
        </p:nvSpPr>
        <p:spPr>
          <a:xfrm>
            <a:off x="4376455" y="4632243"/>
            <a:ext cx="2880320" cy="369332"/>
          </a:xfrm>
          <a:prstGeom prst="rect">
            <a:avLst/>
          </a:prstGeom>
          <a:noFill/>
        </p:spPr>
        <p:txBody>
          <a:bodyPr wrap="square" rtlCol="0">
            <a:spAutoFit/>
          </a:bodyPr>
          <a:lstStyle/>
          <a:p>
            <a:pPr algn="ctr"/>
            <a:r>
              <a:rPr lang="es-CL" b="1" dirty="0"/>
              <a:t>Espermatozoide</a:t>
            </a:r>
          </a:p>
        </p:txBody>
      </p:sp>
      <p:sp>
        <p:nvSpPr>
          <p:cNvPr id="7" name="36 CuadroTexto">
            <a:extLst>
              <a:ext uri="{FF2B5EF4-FFF2-40B4-BE49-F238E27FC236}">
                <a16:creationId xmlns:a16="http://schemas.microsoft.com/office/drawing/2014/main" id="{475B3183-6796-4685-ABC2-F764C5C06811}"/>
              </a:ext>
            </a:extLst>
          </p:cNvPr>
          <p:cNvSpPr txBox="1"/>
          <p:nvPr/>
        </p:nvSpPr>
        <p:spPr>
          <a:xfrm>
            <a:off x="319161" y="6049508"/>
            <a:ext cx="2551039" cy="369332"/>
          </a:xfrm>
          <a:prstGeom prst="rect">
            <a:avLst/>
          </a:prstGeom>
          <a:solidFill>
            <a:schemeClr val="bg1"/>
          </a:solidFill>
        </p:spPr>
        <p:txBody>
          <a:bodyPr wrap="square" rtlCol="0">
            <a:spAutoFit/>
          </a:bodyPr>
          <a:lstStyle/>
          <a:p>
            <a:pPr algn="ctr"/>
            <a:r>
              <a:rPr lang="es-CL" b="1" dirty="0"/>
              <a:t>Epitelio nasal</a:t>
            </a:r>
          </a:p>
        </p:txBody>
      </p:sp>
      <p:sp>
        <p:nvSpPr>
          <p:cNvPr id="8" name="38 CuadroTexto">
            <a:extLst>
              <a:ext uri="{FF2B5EF4-FFF2-40B4-BE49-F238E27FC236}">
                <a16:creationId xmlns:a16="http://schemas.microsoft.com/office/drawing/2014/main" id="{100C3C04-402D-4A9C-BE39-4FB55C616BA1}"/>
              </a:ext>
            </a:extLst>
          </p:cNvPr>
          <p:cNvSpPr txBox="1"/>
          <p:nvPr/>
        </p:nvSpPr>
        <p:spPr>
          <a:xfrm>
            <a:off x="4709609" y="4101258"/>
            <a:ext cx="1080120" cy="369332"/>
          </a:xfrm>
          <a:prstGeom prst="rect">
            <a:avLst/>
          </a:prstGeom>
          <a:noFill/>
        </p:spPr>
        <p:txBody>
          <a:bodyPr wrap="square" rtlCol="0">
            <a:spAutoFit/>
          </a:bodyPr>
          <a:lstStyle/>
          <a:p>
            <a:pPr algn="ctr"/>
            <a:r>
              <a:rPr lang="es-CL" dirty="0"/>
              <a:t>Cabeza</a:t>
            </a:r>
          </a:p>
        </p:txBody>
      </p:sp>
      <p:sp>
        <p:nvSpPr>
          <p:cNvPr id="9" name="43 CuadroTexto">
            <a:extLst>
              <a:ext uri="{FF2B5EF4-FFF2-40B4-BE49-F238E27FC236}">
                <a16:creationId xmlns:a16="http://schemas.microsoft.com/office/drawing/2014/main" id="{E721BB48-69B1-4D29-811C-71CF7D8DAA4B}"/>
              </a:ext>
            </a:extLst>
          </p:cNvPr>
          <p:cNvSpPr txBox="1"/>
          <p:nvPr/>
        </p:nvSpPr>
        <p:spPr>
          <a:xfrm>
            <a:off x="4283968" y="3167979"/>
            <a:ext cx="1080120" cy="369332"/>
          </a:xfrm>
          <a:prstGeom prst="rect">
            <a:avLst/>
          </a:prstGeom>
          <a:noFill/>
        </p:spPr>
        <p:txBody>
          <a:bodyPr wrap="square" rtlCol="0">
            <a:spAutoFit/>
          </a:bodyPr>
          <a:lstStyle/>
          <a:p>
            <a:pPr algn="ctr"/>
            <a:r>
              <a:rPr lang="es-CL" b="1" dirty="0"/>
              <a:t>Flagelo</a:t>
            </a:r>
          </a:p>
        </p:txBody>
      </p:sp>
      <p:cxnSp>
        <p:nvCxnSpPr>
          <p:cNvPr id="10" name="5 Conector recto de flecha">
            <a:extLst>
              <a:ext uri="{FF2B5EF4-FFF2-40B4-BE49-F238E27FC236}">
                <a16:creationId xmlns:a16="http://schemas.microsoft.com/office/drawing/2014/main" id="{3CAA833B-A8BC-4051-BDB1-8E87898FDF7C}"/>
              </a:ext>
            </a:extLst>
          </p:cNvPr>
          <p:cNvCxnSpPr>
            <a:cxnSpLocks/>
            <a:stCxn id="9" idx="3"/>
          </p:cNvCxnSpPr>
          <p:nvPr/>
        </p:nvCxnSpPr>
        <p:spPr>
          <a:xfrm flipV="1">
            <a:off x="5364088" y="3304179"/>
            <a:ext cx="720080" cy="48466"/>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11" name="Picture 2" descr="Imagen relacionada">
            <a:extLst>
              <a:ext uri="{FF2B5EF4-FFF2-40B4-BE49-F238E27FC236}">
                <a16:creationId xmlns:a16="http://schemas.microsoft.com/office/drawing/2014/main" id="{8613E0BD-7E17-4A6A-9531-4329CD432F2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6252"/>
          <a:stretch/>
        </p:blipFill>
        <p:spPr bwMode="auto">
          <a:xfrm>
            <a:off x="6804248" y="2855579"/>
            <a:ext cx="2019465" cy="2123101"/>
          </a:xfrm>
          <a:prstGeom prst="rect">
            <a:avLst/>
          </a:prstGeom>
          <a:noFill/>
          <a:extLst>
            <a:ext uri="{909E8E84-426E-40DD-AFC4-6F175D3DCCD1}">
              <a14:hiddenFill xmlns:a14="http://schemas.microsoft.com/office/drawing/2010/main">
                <a:solidFill>
                  <a:srgbClr val="FFFFFF"/>
                </a:solidFill>
              </a14:hiddenFill>
            </a:ext>
          </a:extLst>
        </p:spPr>
      </p:pic>
      <p:sp>
        <p:nvSpPr>
          <p:cNvPr id="12" name="53 Rectángulo redondeado">
            <a:extLst>
              <a:ext uri="{FF2B5EF4-FFF2-40B4-BE49-F238E27FC236}">
                <a16:creationId xmlns:a16="http://schemas.microsoft.com/office/drawing/2014/main" id="{31A39500-4E78-419B-9AF1-488300E4CD29}"/>
              </a:ext>
            </a:extLst>
          </p:cNvPr>
          <p:cNvSpPr/>
          <p:nvPr/>
        </p:nvSpPr>
        <p:spPr>
          <a:xfrm>
            <a:off x="274949" y="2470644"/>
            <a:ext cx="3762764" cy="3881735"/>
          </a:xfrm>
          <a:prstGeom prst="roundRect">
            <a:avLst/>
          </a:prstGeom>
          <a:noFill/>
          <a:ln>
            <a:prstDash val="sysDash"/>
          </a:ln>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es-CL" sz="1400" dirty="0"/>
              <a:t>Los </a:t>
            </a:r>
            <a:r>
              <a:rPr lang="es-CL" sz="1400" b="1" dirty="0"/>
              <a:t>cilios</a:t>
            </a:r>
            <a:r>
              <a:rPr lang="es-CL" sz="1400" dirty="0"/>
              <a:t> consisten en prolongaciones de la membrana celular y su estructura se compone de </a:t>
            </a:r>
            <a:r>
              <a:rPr lang="es-CL" sz="1400" dirty="0" err="1"/>
              <a:t>microtúbulos</a:t>
            </a:r>
            <a:r>
              <a:rPr lang="es-CL" sz="1400" dirty="0"/>
              <a:t>. Se encargan del movimiento celular, barrido y limpieza de superficies. </a:t>
            </a:r>
          </a:p>
          <a:p>
            <a:pPr algn="just"/>
            <a:endParaRPr lang="es-CL" sz="1400" dirty="0"/>
          </a:p>
          <a:p>
            <a:pPr algn="just"/>
            <a:endParaRPr lang="es-CL" sz="1400" dirty="0"/>
          </a:p>
          <a:p>
            <a:pPr algn="just"/>
            <a:endParaRPr lang="es-CL" sz="1400" dirty="0"/>
          </a:p>
          <a:p>
            <a:pPr algn="just"/>
            <a:endParaRPr lang="es-CL" sz="1400" dirty="0"/>
          </a:p>
          <a:p>
            <a:pPr algn="just"/>
            <a:endParaRPr lang="es-CL" sz="1400" dirty="0"/>
          </a:p>
          <a:p>
            <a:pPr algn="just"/>
            <a:endParaRPr lang="es-CL" sz="1400" dirty="0"/>
          </a:p>
          <a:p>
            <a:pPr algn="just"/>
            <a:endParaRPr lang="es-CL" sz="1400" dirty="0"/>
          </a:p>
          <a:p>
            <a:pPr algn="just"/>
            <a:endParaRPr lang="es-CL" sz="1400" dirty="0"/>
          </a:p>
          <a:p>
            <a:pPr algn="just"/>
            <a:endParaRPr lang="es-CL" sz="1400" dirty="0"/>
          </a:p>
          <a:p>
            <a:pPr algn="just"/>
            <a:endParaRPr lang="es-CL" sz="1400" dirty="0"/>
          </a:p>
          <a:p>
            <a:pPr algn="just"/>
            <a:endParaRPr lang="es-CL" sz="1400" dirty="0"/>
          </a:p>
        </p:txBody>
      </p:sp>
      <p:sp>
        <p:nvSpPr>
          <p:cNvPr id="13" name="54 CuadroTexto">
            <a:extLst>
              <a:ext uri="{FF2B5EF4-FFF2-40B4-BE49-F238E27FC236}">
                <a16:creationId xmlns:a16="http://schemas.microsoft.com/office/drawing/2014/main" id="{C8B0CAF7-2CF1-4338-8240-9CAA2CC7BCC0}"/>
              </a:ext>
            </a:extLst>
          </p:cNvPr>
          <p:cNvSpPr txBox="1"/>
          <p:nvPr/>
        </p:nvSpPr>
        <p:spPr>
          <a:xfrm>
            <a:off x="2843808" y="4537619"/>
            <a:ext cx="1080120" cy="646331"/>
          </a:xfrm>
          <a:prstGeom prst="rect">
            <a:avLst/>
          </a:prstGeom>
          <a:solidFill>
            <a:schemeClr val="bg1"/>
          </a:solidFill>
        </p:spPr>
        <p:txBody>
          <a:bodyPr wrap="square" rtlCol="0">
            <a:spAutoFit/>
          </a:bodyPr>
          <a:lstStyle/>
          <a:p>
            <a:pPr algn="ctr"/>
            <a:r>
              <a:rPr lang="es-CL" dirty="0"/>
              <a:t>Cilios vibrátiles</a:t>
            </a:r>
          </a:p>
        </p:txBody>
      </p:sp>
      <p:sp>
        <p:nvSpPr>
          <p:cNvPr id="14" name="55 CuadroTexto">
            <a:extLst>
              <a:ext uri="{FF2B5EF4-FFF2-40B4-BE49-F238E27FC236}">
                <a16:creationId xmlns:a16="http://schemas.microsoft.com/office/drawing/2014/main" id="{144FEEC6-928E-4A44-AE45-60CEE17DFF64}"/>
              </a:ext>
            </a:extLst>
          </p:cNvPr>
          <p:cNvSpPr txBox="1"/>
          <p:nvPr/>
        </p:nvSpPr>
        <p:spPr>
          <a:xfrm>
            <a:off x="2582487" y="3696326"/>
            <a:ext cx="1183204" cy="369332"/>
          </a:xfrm>
          <a:prstGeom prst="rect">
            <a:avLst/>
          </a:prstGeom>
          <a:noFill/>
        </p:spPr>
        <p:txBody>
          <a:bodyPr wrap="square" rtlCol="0">
            <a:spAutoFit/>
          </a:bodyPr>
          <a:lstStyle/>
          <a:p>
            <a:pPr algn="ctr"/>
            <a:r>
              <a:rPr lang="es-CL" dirty="0"/>
              <a:t>Moco</a:t>
            </a:r>
          </a:p>
        </p:txBody>
      </p:sp>
      <p:sp>
        <p:nvSpPr>
          <p:cNvPr id="15" name="Llamada rectangular redondeada 14"/>
          <p:cNvSpPr/>
          <p:nvPr/>
        </p:nvSpPr>
        <p:spPr>
          <a:xfrm>
            <a:off x="4461403" y="6195973"/>
            <a:ext cx="4441946" cy="520013"/>
          </a:xfrm>
          <a:prstGeom prst="wedgeRoundRectCallout">
            <a:avLst>
              <a:gd name="adj1" fmla="val -16511"/>
              <a:gd name="adj2" fmla="val -116556"/>
              <a:gd name="adj3" fmla="val 16667"/>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t>Aunque de función similar, difiere en estructura del flagelo procarionte.</a:t>
            </a:r>
            <a:endParaRPr lang="es-CL" sz="1600" b="1" dirty="0"/>
          </a:p>
        </p:txBody>
      </p:sp>
      <p:pic>
        <p:nvPicPr>
          <p:cNvPr id="16" name="Imagen 15"/>
          <p:cNvPicPr>
            <a:picLocks noChangeAspect="1"/>
          </p:cNvPicPr>
          <p:nvPr/>
        </p:nvPicPr>
        <p:blipFill>
          <a:blip r:embed="rId6"/>
          <a:stretch>
            <a:fillRect/>
          </a:stretch>
        </p:blipFill>
        <p:spPr>
          <a:xfrm>
            <a:off x="5922" y="203571"/>
            <a:ext cx="2334970" cy="701101"/>
          </a:xfrm>
          <a:prstGeom prst="rect">
            <a:avLst/>
          </a:prstGeom>
        </p:spPr>
      </p:pic>
    </p:spTree>
    <p:extLst>
      <p:ext uri="{BB962C8B-B14F-4D97-AF65-F5344CB8AC3E}">
        <p14:creationId xmlns:p14="http://schemas.microsoft.com/office/powerpoint/2010/main" val="1927760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75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75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750"/>
                                        <p:tgtEl>
                                          <p:spTgt spid="1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75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750"/>
                                        <p:tgtEl>
                                          <p:spTgt spid="2"/>
                                        </p:tgtEl>
                                      </p:cBhvr>
                                    </p:animEffect>
                                  </p:childTnLst>
                                </p:cTn>
                              </p:par>
                              <p:par>
                                <p:cTn id="25" presetID="10"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750"/>
                                        <p:tgtEl>
                                          <p:spTgt spid="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750"/>
                                        <p:tgtEl>
                                          <p:spTgt spid="6"/>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750"/>
                                        <p:tgtEl>
                                          <p:spTgt spid="8"/>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750"/>
                                        <p:tgtEl>
                                          <p:spTgt spid="9"/>
                                        </p:tgtEl>
                                      </p:cBhvr>
                                    </p:animEffect>
                                  </p:childTnLst>
                                </p:cTn>
                              </p:par>
                              <p:par>
                                <p:cTn id="37" presetID="10" presetClass="entr" presetSubtype="0"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750"/>
                                        <p:tgtEl>
                                          <p:spTgt spid="10"/>
                                        </p:tgtEl>
                                      </p:cBhvr>
                                    </p:animEffect>
                                  </p:childTnLst>
                                </p:cTn>
                              </p:par>
                              <p:par>
                                <p:cTn id="40" presetID="10" presetClass="entr" presetSubtype="0" fill="hold"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750"/>
                                        <p:tgtEl>
                                          <p:spTgt spid="11"/>
                                        </p:tgtEl>
                                      </p:cBhvr>
                                    </p:animEffect>
                                  </p:childTnLst>
                                </p:cTn>
                              </p:par>
                              <p:par>
                                <p:cTn id="43" presetID="42" presetClass="entr" presetSubtype="0" fill="hold" grpId="0" nodeType="with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1000"/>
                                        <p:tgtEl>
                                          <p:spTgt spid="15"/>
                                        </p:tgtEl>
                                      </p:cBhvr>
                                    </p:animEffect>
                                    <p:anim calcmode="lin" valueType="num">
                                      <p:cBhvr>
                                        <p:cTn id="46" dur="1000" fill="hold"/>
                                        <p:tgtEl>
                                          <p:spTgt spid="15"/>
                                        </p:tgtEl>
                                        <p:attrNameLst>
                                          <p:attrName>ppt_x</p:attrName>
                                        </p:attrNameLst>
                                      </p:cBhvr>
                                      <p:tavLst>
                                        <p:tav tm="0">
                                          <p:val>
                                            <p:strVal val="#ppt_x"/>
                                          </p:val>
                                        </p:tav>
                                        <p:tav tm="100000">
                                          <p:val>
                                            <p:strVal val="#ppt_x"/>
                                          </p:val>
                                        </p:tav>
                                      </p:tavLst>
                                    </p:anim>
                                    <p:anim calcmode="lin" valueType="num">
                                      <p:cBhvr>
                                        <p:cTn id="4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7" grpId="0" animBg="1"/>
      <p:bldP spid="8" grpId="0"/>
      <p:bldP spid="9" grpId="0"/>
      <p:bldP spid="12" grpId="0" animBg="1"/>
      <p:bldP spid="13" grpId="0" animBg="1"/>
      <p:bldP spid="14" grpId="0"/>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p:cNvGrpSpPr/>
          <p:nvPr/>
        </p:nvGrpSpPr>
        <p:grpSpPr>
          <a:xfrm>
            <a:off x="6057573" y="4810020"/>
            <a:ext cx="2967375" cy="1936836"/>
            <a:chOff x="5713773" y="-47423"/>
            <a:chExt cx="2967375" cy="1936836"/>
          </a:xfrm>
        </p:grpSpPr>
        <p:grpSp>
          <p:nvGrpSpPr>
            <p:cNvPr id="5" name="22 Grupo">
              <a:extLst>
                <a:ext uri="{FF2B5EF4-FFF2-40B4-BE49-F238E27FC236}">
                  <a16:creationId xmlns:a16="http://schemas.microsoft.com/office/drawing/2014/main" id="{DC3555C4-2508-594F-9F80-02A7D52E8B18}"/>
                </a:ext>
              </a:extLst>
            </p:cNvPr>
            <p:cNvGrpSpPr/>
            <p:nvPr/>
          </p:nvGrpSpPr>
          <p:grpSpPr>
            <a:xfrm>
              <a:off x="5713773" y="-47423"/>
              <a:ext cx="2738662" cy="1936836"/>
              <a:chOff x="6153714" y="342142"/>
              <a:chExt cx="2738662" cy="1936836"/>
            </a:xfrm>
          </p:grpSpPr>
          <p:pic>
            <p:nvPicPr>
              <p:cNvPr id="7" name="Picture 3" descr="C:\Users\karla.hernandez\Desktop\PROGRAMAS ANUALES\TC31\íconos en png para PPT\pos it.png">
                <a:extLst>
                  <a:ext uri="{FF2B5EF4-FFF2-40B4-BE49-F238E27FC236}">
                    <a16:creationId xmlns:a16="http://schemas.microsoft.com/office/drawing/2014/main" id="{C6C50D2B-CB75-A045-B880-C0B7274186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53714" y="725382"/>
                <a:ext cx="2313530" cy="1553596"/>
              </a:xfrm>
              <a:prstGeom prst="rect">
                <a:avLst/>
              </a:prstGeom>
              <a:noFill/>
              <a:extLst>
                <a:ext uri="{909E8E84-426E-40DD-AFC4-6F175D3DCCD1}">
                  <a14:hiddenFill xmlns:a14="http://schemas.microsoft.com/office/drawing/2010/main">
                    <a:solidFill>
                      <a:srgbClr val="FFFFFF"/>
                    </a:solidFill>
                  </a14:hiddenFill>
                </a:ext>
              </a:extLst>
            </p:spPr>
          </p:pic>
          <p:sp>
            <p:nvSpPr>
              <p:cNvPr id="8" name="24 Rectángulo">
                <a:extLst>
                  <a:ext uri="{FF2B5EF4-FFF2-40B4-BE49-F238E27FC236}">
                    <a16:creationId xmlns:a16="http://schemas.microsoft.com/office/drawing/2014/main" id="{4637185B-1329-844B-85E1-AC690FB45BEA}"/>
                  </a:ext>
                </a:extLst>
              </p:cNvPr>
              <p:cNvSpPr/>
              <p:nvPr/>
            </p:nvSpPr>
            <p:spPr>
              <a:xfrm rot="21211048">
                <a:off x="6468157" y="1218132"/>
                <a:ext cx="1747128" cy="584775"/>
              </a:xfrm>
              <a:prstGeom prst="rect">
                <a:avLst/>
              </a:prstGeom>
            </p:spPr>
            <p:txBody>
              <a:bodyPr wrap="square">
                <a:spAutoFit/>
              </a:bodyPr>
              <a:lstStyle/>
              <a:p>
                <a:pPr algn="just"/>
                <a:r>
                  <a:rPr lang="es-ES" altLang="es-CL" sz="1600" b="1" dirty="0">
                    <a:latin typeface="+mj-lt"/>
                    <a:ea typeface="Myriad Arabic"/>
                    <a:cs typeface="Myriad Arabic"/>
                  </a:rPr>
                  <a:t>Conocimientos de la ciencia</a:t>
                </a:r>
                <a:endParaRPr lang="es-ES" altLang="es-CL" sz="1600" dirty="0">
                  <a:latin typeface="+mj-lt"/>
                  <a:ea typeface="Myriad Arabic"/>
                  <a:cs typeface="Myriad Arabic"/>
                </a:endParaRPr>
              </a:p>
            </p:txBody>
          </p:sp>
          <p:pic>
            <p:nvPicPr>
              <p:cNvPr id="9" name="Picture 5" descr="C:\Users\karla.hernandez\Desktop\PROGRAMAS ANUALES\TC31\íconos en png para PPT\08 ícono.png">
                <a:extLst>
                  <a:ext uri="{FF2B5EF4-FFF2-40B4-BE49-F238E27FC236}">
                    <a16:creationId xmlns:a16="http://schemas.microsoft.com/office/drawing/2014/main" id="{B3AB63C8-6EC2-8940-944C-CB73AA85499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56376" y="342142"/>
                <a:ext cx="936000" cy="936000"/>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8 Rectángulo redondeado">
              <a:extLst>
                <a:ext uri="{FF2B5EF4-FFF2-40B4-BE49-F238E27FC236}">
                  <a16:creationId xmlns:a16="http://schemas.microsoft.com/office/drawing/2014/main" id="{B457FA86-69FC-CC49-A1D3-FA351F51BB91}"/>
                </a:ext>
              </a:extLst>
            </p:cNvPr>
            <p:cNvSpPr/>
            <p:nvPr/>
          </p:nvSpPr>
          <p:spPr>
            <a:xfrm>
              <a:off x="7767249" y="890454"/>
              <a:ext cx="913899" cy="936104"/>
            </a:xfrm>
            <a:prstGeom prst="roundRect">
              <a:avLst/>
            </a:prstGeom>
            <a:solidFill>
              <a:srgbClr val="008080"/>
            </a:solid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4800" b="1" dirty="0"/>
                <a:t>B</a:t>
              </a:r>
              <a:endParaRPr lang="es-CL" sz="4800" b="1" dirty="0"/>
            </a:p>
          </p:txBody>
        </p:sp>
      </p:grpSp>
      <p:pic>
        <p:nvPicPr>
          <p:cNvPr id="11" name="Imagen 10"/>
          <p:cNvPicPr>
            <a:picLocks noChangeAspect="1"/>
          </p:cNvPicPr>
          <p:nvPr/>
        </p:nvPicPr>
        <p:blipFill>
          <a:blip r:embed="rId4"/>
          <a:stretch>
            <a:fillRect/>
          </a:stretch>
        </p:blipFill>
        <p:spPr>
          <a:xfrm>
            <a:off x="57647" y="213940"/>
            <a:ext cx="2334970" cy="701101"/>
          </a:xfrm>
          <a:prstGeom prst="rect">
            <a:avLst/>
          </a:prstGeom>
        </p:spPr>
      </p:pic>
      <p:sp>
        <p:nvSpPr>
          <p:cNvPr id="3" name="Rectángulo 2"/>
          <p:cNvSpPr/>
          <p:nvPr/>
        </p:nvSpPr>
        <p:spPr>
          <a:xfrm>
            <a:off x="510868" y="1530756"/>
            <a:ext cx="7860235" cy="3693319"/>
          </a:xfrm>
          <a:prstGeom prst="rect">
            <a:avLst/>
          </a:prstGeom>
        </p:spPr>
        <p:txBody>
          <a:bodyPr wrap="square">
            <a:spAutoFit/>
          </a:bodyPr>
          <a:lstStyle/>
          <a:p>
            <a:pPr algn="just"/>
            <a:r>
              <a:rPr lang="es-ES" dirty="0">
                <a:solidFill>
                  <a:srgbClr val="000000"/>
                </a:solidFill>
                <a:latin typeface="Arial" panose="020B0604020202020204" pitchFamily="34" charset="0"/>
              </a:rPr>
              <a:t>En un experimento, se observan tres tipos de células: espermatozoides humanos, células de cebolla y bacterias. Se utiliza un marcador fluorescente que se une específicamente a los centriolos, lo que permite visualizar su localización en las células. Los resultados muestran que los espermatozoides presentan fluorescencia en la región cercana a la base de la cola, mientras que las células de cebolla y las bacterias no muestran esta fluorescencia. A partir de estos resultados, ¿cuál de las siguientes afirmaciones sobre los centriolos es correcta? 	</a:t>
            </a:r>
          </a:p>
          <a:p>
            <a:pPr algn="just"/>
            <a:endParaRPr lang="es-ES" dirty="0">
              <a:solidFill>
                <a:srgbClr val="000000"/>
              </a:solidFill>
              <a:latin typeface="Arial" panose="020B0604020202020204" pitchFamily="34" charset="0"/>
            </a:endParaRPr>
          </a:p>
          <a:p>
            <a:pPr marL="342900" indent="-342900" algn="just">
              <a:buAutoNum type="alphaUcParenR"/>
            </a:pPr>
            <a:r>
              <a:rPr lang="es-ES" dirty="0">
                <a:solidFill>
                  <a:srgbClr val="000000"/>
                </a:solidFill>
                <a:latin typeface="Arial" panose="020B0604020202020204" pitchFamily="34" charset="0"/>
              </a:rPr>
              <a:t>Los centriolos se encuentran solo en células vegetales. </a:t>
            </a:r>
          </a:p>
          <a:p>
            <a:pPr marL="342900" indent="-342900" algn="just">
              <a:buAutoNum type="alphaUcParenR"/>
            </a:pPr>
            <a:r>
              <a:rPr lang="es-ES" dirty="0">
                <a:solidFill>
                  <a:srgbClr val="000000"/>
                </a:solidFill>
                <a:latin typeface="Arial" panose="020B0604020202020204" pitchFamily="34" charset="0"/>
              </a:rPr>
              <a:t>Los centriolos ayudan a organizar el flagelo en células animales.</a:t>
            </a:r>
          </a:p>
          <a:p>
            <a:pPr marL="342900" indent="-342900" algn="just">
              <a:buAutoNum type="alphaUcParenR"/>
            </a:pPr>
            <a:r>
              <a:rPr lang="es-ES" dirty="0">
                <a:solidFill>
                  <a:srgbClr val="000000"/>
                </a:solidFill>
                <a:latin typeface="Arial" panose="020B0604020202020204" pitchFamily="34" charset="0"/>
              </a:rPr>
              <a:t>Los centriolos están presentes en todas las células que realizan mitosis.</a:t>
            </a:r>
          </a:p>
          <a:p>
            <a:pPr marL="342900" indent="-342900" algn="just">
              <a:buAutoNum type="alphaUcParenR"/>
            </a:pPr>
            <a:r>
              <a:rPr lang="es-ES" dirty="0">
                <a:solidFill>
                  <a:srgbClr val="000000"/>
                </a:solidFill>
                <a:latin typeface="Arial" panose="020B0604020202020204" pitchFamily="34" charset="0"/>
              </a:rPr>
              <a:t>Las bacterias carecen de centriolos, ya que no se dividen. 	</a:t>
            </a:r>
          </a:p>
        </p:txBody>
      </p:sp>
      <p:sp>
        <p:nvSpPr>
          <p:cNvPr id="12" name="CuadroTexto 11"/>
          <p:cNvSpPr txBox="1"/>
          <p:nvPr/>
        </p:nvSpPr>
        <p:spPr>
          <a:xfrm>
            <a:off x="57647" y="6484092"/>
            <a:ext cx="6226776" cy="246221"/>
          </a:xfrm>
          <a:prstGeom prst="rect">
            <a:avLst/>
          </a:prstGeom>
          <a:noFill/>
        </p:spPr>
        <p:txBody>
          <a:bodyPr wrap="square" rtlCol="0">
            <a:spAutoFit/>
          </a:bodyPr>
          <a:lstStyle/>
          <a:p>
            <a:r>
              <a:rPr lang="es-ES" sz="1000" b="1" dirty="0"/>
              <a:t>Pregunta 1 - Célula eucarionte animal y vegetal, Cuaderno de ejercicios. CPECH.</a:t>
            </a:r>
            <a:endParaRPr lang="es-CL" sz="1000" b="1" dirty="0"/>
          </a:p>
        </p:txBody>
      </p:sp>
      <p:sp>
        <p:nvSpPr>
          <p:cNvPr id="19" name="Llamada rectangular redondeada 18"/>
          <p:cNvSpPr/>
          <p:nvPr/>
        </p:nvSpPr>
        <p:spPr>
          <a:xfrm>
            <a:off x="6419506" y="3441154"/>
            <a:ext cx="2376729" cy="492089"/>
          </a:xfrm>
          <a:prstGeom prst="wedgeRoundRectCallout">
            <a:avLst>
              <a:gd name="adj1" fmla="val 10776"/>
              <a:gd name="adj2" fmla="val 191320"/>
              <a:gd name="adj3" fmla="val 16667"/>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b="1" dirty="0"/>
              <a:t>Tipo de división celular eucarionte.</a:t>
            </a:r>
            <a:endParaRPr lang="es-CL" sz="1400" b="1" dirty="0"/>
          </a:p>
        </p:txBody>
      </p:sp>
    </p:spTree>
    <p:extLst>
      <p:ext uri="{BB962C8B-B14F-4D97-AF65-F5344CB8AC3E}">
        <p14:creationId xmlns:p14="http://schemas.microsoft.com/office/powerpoint/2010/main" val="2920588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75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19"/>
                                        </p:tgtEl>
                                      </p:cBhvr>
                                    </p:animEffect>
                                    <p:set>
                                      <p:cBhvr>
                                        <p:cTn id="12" dur="1" fill="hold">
                                          <p:stCondLst>
                                            <p:cond delay="499"/>
                                          </p:stCondLst>
                                        </p:cTn>
                                        <p:tgtEl>
                                          <p:spTgt spid="1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p:cNvGrpSpPr/>
          <p:nvPr/>
        </p:nvGrpSpPr>
        <p:grpSpPr>
          <a:xfrm>
            <a:off x="6057573" y="4810020"/>
            <a:ext cx="2967375" cy="1936836"/>
            <a:chOff x="5713773" y="-47423"/>
            <a:chExt cx="2967375" cy="1936836"/>
          </a:xfrm>
        </p:grpSpPr>
        <p:grpSp>
          <p:nvGrpSpPr>
            <p:cNvPr id="5" name="22 Grupo">
              <a:extLst>
                <a:ext uri="{FF2B5EF4-FFF2-40B4-BE49-F238E27FC236}">
                  <a16:creationId xmlns:a16="http://schemas.microsoft.com/office/drawing/2014/main" id="{DC3555C4-2508-594F-9F80-02A7D52E8B18}"/>
                </a:ext>
              </a:extLst>
            </p:cNvPr>
            <p:cNvGrpSpPr/>
            <p:nvPr/>
          </p:nvGrpSpPr>
          <p:grpSpPr>
            <a:xfrm>
              <a:off x="5713773" y="-47423"/>
              <a:ext cx="2738662" cy="1936836"/>
              <a:chOff x="6153714" y="342142"/>
              <a:chExt cx="2738662" cy="1936836"/>
            </a:xfrm>
          </p:grpSpPr>
          <p:pic>
            <p:nvPicPr>
              <p:cNvPr id="7" name="Picture 3" descr="C:\Users\karla.hernandez\Desktop\PROGRAMAS ANUALES\TC31\íconos en png para PPT\pos it.png">
                <a:extLst>
                  <a:ext uri="{FF2B5EF4-FFF2-40B4-BE49-F238E27FC236}">
                    <a16:creationId xmlns:a16="http://schemas.microsoft.com/office/drawing/2014/main" id="{C6C50D2B-CB75-A045-B880-C0B7274186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53714" y="725382"/>
                <a:ext cx="2313530" cy="1553596"/>
              </a:xfrm>
              <a:prstGeom prst="rect">
                <a:avLst/>
              </a:prstGeom>
              <a:noFill/>
              <a:extLst>
                <a:ext uri="{909E8E84-426E-40DD-AFC4-6F175D3DCCD1}">
                  <a14:hiddenFill xmlns:a14="http://schemas.microsoft.com/office/drawing/2010/main">
                    <a:solidFill>
                      <a:srgbClr val="FFFFFF"/>
                    </a:solidFill>
                  </a14:hiddenFill>
                </a:ext>
              </a:extLst>
            </p:spPr>
          </p:pic>
          <p:sp>
            <p:nvSpPr>
              <p:cNvPr id="8" name="24 Rectángulo">
                <a:extLst>
                  <a:ext uri="{FF2B5EF4-FFF2-40B4-BE49-F238E27FC236}">
                    <a16:creationId xmlns:a16="http://schemas.microsoft.com/office/drawing/2014/main" id="{4637185B-1329-844B-85E1-AC690FB45BEA}"/>
                  </a:ext>
                </a:extLst>
              </p:cNvPr>
              <p:cNvSpPr/>
              <p:nvPr/>
            </p:nvSpPr>
            <p:spPr>
              <a:xfrm rot="21211048">
                <a:off x="6474712" y="977002"/>
                <a:ext cx="1644404" cy="1077218"/>
              </a:xfrm>
              <a:prstGeom prst="rect">
                <a:avLst/>
              </a:prstGeom>
            </p:spPr>
            <p:txBody>
              <a:bodyPr wrap="square">
                <a:spAutoFit/>
              </a:bodyPr>
              <a:lstStyle/>
              <a:p>
                <a:pPr algn="ctr"/>
                <a:r>
                  <a:rPr lang="es-ES" altLang="es-CL" sz="1600" b="1" dirty="0">
                    <a:latin typeface="+mj-lt"/>
                    <a:ea typeface="Myriad Arabic"/>
                    <a:cs typeface="Myriad Arabic"/>
                  </a:rPr>
                  <a:t>Habilidad: </a:t>
                </a:r>
                <a:r>
                  <a:rPr lang="es-ES" altLang="es-CL" sz="1600" dirty="0">
                    <a:latin typeface="+mj-lt"/>
                    <a:ea typeface="Myriad Arabic"/>
                    <a:cs typeface="Myriad Arabic"/>
                  </a:rPr>
                  <a:t>Procesar y analizar la evidencia</a:t>
                </a:r>
              </a:p>
            </p:txBody>
          </p:sp>
          <p:pic>
            <p:nvPicPr>
              <p:cNvPr id="9" name="Picture 5" descr="C:\Users\karla.hernandez\Desktop\PROGRAMAS ANUALES\TC31\íconos en png para PPT\08 ícono.png">
                <a:extLst>
                  <a:ext uri="{FF2B5EF4-FFF2-40B4-BE49-F238E27FC236}">
                    <a16:creationId xmlns:a16="http://schemas.microsoft.com/office/drawing/2014/main" id="{B3AB63C8-6EC2-8940-944C-CB73AA85499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56376" y="342142"/>
                <a:ext cx="936000" cy="936000"/>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8 Rectángulo redondeado">
              <a:extLst>
                <a:ext uri="{FF2B5EF4-FFF2-40B4-BE49-F238E27FC236}">
                  <a16:creationId xmlns:a16="http://schemas.microsoft.com/office/drawing/2014/main" id="{B457FA86-69FC-CC49-A1D3-FA351F51BB91}"/>
                </a:ext>
              </a:extLst>
            </p:cNvPr>
            <p:cNvSpPr/>
            <p:nvPr/>
          </p:nvSpPr>
          <p:spPr>
            <a:xfrm>
              <a:off x="7767249" y="890454"/>
              <a:ext cx="913899" cy="936104"/>
            </a:xfrm>
            <a:prstGeom prst="roundRect">
              <a:avLst/>
            </a:prstGeom>
            <a:solidFill>
              <a:srgbClr val="008080"/>
            </a:solid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4800" b="1" dirty="0"/>
                <a:t>B</a:t>
              </a:r>
              <a:endParaRPr lang="es-CL" sz="4800" b="1" dirty="0"/>
            </a:p>
          </p:txBody>
        </p:sp>
      </p:grpSp>
      <p:pic>
        <p:nvPicPr>
          <p:cNvPr id="11" name="Imagen 10"/>
          <p:cNvPicPr>
            <a:picLocks noChangeAspect="1"/>
          </p:cNvPicPr>
          <p:nvPr/>
        </p:nvPicPr>
        <p:blipFill>
          <a:blip r:embed="rId4"/>
          <a:stretch>
            <a:fillRect/>
          </a:stretch>
        </p:blipFill>
        <p:spPr>
          <a:xfrm>
            <a:off x="57647" y="213940"/>
            <a:ext cx="2334970" cy="701101"/>
          </a:xfrm>
          <a:prstGeom prst="rect">
            <a:avLst/>
          </a:prstGeom>
        </p:spPr>
      </p:pic>
      <p:sp>
        <p:nvSpPr>
          <p:cNvPr id="3" name="Rectángulo 2"/>
          <p:cNvSpPr/>
          <p:nvPr/>
        </p:nvSpPr>
        <p:spPr>
          <a:xfrm>
            <a:off x="350758" y="1491962"/>
            <a:ext cx="4193533" cy="1477328"/>
          </a:xfrm>
          <a:prstGeom prst="rect">
            <a:avLst/>
          </a:prstGeom>
        </p:spPr>
        <p:txBody>
          <a:bodyPr wrap="square">
            <a:spAutoFit/>
          </a:bodyPr>
          <a:lstStyle/>
          <a:p>
            <a:pPr algn="just"/>
            <a:r>
              <a:rPr lang="es-ES" dirty="0">
                <a:latin typeface="Arial" panose="020B0604020202020204" pitchFamily="34" charset="0"/>
                <a:cs typeface="Arial" panose="020B0604020202020204" pitchFamily="34" charset="0"/>
              </a:rPr>
              <a:t>Un grupo de científicos observó dos tipos de células a través del microscopio, obteniendo los siguientes resultados: 	</a:t>
            </a:r>
          </a:p>
          <a:p>
            <a:pPr algn="just"/>
            <a:endParaRPr lang="es-ES" dirty="0">
              <a:solidFill>
                <a:srgbClr val="000000"/>
              </a:solidFill>
              <a:latin typeface="Arial" panose="020B0604020202020204" pitchFamily="34" charset="0"/>
            </a:endParaRPr>
          </a:p>
        </p:txBody>
      </p:sp>
      <p:pic>
        <p:nvPicPr>
          <p:cNvPr id="2" name="Imagen 1"/>
          <p:cNvPicPr>
            <a:picLocks noChangeAspect="1"/>
          </p:cNvPicPr>
          <p:nvPr/>
        </p:nvPicPr>
        <p:blipFill>
          <a:blip r:embed="rId5"/>
          <a:stretch>
            <a:fillRect/>
          </a:stretch>
        </p:blipFill>
        <p:spPr>
          <a:xfrm>
            <a:off x="4710877" y="1418784"/>
            <a:ext cx="4000529" cy="1914539"/>
          </a:xfrm>
          <a:prstGeom prst="rect">
            <a:avLst/>
          </a:prstGeom>
        </p:spPr>
      </p:pic>
      <p:sp>
        <p:nvSpPr>
          <p:cNvPr id="12" name="Rectángulo 11"/>
          <p:cNvSpPr/>
          <p:nvPr/>
        </p:nvSpPr>
        <p:spPr>
          <a:xfrm>
            <a:off x="419697" y="3731296"/>
            <a:ext cx="8098078" cy="2031325"/>
          </a:xfrm>
          <a:prstGeom prst="rect">
            <a:avLst/>
          </a:prstGeom>
        </p:spPr>
        <p:txBody>
          <a:bodyPr wrap="square">
            <a:spAutoFit/>
          </a:bodyPr>
          <a:lstStyle/>
          <a:p>
            <a:r>
              <a:rPr lang="es-ES" dirty="0">
                <a:solidFill>
                  <a:srgbClr val="211E1F"/>
                </a:solidFill>
                <a:latin typeface="Arial" panose="020B0604020202020204" pitchFamily="34" charset="0"/>
              </a:rPr>
              <a:t>A partir de la información indicada en la tabla, se podría deducir que la célula X e Y corresponden respectivamente a </a:t>
            </a:r>
            <a:endParaRPr lang="es-ES" dirty="0">
              <a:solidFill>
                <a:srgbClr val="000000"/>
              </a:solidFill>
              <a:latin typeface="Arial" panose="020B0604020202020204" pitchFamily="34" charset="0"/>
            </a:endParaRPr>
          </a:p>
          <a:p>
            <a:endParaRPr lang="es-ES" dirty="0">
              <a:solidFill>
                <a:srgbClr val="000000"/>
              </a:solidFill>
              <a:latin typeface="Arial" panose="020B0604020202020204" pitchFamily="34" charset="0"/>
            </a:endParaRPr>
          </a:p>
          <a:p>
            <a:r>
              <a:rPr lang="es-CL" dirty="0">
                <a:solidFill>
                  <a:srgbClr val="000000"/>
                </a:solidFill>
                <a:latin typeface="Arial" panose="020B0604020202020204" pitchFamily="34" charset="0"/>
              </a:rPr>
              <a:t>A) 	procarionte y eucarionte. 	</a:t>
            </a:r>
          </a:p>
          <a:p>
            <a:r>
              <a:rPr lang="es-CL" dirty="0">
                <a:solidFill>
                  <a:srgbClr val="000000"/>
                </a:solidFill>
                <a:latin typeface="Arial" panose="020B0604020202020204" pitchFamily="34" charset="0"/>
              </a:rPr>
              <a:t>B) 	vegetal y animal. 	</a:t>
            </a:r>
          </a:p>
          <a:p>
            <a:r>
              <a:rPr lang="es-CL" dirty="0">
                <a:solidFill>
                  <a:srgbClr val="000000"/>
                </a:solidFill>
                <a:latin typeface="Arial" panose="020B0604020202020204" pitchFamily="34" charset="0"/>
              </a:rPr>
              <a:t>C) 	vegetal y procarionte. 	</a:t>
            </a:r>
          </a:p>
          <a:p>
            <a:r>
              <a:rPr lang="es-CL" dirty="0">
                <a:solidFill>
                  <a:srgbClr val="000000"/>
                </a:solidFill>
                <a:latin typeface="Arial" panose="020B0604020202020204" pitchFamily="34" charset="0"/>
              </a:rPr>
              <a:t>D) 	animal y procarionte. 	</a:t>
            </a:r>
          </a:p>
        </p:txBody>
      </p:sp>
      <p:sp>
        <p:nvSpPr>
          <p:cNvPr id="13" name="CuadroTexto 12"/>
          <p:cNvSpPr txBox="1"/>
          <p:nvPr/>
        </p:nvSpPr>
        <p:spPr>
          <a:xfrm>
            <a:off x="57647" y="6500635"/>
            <a:ext cx="6226776" cy="246221"/>
          </a:xfrm>
          <a:prstGeom prst="rect">
            <a:avLst/>
          </a:prstGeom>
          <a:noFill/>
        </p:spPr>
        <p:txBody>
          <a:bodyPr wrap="square" rtlCol="0">
            <a:spAutoFit/>
          </a:bodyPr>
          <a:lstStyle/>
          <a:p>
            <a:r>
              <a:rPr lang="es-ES" sz="1000" b="1" dirty="0"/>
              <a:t>Pregunta 8 - Célula eucarionte animal y vegetal, Cuaderno de ejercicios. CPECH.</a:t>
            </a:r>
            <a:endParaRPr lang="es-CL" sz="1000" b="1" dirty="0"/>
          </a:p>
        </p:txBody>
      </p:sp>
      <p:sp>
        <p:nvSpPr>
          <p:cNvPr id="14" name="Llamada rectangular redondeada 13"/>
          <p:cNvSpPr/>
          <p:nvPr/>
        </p:nvSpPr>
        <p:spPr>
          <a:xfrm>
            <a:off x="3408156" y="664306"/>
            <a:ext cx="2139204" cy="458649"/>
          </a:xfrm>
          <a:prstGeom prst="wedgeRoundRectCallout">
            <a:avLst>
              <a:gd name="adj1" fmla="val 40231"/>
              <a:gd name="adj2" fmla="val 280300"/>
              <a:gd name="adj3" fmla="val 16667"/>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b="1" dirty="0"/>
              <a:t>Un tipo de </a:t>
            </a:r>
            <a:r>
              <a:rPr lang="es-ES" sz="1400" b="1" dirty="0" err="1"/>
              <a:t>plastidio</a:t>
            </a:r>
            <a:r>
              <a:rPr lang="es-ES" sz="1400" b="1" dirty="0"/>
              <a:t>.</a:t>
            </a:r>
            <a:endParaRPr lang="es-CL" sz="1400" b="1" dirty="0"/>
          </a:p>
        </p:txBody>
      </p:sp>
    </p:spTree>
    <p:extLst>
      <p:ext uri="{BB962C8B-B14F-4D97-AF65-F5344CB8AC3E}">
        <p14:creationId xmlns:p14="http://schemas.microsoft.com/office/powerpoint/2010/main" val="438794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75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a:extLst>
              <a:ext uri="{FF2B5EF4-FFF2-40B4-BE49-F238E27FC236}">
                <a16:creationId xmlns:a16="http://schemas.microsoft.com/office/drawing/2014/main" id="{0F18D17D-10A8-4E74-85A9-70A6DD786390}"/>
              </a:ext>
            </a:extLst>
          </p:cNvPr>
          <p:cNvSpPr txBox="1"/>
          <p:nvPr/>
        </p:nvSpPr>
        <p:spPr>
          <a:xfrm>
            <a:off x="574805" y="990747"/>
            <a:ext cx="7993078" cy="715089"/>
          </a:xfrm>
          <a:prstGeom prst="roundRect">
            <a:avLst/>
          </a:prstGeom>
          <a:noFill/>
          <a:ln w="28575">
            <a:noFill/>
            <a:prstDash val="dash"/>
          </a:ln>
        </p:spPr>
        <p:txBody>
          <a:bodyPr wrap="square" rtlCol="0">
            <a:spAutoFit/>
          </a:bodyPr>
          <a:lstStyle/>
          <a:p>
            <a:pPr algn="just"/>
            <a:r>
              <a:rPr lang="es-CL" dirty="0"/>
              <a:t>1) Identifica si las siguientes afirmaciones son verdaderas (V) o falsas (F), justificando las falsas.</a:t>
            </a:r>
          </a:p>
        </p:txBody>
      </p:sp>
      <p:sp>
        <p:nvSpPr>
          <p:cNvPr id="3" name="5 Rectángulo">
            <a:extLst>
              <a:ext uri="{FF2B5EF4-FFF2-40B4-BE49-F238E27FC236}">
                <a16:creationId xmlns:a16="http://schemas.microsoft.com/office/drawing/2014/main" id="{40233712-D351-40E5-9416-621481443051}"/>
              </a:ext>
            </a:extLst>
          </p:cNvPr>
          <p:cNvSpPr/>
          <p:nvPr/>
        </p:nvSpPr>
        <p:spPr>
          <a:xfrm>
            <a:off x="467490" y="1925428"/>
            <a:ext cx="8458253" cy="5078313"/>
          </a:xfrm>
          <a:prstGeom prst="rect">
            <a:avLst/>
          </a:prstGeom>
        </p:spPr>
        <p:txBody>
          <a:bodyPr wrap="square">
            <a:spAutoFit/>
          </a:bodyPr>
          <a:lstStyle/>
          <a:p>
            <a:pPr marL="712788" lvl="0" indent="-712788" algn="just"/>
            <a:r>
              <a:rPr lang="es-CL" dirty="0"/>
              <a:t>a)___ Las mitocondrias solo se encuentran presentes en la célula animal y son reemplazadas en la célula vegetal por los cloroplastos.</a:t>
            </a:r>
          </a:p>
          <a:p>
            <a:pPr marL="446088" lvl="0" indent="-446088" algn="just"/>
            <a:endParaRPr lang="es-CL" dirty="0"/>
          </a:p>
          <a:p>
            <a:pPr marL="446088" lvl="0" indent="-446088" algn="just"/>
            <a:endParaRPr lang="es-CL" dirty="0"/>
          </a:p>
          <a:p>
            <a:pPr marL="712788" lvl="0" indent="-712788" algn="just">
              <a:tabLst>
                <a:tab pos="539750" algn="l"/>
              </a:tabLst>
            </a:pPr>
            <a:r>
              <a:rPr lang="es-CL" dirty="0"/>
              <a:t>b)___ Una diferencia entre la célula vegetal y animal consiste en que la primera posee una pared celular que le da forma y rigidez.</a:t>
            </a:r>
          </a:p>
          <a:p>
            <a:pPr marL="446088" lvl="0" indent="-446088" algn="just">
              <a:tabLst>
                <a:tab pos="539750" algn="l"/>
              </a:tabLst>
            </a:pPr>
            <a:endParaRPr lang="es-CL" dirty="0"/>
          </a:p>
          <a:p>
            <a:pPr marL="712788" lvl="0" indent="-712788" algn="just"/>
            <a:r>
              <a:rPr lang="es-CL" dirty="0"/>
              <a:t>c)___  La célula animal es una célula procarionte porque posee núcleo.</a:t>
            </a:r>
          </a:p>
          <a:p>
            <a:pPr marL="712788" lvl="0" indent="-712788" algn="just"/>
            <a:endParaRPr lang="es-ES" dirty="0"/>
          </a:p>
          <a:p>
            <a:pPr marL="712788" lvl="0" indent="-712788" algn="just"/>
            <a:endParaRPr lang="es-ES" dirty="0"/>
          </a:p>
          <a:p>
            <a:pPr marL="712788" indent="-712788" algn="just"/>
            <a:r>
              <a:rPr lang="es-CL" dirty="0"/>
              <a:t>d)___  Los peroxisomas son los únicos </a:t>
            </a:r>
            <a:r>
              <a:rPr lang="es-CL" dirty="0" err="1"/>
              <a:t>organelos</a:t>
            </a:r>
            <a:r>
              <a:rPr lang="es-CL" dirty="0"/>
              <a:t> que cumplen función </a:t>
            </a:r>
            <a:r>
              <a:rPr lang="es-CL" dirty="0" err="1"/>
              <a:t>detoxificadora</a:t>
            </a:r>
            <a:r>
              <a:rPr lang="es-CL" dirty="0"/>
              <a:t>.</a:t>
            </a:r>
          </a:p>
          <a:p>
            <a:pPr marL="712788" indent="-712788" algn="just"/>
            <a:endParaRPr lang="es-ES" dirty="0"/>
          </a:p>
          <a:p>
            <a:pPr marL="712788" indent="-712788" algn="just"/>
            <a:endParaRPr lang="es-ES" dirty="0"/>
          </a:p>
          <a:p>
            <a:pPr marL="712788" indent="-712788" algn="just"/>
            <a:r>
              <a:rPr lang="es-CL" dirty="0"/>
              <a:t>e)___  Una diferencia estructural entre RER y REL es que el primero está asociado a ribosomas.</a:t>
            </a:r>
          </a:p>
          <a:p>
            <a:pPr marL="712788" indent="-712788" algn="just"/>
            <a:endParaRPr lang="es-CL" dirty="0"/>
          </a:p>
          <a:p>
            <a:pPr marL="712788" lvl="0" indent="-712788" algn="just"/>
            <a:endParaRPr lang="es-ES" dirty="0"/>
          </a:p>
          <a:p>
            <a:pPr marL="712788" lvl="0" indent="-712788" algn="just"/>
            <a:endParaRPr lang="es-ES" dirty="0"/>
          </a:p>
        </p:txBody>
      </p:sp>
      <p:sp>
        <p:nvSpPr>
          <p:cNvPr id="4" name="6 CuadroTexto">
            <a:extLst>
              <a:ext uri="{FF2B5EF4-FFF2-40B4-BE49-F238E27FC236}">
                <a16:creationId xmlns:a16="http://schemas.microsoft.com/office/drawing/2014/main" id="{190FF819-8852-4A77-BC2F-4E687B39CF73}"/>
              </a:ext>
            </a:extLst>
          </p:cNvPr>
          <p:cNvSpPr txBox="1"/>
          <p:nvPr/>
        </p:nvSpPr>
        <p:spPr>
          <a:xfrm>
            <a:off x="748093" y="2798811"/>
            <a:ext cx="432048" cy="646331"/>
          </a:xfrm>
          <a:prstGeom prst="rect">
            <a:avLst/>
          </a:prstGeom>
          <a:noFill/>
        </p:spPr>
        <p:txBody>
          <a:bodyPr wrap="square" rtlCol="0">
            <a:spAutoFit/>
          </a:bodyPr>
          <a:lstStyle/>
          <a:p>
            <a:pPr algn="ctr"/>
            <a:r>
              <a:rPr lang="es-CL" sz="3600" b="1" dirty="0">
                <a:solidFill>
                  <a:srgbClr val="00B050"/>
                </a:solidFill>
              </a:rPr>
              <a:t>V</a:t>
            </a:r>
          </a:p>
        </p:txBody>
      </p:sp>
      <p:sp>
        <p:nvSpPr>
          <p:cNvPr id="5" name="9 CuadroTexto">
            <a:extLst>
              <a:ext uri="{FF2B5EF4-FFF2-40B4-BE49-F238E27FC236}">
                <a16:creationId xmlns:a16="http://schemas.microsoft.com/office/drawing/2014/main" id="{D4214D70-A3D9-4A3B-B512-E79CC137A40F}"/>
              </a:ext>
            </a:extLst>
          </p:cNvPr>
          <p:cNvSpPr txBox="1"/>
          <p:nvPr/>
        </p:nvSpPr>
        <p:spPr>
          <a:xfrm>
            <a:off x="748093" y="1705836"/>
            <a:ext cx="432048" cy="646331"/>
          </a:xfrm>
          <a:prstGeom prst="rect">
            <a:avLst/>
          </a:prstGeom>
          <a:noFill/>
        </p:spPr>
        <p:txBody>
          <a:bodyPr wrap="square" rtlCol="0">
            <a:spAutoFit/>
          </a:bodyPr>
          <a:lstStyle/>
          <a:p>
            <a:pPr algn="ctr"/>
            <a:r>
              <a:rPr lang="es-CL" sz="3600" b="1" dirty="0">
                <a:solidFill>
                  <a:srgbClr val="FF0000"/>
                </a:solidFill>
              </a:rPr>
              <a:t>F</a:t>
            </a:r>
          </a:p>
        </p:txBody>
      </p:sp>
      <p:sp>
        <p:nvSpPr>
          <p:cNvPr id="6" name="10 CuadroTexto">
            <a:extLst>
              <a:ext uri="{FF2B5EF4-FFF2-40B4-BE49-F238E27FC236}">
                <a16:creationId xmlns:a16="http://schemas.microsoft.com/office/drawing/2014/main" id="{7A832F86-17AD-413F-80AB-4140E9138D7C}"/>
              </a:ext>
            </a:extLst>
          </p:cNvPr>
          <p:cNvSpPr txBox="1"/>
          <p:nvPr/>
        </p:nvSpPr>
        <p:spPr>
          <a:xfrm>
            <a:off x="748093" y="3591894"/>
            <a:ext cx="432048" cy="646331"/>
          </a:xfrm>
          <a:prstGeom prst="rect">
            <a:avLst/>
          </a:prstGeom>
          <a:noFill/>
        </p:spPr>
        <p:txBody>
          <a:bodyPr wrap="square" rtlCol="0">
            <a:spAutoFit/>
          </a:bodyPr>
          <a:lstStyle/>
          <a:p>
            <a:pPr algn="ctr"/>
            <a:r>
              <a:rPr lang="es-CL" sz="3600" b="1" dirty="0">
                <a:solidFill>
                  <a:srgbClr val="FF0000"/>
                </a:solidFill>
              </a:rPr>
              <a:t>F</a:t>
            </a:r>
          </a:p>
        </p:txBody>
      </p:sp>
      <p:sp>
        <p:nvSpPr>
          <p:cNvPr id="7" name="11 CuadroTexto">
            <a:extLst>
              <a:ext uri="{FF2B5EF4-FFF2-40B4-BE49-F238E27FC236}">
                <a16:creationId xmlns:a16="http://schemas.microsoft.com/office/drawing/2014/main" id="{C5E78A7D-1928-4809-8DBC-AB4BB8EA2DF4}"/>
              </a:ext>
            </a:extLst>
          </p:cNvPr>
          <p:cNvSpPr txBox="1"/>
          <p:nvPr/>
        </p:nvSpPr>
        <p:spPr>
          <a:xfrm>
            <a:off x="1259797" y="2474990"/>
            <a:ext cx="7665947" cy="646986"/>
          </a:xfrm>
          <a:prstGeom prst="roundRect">
            <a:avLst/>
          </a:prstGeom>
          <a:noFill/>
          <a:ln w="28575">
            <a:noFill/>
            <a:prstDash val="dash"/>
          </a:ln>
        </p:spPr>
        <p:txBody>
          <a:bodyPr wrap="square" rtlCol="0">
            <a:spAutoFit/>
          </a:bodyPr>
          <a:lstStyle/>
          <a:p>
            <a:pPr algn="just"/>
            <a:r>
              <a:rPr lang="es-CL" sz="1600" i="1" dirty="0">
                <a:solidFill>
                  <a:srgbClr val="00B050"/>
                </a:solidFill>
              </a:rPr>
              <a:t>Las células vegetales poseen mitocondrias y cloroplastos, por lo tanto, realizan fotosíntesis y respiración celular.</a:t>
            </a:r>
          </a:p>
        </p:txBody>
      </p:sp>
      <p:sp>
        <p:nvSpPr>
          <p:cNvPr id="8" name="12 CuadroTexto">
            <a:extLst>
              <a:ext uri="{FF2B5EF4-FFF2-40B4-BE49-F238E27FC236}">
                <a16:creationId xmlns:a16="http://schemas.microsoft.com/office/drawing/2014/main" id="{293BE45C-E3FE-41C5-823E-BC6B7D017561}"/>
              </a:ext>
            </a:extLst>
          </p:cNvPr>
          <p:cNvSpPr txBox="1"/>
          <p:nvPr/>
        </p:nvSpPr>
        <p:spPr>
          <a:xfrm>
            <a:off x="1122761" y="4131730"/>
            <a:ext cx="4526957" cy="374571"/>
          </a:xfrm>
          <a:prstGeom prst="roundRect">
            <a:avLst/>
          </a:prstGeom>
          <a:noFill/>
          <a:ln w="28575">
            <a:noFill/>
            <a:prstDash val="dash"/>
          </a:ln>
        </p:spPr>
        <p:txBody>
          <a:bodyPr wrap="square" rtlCol="0">
            <a:spAutoFit/>
          </a:bodyPr>
          <a:lstStyle/>
          <a:p>
            <a:pPr algn="just"/>
            <a:r>
              <a:rPr lang="es-CL" sz="1600" i="1" dirty="0">
                <a:solidFill>
                  <a:srgbClr val="00B050"/>
                </a:solidFill>
              </a:rPr>
              <a:t>Al poseer núcleo se clasifica como célula eucarionte.</a:t>
            </a:r>
          </a:p>
        </p:txBody>
      </p:sp>
      <p:sp>
        <p:nvSpPr>
          <p:cNvPr id="9" name="10 CuadroTexto">
            <a:extLst>
              <a:ext uri="{FF2B5EF4-FFF2-40B4-BE49-F238E27FC236}">
                <a16:creationId xmlns:a16="http://schemas.microsoft.com/office/drawing/2014/main" id="{7A832F86-17AD-413F-80AB-4140E9138D7C}"/>
              </a:ext>
            </a:extLst>
          </p:cNvPr>
          <p:cNvSpPr txBox="1"/>
          <p:nvPr/>
        </p:nvSpPr>
        <p:spPr>
          <a:xfrm>
            <a:off x="748093" y="4399805"/>
            <a:ext cx="432048" cy="646331"/>
          </a:xfrm>
          <a:prstGeom prst="rect">
            <a:avLst/>
          </a:prstGeom>
          <a:noFill/>
        </p:spPr>
        <p:txBody>
          <a:bodyPr wrap="square" rtlCol="0">
            <a:spAutoFit/>
          </a:bodyPr>
          <a:lstStyle/>
          <a:p>
            <a:pPr algn="ctr"/>
            <a:r>
              <a:rPr lang="es-CL" sz="3600" b="1" dirty="0">
                <a:solidFill>
                  <a:srgbClr val="FF0000"/>
                </a:solidFill>
              </a:rPr>
              <a:t>F</a:t>
            </a:r>
          </a:p>
        </p:txBody>
      </p:sp>
      <p:sp>
        <p:nvSpPr>
          <p:cNvPr id="10" name="12 CuadroTexto">
            <a:extLst>
              <a:ext uri="{FF2B5EF4-FFF2-40B4-BE49-F238E27FC236}">
                <a16:creationId xmlns:a16="http://schemas.microsoft.com/office/drawing/2014/main" id="{293BE45C-E3FE-41C5-823E-BC6B7D017561}"/>
              </a:ext>
            </a:extLst>
          </p:cNvPr>
          <p:cNvSpPr txBox="1"/>
          <p:nvPr/>
        </p:nvSpPr>
        <p:spPr>
          <a:xfrm>
            <a:off x="1180141" y="5020430"/>
            <a:ext cx="4526957" cy="374571"/>
          </a:xfrm>
          <a:prstGeom prst="roundRect">
            <a:avLst/>
          </a:prstGeom>
          <a:noFill/>
          <a:ln w="28575">
            <a:noFill/>
            <a:prstDash val="dash"/>
          </a:ln>
        </p:spPr>
        <p:txBody>
          <a:bodyPr wrap="square" rtlCol="0">
            <a:spAutoFit/>
          </a:bodyPr>
          <a:lstStyle/>
          <a:p>
            <a:pPr algn="just"/>
            <a:r>
              <a:rPr lang="es-CL" sz="1600" i="1" dirty="0">
                <a:solidFill>
                  <a:srgbClr val="00B050"/>
                </a:solidFill>
              </a:rPr>
              <a:t>El REL también participa de este proceso.</a:t>
            </a:r>
          </a:p>
        </p:txBody>
      </p:sp>
      <p:sp>
        <p:nvSpPr>
          <p:cNvPr id="11" name="6 CuadroTexto">
            <a:extLst>
              <a:ext uri="{FF2B5EF4-FFF2-40B4-BE49-F238E27FC236}">
                <a16:creationId xmlns:a16="http://schemas.microsoft.com/office/drawing/2014/main" id="{190FF819-8852-4A77-BC2F-4E687B39CF73}"/>
              </a:ext>
            </a:extLst>
          </p:cNvPr>
          <p:cNvSpPr txBox="1"/>
          <p:nvPr/>
        </p:nvSpPr>
        <p:spPr>
          <a:xfrm>
            <a:off x="701530" y="5224705"/>
            <a:ext cx="432048" cy="646331"/>
          </a:xfrm>
          <a:prstGeom prst="rect">
            <a:avLst/>
          </a:prstGeom>
          <a:noFill/>
        </p:spPr>
        <p:txBody>
          <a:bodyPr wrap="square" rtlCol="0">
            <a:spAutoFit/>
          </a:bodyPr>
          <a:lstStyle/>
          <a:p>
            <a:pPr algn="ctr"/>
            <a:r>
              <a:rPr lang="es-CL" sz="3600" b="1" dirty="0">
                <a:solidFill>
                  <a:srgbClr val="00B050"/>
                </a:solidFill>
              </a:rPr>
              <a:t>V</a:t>
            </a:r>
          </a:p>
        </p:txBody>
      </p:sp>
      <p:pic>
        <p:nvPicPr>
          <p:cNvPr id="12" name="Imagen 11"/>
          <p:cNvPicPr>
            <a:picLocks noChangeAspect="1"/>
          </p:cNvPicPr>
          <p:nvPr/>
        </p:nvPicPr>
        <p:blipFill>
          <a:blip r:embed="rId2"/>
          <a:stretch>
            <a:fillRect/>
          </a:stretch>
        </p:blipFill>
        <p:spPr>
          <a:xfrm>
            <a:off x="92312" y="219023"/>
            <a:ext cx="2334970" cy="695004"/>
          </a:xfrm>
          <a:prstGeom prst="rect">
            <a:avLst/>
          </a:prstGeom>
        </p:spPr>
      </p:pic>
    </p:spTree>
    <p:extLst>
      <p:ext uri="{BB962C8B-B14F-4D97-AF65-F5344CB8AC3E}">
        <p14:creationId xmlns:p14="http://schemas.microsoft.com/office/powerpoint/2010/main" val="493216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500" fill="hold"/>
                                        <p:tgtEl>
                                          <p:spTgt spid="6"/>
                                        </p:tgtEl>
                                        <p:attrNameLst>
                                          <p:attrName>ppt_w</p:attrName>
                                        </p:attrNameLst>
                                      </p:cBhvr>
                                      <p:tavLst>
                                        <p:tav tm="0">
                                          <p:val>
                                            <p:fltVal val="0"/>
                                          </p:val>
                                        </p:tav>
                                        <p:tav tm="100000">
                                          <p:val>
                                            <p:strVal val="#ppt_w"/>
                                          </p:val>
                                        </p:tav>
                                      </p:tavLst>
                                    </p:anim>
                                    <p:anim calcmode="lin" valueType="num">
                                      <p:cBhvr>
                                        <p:cTn id="27" dur="500" fill="hold"/>
                                        <p:tgtEl>
                                          <p:spTgt spid="6"/>
                                        </p:tgtEl>
                                        <p:attrNameLst>
                                          <p:attrName>ppt_h</p:attrName>
                                        </p:attrNameLst>
                                      </p:cBhvr>
                                      <p:tavLst>
                                        <p:tav tm="0">
                                          <p:val>
                                            <p:fltVal val="0"/>
                                          </p:val>
                                        </p:tav>
                                        <p:tav tm="100000">
                                          <p:val>
                                            <p:strVal val="#ppt_h"/>
                                          </p:val>
                                        </p:tav>
                                      </p:tavLst>
                                    </p:anim>
                                    <p:animEffect transition="in" filter="fade">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 calcmode="lin" valueType="num">
                                      <p:cBhvr>
                                        <p:cTn id="38" dur="500" fill="hold"/>
                                        <p:tgtEl>
                                          <p:spTgt spid="9"/>
                                        </p:tgtEl>
                                        <p:attrNameLst>
                                          <p:attrName>ppt_w</p:attrName>
                                        </p:attrNameLst>
                                      </p:cBhvr>
                                      <p:tavLst>
                                        <p:tav tm="0">
                                          <p:val>
                                            <p:fltVal val="0"/>
                                          </p:val>
                                        </p:tav>
                                        <p:tav tm="100000">
                                          <p:val>
                                            <p:strVal val="#ppt_w"/>
                                          </p:val>
                                        </p:tav>
                                      </p:tavLst>
                                    </p:anim>
                                    <p:anim calcmode="lin" valueType="num">
                                      <p:cBhvr>
                                        <p:cTn id="39" dur="500" fill="hold"/>
                                        <p:tgtEl>
                                          <p:spTgt spid="9"/>
                                        </p:tgtEl>
                                        <p:attrNameLst>
                                          <p:attrName>ppt_h</p:attrName>
                                        </p:attrNameLst>
                                      </p:cBhvr>
                                      <p:tavLst>
                                        <p:tav tm="0">
                                          <p:val>
                                            <p:fltVal val="0"/>
                                          </p:val>
                                        </p:tav>
                                        <p:tav tm="100000">
                                          <p:val>
                                            <p:strVal val="#ppt_h"/>
                                          </p:val>
                                        </p:tav>
                                      </p:tavLst>
                                    </p:anim>
                                    <p:animEffect transition="in" filter="fade">
                                      <p:cBhvr>
                                        <p:cTn id="40" dur="5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500"/>
                                        <p:tgtEl>
                                          <p:spTgt spid="10"/>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11"/>
                                        </p:tgtEl>
                                        <p:attrNameLst>
                                          <p:attrName>style.visibility</p:attrName>
                                        </p:attrNameLst>
                                      </p:cBhvr>
                                      <p:to>
                                        <p:strVal val="visible"/>
                                      </p:to>
                                    </p:set>
                                    <p:anim calcmode="lin" valueType="num">
                                      <p:cBhvr>
                                        <p:cTn id="50" dur="500" fill="hold"/>
                                        <p:tgtEl>
                                          <p:spTgt spid="11"/>
                                        </p:tgtEl>
                                        <p:attrNameLst>
                                          <p:attrName>ppt_w</p:attrName>
                                        </p:attrNameLst>
                                      </p:cBhvr>
                                      <p:tavLst>
                                        <p:tav tm="0">
                                          <p:val>
                                            <p:fltVal val="0"/>
                                          </p:val>
                                        </p:tav>
                                        <p:tav tm="100000">
                                          <p:val>
                                            <p:strVal val="#ppt_w"/>
                                          </p:val>
                                        </p:tav>
                                      </p:tavLst>
                                    </p:anim>
                                    <p:anim calcmode="lin" valueType="num">
                                      <p:cBhvr>
                                        <p:cTn id="51" dur="500" fill="hold"/>
                                        <p:tgtEl>
                                          <p:spTgt spid="11"/>
                                        </p:tgtEl>
                                        <p:attrNameLst>
                                          <p:attrName>ppt_h</p:attrName>
                                        </p:attrNameLst>
                                      </p:cBhvr>
                                      <p:tavLst>
                                        <p:tav tm="0">
                                          <p:val>
                                            <p:fltVal val="0"/>
                                          </p:val>
                                        </p:tav>
                                        <p:tav tm="100000">
                                          <p:val>
                                            <p:strVal val="#ppt_h"/>
                                          </p:val>
                                        </p:tav>
                                      </p:tavLst>
                                    </p:anim>
                                    <p:animEffect transition="in" filter="fade">
                                      <p:cBhvr>
                                        <p:cTn id="5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3"/>
          <a:stretch>
            <a:fillRect/>
          </a:stretch>
        </p:blipFill>
        <p:spPr>
          <a:xfrm>
            <a:off x="526263" y="1570543"/>
            <a:ext cx="2392356" cy="2682166"/>
          </a:xfrm>
          <a:prstGeom prst="rect">
            <a:avLst/>
          </a:prstGeom>
        </p:spPr>
      </p:pic>
      <p:pic>
        <p:nvPicPr>
          <p:cNvPr id="7" name="Imagen 6"/>
          <p:cNvPicPr>
            <a:picLocks noChangeAspect="1"/>
          </p:cNvPicPr>
          <p:nvPr/>
        </p:nvPicPr>
        <p:blipFill>
          <a:blip r:embed="rId4"/>
          <a:stretch>
            <a:fillRect/>
          </a:stretch>
        </p:blipFill>
        <p:spPr>
          <a:xfrm flipH="1">
            <a:off x="29539" y="4623459"/>
            <a:ext cx="1960456" cy="1317138"/>
          </a:xfrm>
          <a:prstGeom prst="rect">
            <a:avLst/>
          </a:prstGeom>
        </p:spPr>
      </p:pic>
      <p:pic>
        <p:nvPicPr>
          <p:cNvPr id="15" name="Imagen 14"/>
          <p:cNvPicPr>
            <a:picLocks noChangeAspect="1"/>
          </p:cNvPicPr>
          <p:nvPr/>
        </p:nvPicPr>
        <p:blipFill>
          <a:blip r:embed="rId5"/>
          <a:stretch>
            <a:fillRect/>
          </a:stretch>
        </p:blipFill>
        <p:spPr>
          <a:xfrm>
            <a:off x="5150423" y="4156059"/>
            <a:ext cx="2162503" cy="2466605"/>
          </a:xfrm>
          <a:prstGeom prst="rect">
            <a:avLst/>
          </a:prstGeom>
        </p:spPr>
      </p:pic>
      <p:pic>
        <p:nvPicPr>
          <p:cNvPr id="19" name="Picture 5"/>
          <p:cNvPicPr>
            <a:picLocks noChangeAspect="1"/>
          </p:cNvPicPr>
          <p:nvPr/>
        </p:nvPicPr>
        <p:blipFill>
          <a:blip r:embed="rId6"/>
          <a:srcRect/>
          <a:stretch>
            <a:fillRect/>
          </a:stretch>
        </p:blipFill>
        <p:spPr>
          <a:xfrm>
            <a:off x="7046129" y="1570543"/>
            <a:ext cx="1832418" cy="4886448"/>
          </a:xfrm>
          <a:prstGeom prst="rect">
            <a:avLst/>
          </a:prstGeom>
        </p:spPr>
      </p:pic>
      <p:grpSp>
        <p:nvGrpSpPr>
          <p:cNvPr id="21" name="Grupo 20"/>
          <p:cNvGrpSpPr/>
          <p:nvPr/>
        </p:nvGrpSpPr>
        <p:grpSpPr>
          <a:xfrm>
            <a:off x="2594958" y="795828"/>
            <a:ext cx="4266415" cy="2290747"/>
            <a:chOff x="-1384028" y="1417874"/>
            <a:chExt cx="4266415" cy="2290747"/>
          </a:xfrm>
        </p:grpSpPr>
        <p:sp>
          <p:nvSpPr>
            <p:cNvPr id="22" name="Rectángulo: esquinas redondeadas 32">
              <a:extLst>
                <a:ext uri="{FF2B5EF4-FFF2-40B4-BE49-F238E27FC236}">
                  <a16:creationId xmlns:a16="http://schemas.microsoft.com/office/drawing/2014/main" id="{E171F005-CD3C-362A-7696-F0D95C6B52BA}"/>
                </a:ext>
              </a:extLst>
            </p:cNvPr>
            <p:cNvSpPr/>
            <p:nvPr/>
          </p:nvSpPr>
          <p:spPr>
            <a:xfrm>
              <a:off x="-1000953" y="2194108"/>
              <a:ext cx="3883340" cy="1514513"/>
            </a:xfrm>
            <a:prstGeom prst="round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s-ES" b="1" dirty="0">
                  <a:solidFill>
                    <a:schemeClr val="tx1"/>
                  </a:solidFill>
                </a:rPr>
                <a:t>A nivel estructural, ¿Qué podrían tener en común organismos tan diferentes como los que se muestran en las imágenes? ¿Y en qué se podrían diferenciar?</a:t>
              </a:r>
            </a:p>
          </p:txBody>
        </p:sp>
        <p:pic>
          <p:nvPicPr>
            <p:cNvPr id="23" name="Imagen 22"/>
            <p:cNvPicPr>
              <a:picLocks noChangeAspect="1"/>
            </p:cNvPicPr>
            <p:nvPr/>
          </p:nvPicPr>
          <p:blipFill rotWithShape="1">
            <a:blip r:embed="rId7" cstate="print">
              <a:extLst>
                <a:ext uri="{28A0092B-C50C-407E-A947-70E740481C1C}">
                  <a14:useLocalDpi xmlns:a14="http://schemas.microsoft.com/office/drawing/2010/main" val="0"/>
                </a:ext>
              </a:extLst>
            </a:blip>
            <a:srcRect l="2752" t="509" r="60244" b="45325"/>
            <a:stretch/>
          </p:blipFill>
          <p:spPr>
            <a:xfrm rot="20527539">
              <a:off x="-1384028" y="1417874"/>
              <a:ext cx="1276649" cy="1047788"/>
            </a:xfrm>
            <a:prstGeom prst="rect">
              <a:avLst/>
            </a:prstGeom>
          </p:spPr>
        </p:pic>
      </p:grpSp>
      <p:pic>
        <p:nvPicPr>
          <p:cNvPr id="16" name="Imagen 15"/>
          <p:cNvPicPr>
            <a:picLocks noChangeAspect="1"/>
          </p:cNvPicPr>
          <p:nvPr/>
        </p:nvPicPr>
        <p:blipFill>
          <a:blip r:embed="rId8"/>
          <a:stretch>
            <a:fillRect/>
          </a:stretch>
        </p:blipFill>
        <p:spPr>
          <a:xfrm>
            <a:off x="5150423" y="3023577"/>
            <a:ext cx="1489217" cy="1667693"/>
          </a:xfrm>
          <a:prstGeom prst="rect">
            <a:avLst/>
          </a:prstGeom>
        </p:spPr>
      </p:pic>
      <p:pic>
        <p:nvPicPr>
          <p:cNvPr id="17" name="Imagen 16"/>
          <p:cNvPicPr>
            <a:picLocks noChangeAspect="1"/>
          </p:cNvPicPr>
          <p:nvPr/>
        </p:nvPicPr>
        <p:blipFill>
          <a:blip r:embed="rId9"/>
          <a:stretch>
            <a:fillRect/>
          </a:stretch>
        </p:blipFill>
        <p:spPr>
          <a:xfrm>
            <a:off x="4303473" y="5573069"/>
            <a:ext cx="893440" cy="1184635"/>
          </a:xfrm>
          <a:prstGeom prst="rect">
            <a:avLst/>
          </a:prstGeom>
        </p:spPr>
      </p:pic>
      <p:pic>
        <p:nvPicPr>
          <p:cNvPr id="29" name="Imagen 28"/>
          <p:cNvPicPr>
            <a:picLocks noChangeAspect="1"/>
          </p:cNvPicPr>
          <p:nvPr/>
        </p:nvPicPr>
        <p:blipFill>
          <a:blip r:embed="rId10"/>
          <a:stretch>
            <a:fillRect/>
          </a:stretch>
        </p:blipFill>
        <p:spPr>
          <a:xfrm>
            <a:off x="1446417" y="4347300"/>
            <a:ext cx="2796033" cy="2220380"/>
          </a:xfrm>
          <a:prstGeom prst="rect">
            <a:avLst/>
          </a:prstGeom>
        </p:spPr>
      </p:pic>
      <p:pic>
        <p:nvPicPr>
          <p:cNvPr id="30" name="Imagen 29"/>
          <p:cNvPicPr>
            <a:picLocks noChangeAspect="1"/>
          </p:cNvPicPr>
          <p:nvPr/>
        </p:nvPicPr>
        <p:blipFill>
          <a:blip r:embed="rId11"/>
          <a:stretch>
            <a:fillRect/>
          </a:stretch>
        </p:blipFill>
        <p:spPr>
          <a:xfrm>
            <a:off x="2918619" y="3086575"/>
            <a:ext cx="1663642" cy="1019209"/>
          </a:xfrm>
          <a:prstGeom prst="rect">
            <a:avLst/>
          </a:prstGeom>
        </p:spPr>
      </p:pic>
      <p:pic>
        <p:nvPicPr>
          <p:cNvPr id="31" name="Imagen 30"/>
          <p:cNvPicPr>
            <a:picLocks noChangeAspect="1"/>
          </p:cNvPicPr>
          <p:nvPr/>
        </p:nvPicPr>
        <p:blipFill>
          <a:blip r:embed="rId12"/>
          <a:stretch>
            <a:fillRect/>
          </a:stretch>
        </p:blipFill>
        <p:spPr>
          <a:xfrm>
            <a:off x="3705789" y="4212260"/>
            <a:ext cx="2124092" cy="1429484"/>
          </a:xfrm>
          <a:prstGeom prst="rect">
            <a:avLst/>
          </a:prstGeom>
        </p:spPr>
      </p:pic>
      <p:sp>
        <p:nvSpPr>
          <p:cNvPr id="32" name="CuadroTexto 31"/>
          <p:cNvSpPr txBox="1"/>
          <p:nvPr/>
        </p:nvSpPr>
        <p:spPr>
          <a:xfrm>
            <a:off x="4003921" y="1021211"/>
            <a:ext cx="3651920" cy="369332"/>
          </a:xfrm>
          <a:prstGeom prst="rect">
            <a:avLst/>
          </a:prstGeom>
          <a:noFill/>
        </p:spPr>
        <p:txBody>
          <a:bodyPr wrap="square" rtlCol="0">
            <a:spAutoFit/>
          </a:bodyPr>
          <a:lstStyle/>
          <a:p>
            <a:r>
              <a:rPr lang="es-ES" dirty="0"/>
              <a:t>Respondamos la siguiente pregunta:</a:t>
            </a:r>
            <a:endParaRPr lang="es-CL" dirty="0"/>
          </a:p>
        </p:txBody>
      </p:sp>
      <p:pic>
        <p:nvPicPr>
          <p:cNvPr id="18" name="Imagen 17"/>
          <p:cNvPicPr>
            <a:picLocks noChangeAspect="1"/>
          </p:cNvPicPr>
          <p:nvPr/>
        </p:nvPicPr>
        <p:blipFill>
          <a:blip r:embed="rId13"/>
          <a:stretch>
            <a:fillRect/>
          </a:stretch>
        </p:blipFill>
        <p:spPr>
          <a:xfrm>
            <a:off x="29539" y="196688"/>
            <a:ext cx="2334970" cy="701101"/>
          </a:xfrm>
          <a:prstGeom prst="rect">
            <a:avLst/>
          </a:prstGeom>
        </p:spPr>
      </p:pic>
    </p:spTree>
    <p:extLst>
      <p:ext uri="{BB962C8B-B14F-4D97-AF65-F5344CB8AC3E}">
        <p14:creationId xmlns:p14="http://schemas.microsoft.com/office/powerpoint/2010/main" val="3866214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500"/>
                                        <p:tgtEl>
                                          <p:spTgt spid="29"/>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fade">
                                      <p:cBhvr>
                                        <p:cTn id="23" dur="500"/>
                                        <p:tgtEl>
                                          <p:spTgt spid="30"/>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fade">
                                      <p:cBhvr>
                                        <p:cTn id="27" dur="500"/>
                                        <p:tgtEl>
                                          <p:spTgt spid="31"/>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500"/>
                                        <p:tgtEl>
                                          <p:spTgt spid="16"/>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500"/>
                                        <p:tgtEl>
                                          <p:spTgt spid="15"/>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p:cNvGrpSpPr/>
          <p:nvPr/>
        </p:nvGrpSpPr>
        <p:grpSpPr>
          <a:xfrm>
            <a:off x="857220" y="1595289"/>
            <a:ext cx="7704600" cy="4559379"/>
            <a:chOff x="857220" y="1595289"/>
            <a:chExt cx="7704600" cy="4559379"/>
          </a:xfrm>
        </p:grpSpPr>
        <p:sp>
          <p:nvSpPr>
            <p:cNvPr id="84" name="102 CuadroTexto"/>
            <p:cNvSpPr txBox="1"/>
            <p:nvPr/>
          </p:nvSpPr>
          <p:spPr>
            <a:xfrm>
              <a:off x="3194811" y="1595289"/>
              <a:ext cx="1817909" cy="374571"/>
            </a:xfrm>
            <a:prstGeom prst="roundRect">
              <a:avLst/>
            </a:prstGeom>
            <a:solidFill>
              <a:schemeClr val="bg1">
                <a:lumMod val="75000"/>
              </a:schemeClr>
            </a:solidFill>
            <a:ln w="19050">
              <a:noFill/>
            </a:ln>
            <a:effectLst>
              <a:outerShdw blurRad="50800" dist="38100" dir="2700000" algn="tl" rotWithShape="0">
                <a:prstClr val="black">
                  <a:alpha val="40000"/>
                </a:prstClr>
              </a:outerShdw>
            </a:effectLst>
          </p:spPr>
          <p:txBody>
            <a:bodyPr wrap="square" rtlCol="0" anchor="ctr" anchorCtr="0">
              <a:spAutoFit/>
            </a:bodyPr>
            <a:lstStyle/>
            <a:p>
              <a:r>
                <a:rPr lang="es-CL" sz="1600" dirty="0"/>
                <a:t>Células eucariontes</a:t>
              </a:r>
            </a:p>
          </p:txBody>
        </p:sp>
        <p:sp>
          <p:nvSpPr>
            <p:cNvPr id="88" name="55 CuadroTexto"/>
            <p:cNvSpPr txBox="1"/>
            <p:nvPr/>
          </p:nvSpPr>
          <p:spPr>
            <a:xfrm>
              <a:off x="2770717" y="2398737"/>
              <a:ext cx="817855" cy="374571"/>
            </a:xfrm>
            <a:prstGeom prst="roundRect">
              <a:avLst/>
            </a:prstGeom>
            <a:solidFill>
              <a:schemeClr val="accent1">
                <a:lumMod val="75000"/>
              </a:schemeClr>
            </a:solidFill>
            <a:ln w="19050">
              <a:noFill/>
            </a:ln>
            <a:effectLst>
              <a:outerShdw blurRad="50800" dist="38100" dir="2700000" algn="tl" rotWithShape="0">
                <a:prstClr val="black">
                  <a:alpha val="40000"/>
                </a:prstClr>
              </a:outerShdw>
            </a:effectLst>
          </p:spPr>
          <p:txBody>
            <a:bodyPr wrap="none" rtlCol="0" anchor="ctr" anchorCtr="0">
              <a:spAutoFit/>
            </a:bodyPr>
            <a:lstStyle/>
            <a:p>
              <a:r>
                <a:rPr lang="es-CL" sz="1600" b="1" dirty="0">
                  <a:solidFill>
                    <a:schemeClr val="bg1"/>
                  </a:solidFill>
                </a:rPr>
                <a:t>Animal</a:t>
              </a:r>
            </a:p>
          </p:txBody>
        </p:sp>
        <p:sp>
          <p:nvSpPr>
            <p:cNvPr id="89" name="56 CuadroTexto"/>
            <p:cNvSpPr txBox="1"/>
            <p:nvPr/>
          </p:nvSpPr>
          <p:spPr>
            <a:xfrm>
              <a:off x="857220" y="2144318"/>
              <a:ext cx="956981" cy="288000"/>
            </a:xfrm>
            <a:prstGeom prst="roundRect">
              <a:avLst/>
            </a:prstGeom>
            <a:solidFill>
              <a:schemeClr val="accent1">
                <a:lumMod val="60000"/>
                <a:lumOff val="40000"/>
              </a:schemeClr>
            </a:solidFill>
            <a:ln w="19050">
              <a:noFill/>
            </a:ln>
            <a:effectLst>
              <a:outerShdw blurRad="50800" dist="38100" dir="2700000" algn="tl" rotWithShape="0">
                <a:prstClr val="black">
                  <a:alpha val="40000"/>
                </a:prstClr>
              </a:outerShdw>
            </a:effectLst>
          </p:spPr>
          <p:txBody>
            <a:bodyPr wrap="square" rtlCol="0" anchor="ctr" anchorCtr="0">
              <a:spAutoFit/>
            </a:bodyPr>
            <a:lstStyle/>
            <a:p>
              <a:pPr algn="ctr"/>
              <a:r>
                <a:rPr lang="es-CL" sz="1400" dirty="0"/>
                <a:t>Flagelos</a:t>
              </a:r>
            </a:p>
          </p:txBody>
        </p:sp>
        <p:sp>
          <p:nvSpPr>
            <p:cNvPr id="90" name="57 CuadroTexto"/>
            <p:cNvSpPr txBox="1"/>
            <p:nvPr/>
          </p:nvSpPr>
          <p:spPr>
            <a:xfrm>
              <a:off x="857220" y="2550718"/>
              <a:ext cx="956981" cy="288000"/>
            </a:xfrm>
            <a:prstGeom prst="roundRect">
              <a:avLst/>
            </a:prstGeom>
            <a:solidFill>
              <a:schemeClr val="accent1">
                <a:lumMod val="60000"/>
                <a:lumOff val="40000"/>
              </a:schemeClr>
            </a:solidFill>
            <a:ln w="19050">
              <a:noFill/>
            </a:ln>
            <a:effectLst>
              <a:outerShdw blurRad="50800" dist="38100" dir="2700000" algn="tl" rotWithShape="0">
                <a:prstClr val="black">
                  <a:alpha val="40000"/>
                </a:prstClr>
              </a:outerShdw>
            </a:effectLst>
          </p:spPr>
          <p:txBody>
            <a:bodyPr wrap="square" rtlCol="0" anchor="ctr" anchorCtr="0">
              <a:spAutoFit/>
            </a:bodyPr>
            <a:lstStyle/>
            <a:p>
              <a:pPr algn="ctr"/>
              <a:r>
                <a:rPr lang="es-CL" sz="1400" dirty="0"/>
                <a:t>Cilios</a:t>
              </a:r>
            </a:p>
          </p:txBody>
        </p:sp>
        <p:sp>
          <p:nvSpPr>
            <p:cNvPr id="91" name="58 CuadroTexto"/>
            <p:cNvSpPr txBox="1"/>
            <p:nvPr/>
          </p:nvSpPr>
          <p:spPr>
            <a:xfrm>
              <a:off x="857220" y="2966639"/>
              <a:ext cx="956981" cy="288000"/>
            </a:xfrm>
            <a:prstGeom prst="roundRect">
              <a:avLst/>
            </a:prstGeom>
            <a:solidFill>
              <a:schemeClr val="accent1">
                <a:lumMod val="60000"/>
                <a:lumOff val="40000"/>
              </a:schemeClr>
            </a:solidFill>
            <a:ln w="19050">
              <a:noFill/>
            </a:ln>
            <a:effectLst>
              <a:outerShdw blurRad="50800" dist="38100" dir="2700000" algn="tl" rotWithShape="0">
                <a:prstClr val="black">
                  <a:alpha val="40000"/>
                </a:prstClr>
              </a:outerShdw>
            </a:effectLst>
          </p:spPr>
          <p:txBody>
            <a:bodyPr wrap="none" rtlCol="0" anchor="ctr" anchorCtr="0">
              <a:spAutoFit/>
            </a:bodyPr>
            <a:lstStyle/>
            <a:p>
              <a:pPr algn="ctr"/>
              <a:r>
                <a:rPr lang="es-CL" sz="1400" dirty="0"/>
                <a:t>Centriolos</a:t>
              </a:r>
            </a:p>
          </p:txBody>
        </p:sp>
        <p:sp>
          <p:nvSpPr>
            <p:cNvPr id="92" name="59 CuadroTexto"/>
            <p:cNvSpPr txBox="1"/>
            <p:nvPr/>
          </p:nvSpPr>
          <p:spPr>
            <a:xfrm>
              <a:off x="7231362" y="2298727"/>
              <a:ext cx="1327862" cy="288000"/>
            </a:xfrm>
            <a:prstGeom prst="roundRect">
              <a:avLst/>
            </a:prstGeom>
            <a:solidFill>
              <a:schemeClr val="accent6">
                <a:lumMod val="60000"/>
                <a:lumOff val="40000"/>
              </a:schemeClr>
            </a:solidFill>
            <a:ln w="19050">
              <a:noFill/>
            </a:ln>
            <a:effectLst>
              <a:outerShdw blurRad="50800" dist="38100" dir="2700000" algn="tl" rotWithShape="0">
                <a:prstClr val="black">
                  <a:alpha val="40000"/>
                </a:prstClr>
              </a:outerShdw>
            </a:effectLst>
          </p:spPr>
          <p:txBody>
            <a:bodyPr wrap="square" rtlCol="0">
              <a:spAutoFit/>
            </a:bodyPr>
            <a:lstStyle/>
            <a:p>
              <a:pPr algn="ctr"/>
              <a:r>
                <a:rPr lang="es-CL" sz="1400" dirty="0"/>
                <a:t>Pared celular</a:t>
              </a:r>
            </a:p>
          </p:txBody>
        </p:sp>
        <p:sp>
          <p:nvSpPr>
            <p:cNvPr id="93" name="60 CuadroTexto"/>
            <p:cNvSpPr txBox="1"/>
            <p:nvPr/>
          </p:nvSpPr>
          <p:spPr>
            <a:xfrm>
              <a:off x="7233958" y="2678639"/>
              <a:ext cx="1327861" cy="288000"/>
            </a:xfrm>
            <a:prstGeom prst="roundRect">
              <a:avLst/>
            </a:prstGeom>
            <a:solidFill>
              <a:schemeClr val="accent6">
                <a:lumMod val="60000"/>
                <a:lumOff val="40000"/>
              </a:schemeClr>
            </a:solidFill>
            <a:ln w="19050">
              <a:noFill/>
            </a:ln>
            <a:effectLst>
              <a:outerShdw blurRad="50800" dist="38100" dir="2700000" algn="tl" rotWithShape="0">
                <a:prstClr val="black">
                  <a:alpha val="40000"/>
                </a:prstClr>
              </a:outerShdw>
            </a:effectLst>
          </p:spPr>
          <p:txBody>
            <a:bodyPr wrap="none" rtlCol="0" anchor="ctr" anchorCtr="0">
              <a:spAutoFit/>
            </a:bodyPr>
            <a:lstStyle/>
            <a:p>
              <a:pPr algn="ctr"/>
              <a:r>
                <a:rPr lang="es-CL" sz="1400" dirty="0"/>
                <a:t>Vacuola central</a:t>
              </a:r>
            </a:p>
          </p:txBody>
        </p:sp>
        <p:sp>
          <p:nvSpPr>
            <p:cNvPr id="94" name="61 CuadroTexto"/>
            <p:cNvSpPr txBox="1"/>
            <p:nvPr/>
          </p:nvSpPr>
          <p:spPr>
            <a:xfrm>
              <a:off x="7233958" y="3055167"/>
              <a:ext cx="1327862" cy="288000"/>
            </a:xfrm>
            <a:prstGeom prst="roundRect">
              <a:avLst/>
            </a:prstGeom>
            <a:solidFill>
              <a:schemeClr val="accent6">
                <a:lumMod val="60000"/>
                <a:lumOff val="40000"/>
              </a:schemeClr>
            </a:solidFill>
            <a:ln w="19050">
              <a:noFill/>
            </a:ln>
            <a:effectLst>
              <a:outerShdw blurRad="50800" dist="38100" dir="2700000" algn="tl" rotWithShape="0">
                <a:prstClr val="black">
                  <a:alpha val="40000"/>
                </a:prstClr>
              </a:outerShdw>
            </a:effectLst>
          </p:spPr>
          <p:txBody>
            <a:bodyPr wrap="square" rtlCol="0">
              <a:spAutoFit/>
            </a:bodyPr>
            <a:lstStyle/>
            <a:p>
              <a:pPr algn="ctr"/>
              <a:r>
                <a:rPr lang="es-CL" sz="1400" dirty="0"/>
                <a:t>Cloroplastos</a:t>
              </a:r>
            </a:p>
          </p:txBody>
        </p:sp>
        <p:cxnSp>
          <p:nvCxnSpPr>
            <p:cNvPr id="105" name="78 Conector recto"/>
            <p:cNvCxnSpPr/>
            <p:nvPr/>
          </p:nvCxnSpPr>
          <p:spPr>
            <a:xfrm flipH="1">
              <a:off x="3613016" y="3748833"/>
              <a:ext cx="8376" cy="2225589"/>
            </a:xfrm>
            <a:prstGeom prst="line">
              <a:avLst/>
            </a:prstGeom>
            <a:ln w="28575">
              <a:solidFill>
                <a:schemeClr val="tx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09" name="85 Conector recto"/>
            <p:cNvCxnSpPr/>
            <p:nvPr/>
          </p:nvCxnSpPr>
          <p:spPr>
            <a:xfrm flipH="1">
              <a:off x="3606540" y="5974422"/>
              <a:ext cx="214721" cy="0"/>
            </a:xfrm>
            <a:prstGeom prst="line">
              <a:avLst/>
            </a:prstGeom>
            <a:ln w="28575">
              <a:solidFill>
                <a:schemeClr val="tx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10" name="86 Conector recto"/>
            <p:cNvCxnSpPr/>
            <p:nvPr/>
          </p:nvCxnSpPr>
          <p:spPr>
            <a:xfrm flipH="1">
              <a:off x="3615613" y="5685150"/>
              <a:ext cx="214721" cy="0"/>
            </a:xfrm>
            <a:prstGeom prst="line">
              <a:avLst/>
            </a:prstGeom>
            <a:ln w="28575">
              <a:solidFill>
                <a:schemeClr val="tx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11" name="87 Conector recto"/>
            <p:cNvCxnSpPr/>
            <p:nvPr/>
          </p:nvCxnSpPr>
          <p:spPr>
            <a:xfrm flipH="1">
              <a:off x="3615612" y="5397118"/>
              <a:ext cx="214721" cy="0"/>
            </a:xfrm>
            <a:prstGeom prst="line">
              <a:avLst/>
            </a:prstGeom>
            <a:ln w="28575">
              <a:solidFill>
                <a:schemeClr val="tx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12" name="88 Conector recto"/>
            <p:cNvCxnSpPr/>
            <p:nvPr/>
          </p:nvCxnSpPr>
          <p:spPr>
            <a:xfrm flipH="1">
              <a:off x="3615613" y="5110452"/>
              <a:ext cx="214721" cy="0"/>
            </a:xfrm>
            <a:prstGeom prst="line">
              <a:avLst/>
            </a:prstGeom>
            <a:ln w="28575">
              <a:solidFill>
                <a:schemeClr val="tx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13" name="89 Conector recto"/>
            <p:cNvCxnSpPr/>
            <p:nvPr/>
          </p:nvCxnSpPr>
          <p:spPr>
            <a:xfrm flipH="1">
              <a:off x="3615613" y="4821054"/>
              <a:ext cx="214721" cy="0"/>
            </a:xfrm>
            <a:prstGeom prst="line">
              <a:avLst/>
            </a:prstGeom>
            <a:ln w="28575">
              <a:solidFill>
                <a:schemeClr val="tx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14" name="90 Conector recto"/>
            <p:cNvCxnSpPr/>
            <p:nvPr/>
          </p:nvCxnSpPr>
          <p:spPr>
            <a:xfrm flipH="1">
              <a:off x="3615613" y="4528272"/>
              <a:ext cx="214721" cy="0"/>
            </a:xfrm>
            <a:prstGeom prst="line">
              <a:avLst/>
            </a:prstGeom>
            <a:ln w="28575">
              <a:solidFill>
                <a:schemeClr val="tx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15" name="91 Conector recto"/>
            <p:cNvCxnSpPr/>
            <p:nvPr/>
          </p:nvCxnSpPr>
          <p:spPr>
            <a:xfrm flipH="1">
              <a:off x="3615613" y="4236603"/>
              <a:ext cx="214721" cy="0"/>
            </a:xfrm>
            <a:prstGeom prst="line">
              <a:avLst/>
            </a:prstGeom>
            <a:ln w="28575">
              <a:solidFill>
                <a:schemeClr val="tx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16" name="92 Conector recto"/>
            <p:cNvCxnSpPr/>
            <p:nvPr/>
          </p:nvCxnSpPr>
          <p:spPr>
            <a:xfrm flipH="1">
              <a:off x="3165692" y="3748833"/>
              <a:ext cx="1880603" cy="0"/>
            </a:xfrm>
            <a:prstGeom prst="line">
              <a:avLst/>
            </a:prstGeom>
            <a:ln w="28575">
              <a:solidFill>
                <a:schemeClr val="tx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19" name="98 Conector recto"/>
            <p:cNvCxnSpPr/>
            <p:nvPr/>
          </p:nvCxnSpPr>
          <p:spPr>
            <a:xfrm flipH="1">
              <a:off x="3163465" y="2224729"/>
              <a:ext cx="1880603" cy="0"/>
            </a:xfrm>
            <a:prstGeom prst="line">
              <a:avLst/>
            </a:prstGeom>
            <a:ln w="28575">
              <a:solidFill>
                <a:schemeClr val="tx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21" name="101 Conector recto"/>
            <p:cNvCxnSpPr/>
            <p:nvPr/>
          </p:nvCxnSpPr>
          <p:spPr>
            <a:xfrm flipV="1">
              <a:off x="3163465" y="2212956"/>
              <a:ext cx="5080" cy="197374"/>
            </a:xfrm>
            <a:prstGeom prst="line">
              <a:avLst/>
            </a:prstGeom>
            <a:ln w="28575"/>
            <a:effectLst>
              <a:outerShdw blurRad="50800" dist="38100" dir="2700000" algn="tl" rotWithShape="0">
                <a:prstClr val="black">
                  <a:alpha val="40000"/>
                </a:prstClr>
              </a:outerShdw>
            </a:effectLst>
          </p:spPr>
          <p:style>
            <a:lnRef idx="1">
              <a:schemeClr val="dk1"/>
            </a:lnRef>
            <a:fillRef idx="0">
              <a:schemeClr val="dk1"/>
            </a:fillRef>
            <a:effectRef idx="0">
              <a:schemeClr val="dk1"/>
            </a:effectRef>
            <a:fontRef idx="minor">
              <a:schemeClr val="tx1"/>
            </a:fontRef>
          </p:style>
        </p:cxnSp>
        <p:cxnSp>
          <p:nvCxnSpPr>
            <p:cNvPr id="122" name="103 Conector recto"/>
            <p:cNvCxnSpPr/>
            <p:nvPr/>
          </p:nvCxnSpPr>
          <p:spPr>
            <a:xfrm>
              <a:off x="4027838" y="1989359"/>
              <a:ext cx="0" cy="231323"/>
            </a:xfrm>
            <a:prstGeom prst="line">
              <a:avLst/>
            </a:prstGeom>
            <a:ln w="28575"/>
            <a:effectLst>
              <a:outerShdw blurRad="50800" dist="38100" dir="2700000" algn="tl" rotWithShape="0">
                <a:prstClr val="black">
                  <a:alpha val="40000"/>
                </a:prstClr>
              </a:outerShdw>
            </a:effectLst>
          </p:spPr>
          <p:style>
            <a:lnRef idx="1">
              <a:schemeClr val="dk1"/>
            </a:lnRef>
            <a:fillRef idx="0">
              <a:schemeClr val="dk1"/>
            </a:fillRef>
            <a:effectRef idx="0">
              <a:schemeClr val="dk1"/>
            </a:effectRef>
            <a:fontRef idx="minor">
              <a:schemeClr val="tx1"/>
            </a:fontRef>
          </p:style>
        </p:cxnSp>
        <p:sp>
          <p:nvSpPr>
            <p:cNvPr id="125" name="112 CuadroTexto"/>
            <p:cNvSpPr txBox="1"/>
            <p:nvPr/>
          </p:nvSpPr>
          <p:spPr>
            <a:xfrm>
              <a:off x="3389181" y="3103474"/>
              <a:ext cx="1423854" cy="600164"/>
            </a:xfrm>
            <a:prstGeom prst="rect">
              <a:avLst/>
            </a:prstGeom>
            <a:noFill/>
            <a:effectLst/>
          </p:spPr>
          <p:txBody>
            <a:bodyPr wrap="square" rtlCol="0">
              <a:spAutoFit/>
            </a:bodyPr>
            <a:lstStyle/>
            <a:p>
              <a:pPr algn="ctr"/>
              <a:r>
                <a:rPr lang="es-CL" sz="1100" i="1" dirty="0"/>
                <a:t>Además de los elementos básicos de toda célula presentan</a:t>
              </a:r>
            </a:p>
          </p:txBody>
        </p:sp>
        <p:cxnSp>
          <p:nvCxnSpPr>
            <p:cNvPr id="126" name="120 Conector recto"/>
            <p:cNvCxnSpPr/>
            <p:nvPr/>
          </p:nvCxnSpPr>
          <p:spPr>
            <a:xfrm flipH="1">
              <a:off x="5455638" y="2616890"/>
              <a:ext cx="1493988" cy="0"/>
            </a:xfrm>
            <a:prstGeom prst="line">
              <a:avLst/>
            </a:prstGeom>
            <a:ln w="28575">
              <a:solidFill>
                <a:schemeClr val="tx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27" name="125 Conector recto"/>
            <p:cNvCxnSpPr/>
            <p:nvPr/>
          </p:nvCxnSpPr>
          <p:spPr>
            <a:xfrm>
              <a:off x="6949627" y="2421774"/>
              <a:ext cx="0" cy="777393"/>
            </a:xfrm>
            <a:prstGeom prst="line">
              <a:avLst/>
            </a:prstGeom>
            <a:ln w="28575"/>
            <a:effectLst>
              <a:outerShdw blurRad="50800" dist="38100" dir="2700000" algn="tl" rotWithShape="0">
                <a:prstClr val="black">
                  <a:alpha val="40000"/>
                </a:prstClr>
              </a:outerShdw>
            </a:effectLst>
          </p:spPr>
          <p:style>
            <a:lnRef idx="1">
              <a:schemeClr val="dk1"/>
            </a:lnRef>
            <a:fillRef idx="0">
              <a:schemeClr val="dk1"/>
            </a:fillRef>
            <a:effectRef idx="0">
              <a:schemeClr val="dk1"/>
            </a:effectRef>
            <a:fontRef idx="minor">
              <a:schemeClr val="tx1"/>
            </a:fontRef>
          </p:style>
        </p:cxnSp>
        <p:cxnSp>
          <p:nvCxnSpPr>
            <p:cNvPr id="128" name="130 Conector recto"/>
            <p:cNvCxnSpPr/>
            <p:nvPr/>
          </p:nvCxnSpPr>
          <p:spPr>
            <a:xfrm flipH="1">
              <a:off x="6949627" y="2425821"/>
              <a:ext cx="281736" cy="0"/>
            </a:xfrm>
            <a:prstGeom prst="line">
              <a:avLst/>
            </a:prstGeom>
            <a:ln w="28575">
              <a:solidFill>
                <a:schemeClr val="tx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29" name="133 Conector recto"/>
            <p:cNvCxnSpPr/>
            <p:nvPr/>
          </p:nvCxnSpPr>
          <p:spPr>
            <a:xfrm flipH="1">
              <a:off x="6952222" y="2832221"/>
              <a:ext cx="281736" cy="0"/>
            </a:xfrm>
            <a:prstGeom prst="line">
              <a:avLst/>
            </a:prstGeom>
            <a:ln w="28575">
              <a:solidFill>
                <a:schemeClr val="tx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30" name="134 Conector recto"/>
            <p:cNvCxnSpPr/>
            <p:nvPr/>
          </p:nvCxnSpPr>
          <p:spPr>
            <a:xfrm flipH="1">
              <a:off x="6949626" y="3191666"/>
              <a:ext cx="281736" cy="0"/>
            </a:xfrm>
            <a:prstGeom prst="line">
              <a:avLst/>
            </a:prstGeom>
            <a:ln w="28575">
              <a:solidFill>
                <a:schemeClr val="tx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31" name="136 CuadroTexto"/>
            <p:cNvSpPr txBox="1"/>
            <p:nvPr/>
          </p:nvSpPr>
          <p:spPr>
            <a:xfrm>
              <a:off x="5475065" y="2657846"/>
              <a:ext cx="1423854" cy="430887"/>
            </a:xfrm>
            <a:prstGeom prst="rect">
              <a:avLst/>
            </a:prstGeom>
            <a:noFill/>
            <a:effectLst/>
          </p:spPr>
          <p:txBody>
            <a:bodyPr wrap="square" rtlCol="0">
              <a:spAutoFit/>
            </a:bodyPr>
            <a:lstStyle/>
            <a:p>
              <a:pPr algn="ctr"/>
              <a:r>
                <a:rPr lang="es-CL" sz="1100" i="1" dirty="0"/>
                <a:t>Sus estructuras exclusivas son</a:t>
              </a:r>
            </a:p>
          </p:txBody>
        </p:sp>
        <p:sp>
          <p:nvSpPr>
            <p:cNvPr id="132" name="137 CuadroTexto"/>
            <p:cNvSpPr txBox="1"/>
            <p:nvPr/>
          </p:nvSpPr>
          <p:spPr>
            <a:xfrm>
              <a:off x="1941259" y="2743645"/>
              <a:ext cx="1123360" cy="430887"/>
            </a:xfrm>
            <a:prstGeom prst="rect">
              <a:avLst/>
            </a:prstGeom>
            <a:noFill/>
            <a:effectLst/>
          </p:spPr>
          <p:txBody>
            <a:bodyPr wrap="square" rtlCol="0">
              <a:spAutoFit/>
            </a:bodyPr>
            <a:lstStyle/>
            <a:p>
              <a:pPr algn="ctr"/>
              <a:r>
                <a:rPr lang="es-CL" sz="1100" i="1" dirty="0"/>
                <a:t>Sus estructuras exclusivas son</a:t>
              </a:r>
            </a:p>
          </p:txBody>
        </p:sp>
        <p:cxnSp>
          <p:nvCxnSpPr>
            <p:cNvPr id="133" name="139 Conector recto"/>
            <p:cNvCxnSpPr/>
            <p:nvPr/>
          </p:nvCxnSpPr>
          <p:spPr>
            <a:xfrm flipH="1">
              <a:off x="1941867" y="2645752"/>
              <a:ext cx="826845" cy="3387"/>
            </a:xfrm>
            <a:prstGeom prst="line">
              <a:avLst/>
            </a:prstGeom>
            <a:ln w="28575">
              <a:solidFill>
                <a:schemeClr val="tx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34" name="141 Conector recto"/>
            <p:cNvCxnSpPr/>
            <p:nvPr/>
          </p:nvCxnSpPr>
          <p:spPr>
            <a:xfrm>
              <a:off x="1941867" y="2295718"/>
              <a:ext cx="0" cy="808015"/>
            </a:xfrm>
            <a:prstGeom prst="line">
              <a:avLst/>
            </a:prstGeom>
            <a:ln w="28575"/>
            <a:effectLst>
              <a:outerShdw blurRad="50800" dist="38100" dir="2700000" algn="tl" rotWithShape="0">
                <a:prstClr val="black">
                  <a:alpha val="40000"/>
                </a:prstClr>
              </a:outerShdw>
            </a:effectLst>
          </p:spPr>
          <p:style>
            <a:lnRef idx="1">
              <a:schemeClr val="dk1"/>
            </a:lnRef>
            <a:fillRef idx="0">
              <a:schemeClr val="dk1"/>
            </a:fillRef>
            <a:effectRef idx="0">
              <a:schemeClr val="dk1"/>
            </a:effectRef>
            <a:fontRef idx="minor">
              <a:schemeClr val="tx1"/>
            </a:fontRef>
          </p:style>
        </p:cxnSp>
        <p:cxnSp>
          <p:nvCxnSpPr>
            <p:cNvPr id="135" name="142 Conector recto"/>
            <p:cNvCxnSpPr/>
            <p:nvPr/>
          </p:nvCxnSpPr>
          <p:spPr>
            <a:xfrm flipH="1">
              <a:off x="1814201" y="2293819"/>
              <a:ext cx="127666" cy="0"/>
            </a:xfrm>
            <a:prstGeom prst="line">
              <a:avLst/>
            </a:prstGeom>
            <a:ln w="28575">
              <a:solidFill>
                <a:schemeClr val="tx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36" name="143 Conector recto"/>
            <p:cNvCxnSpPr/>
            <p:nvPr/>
          </p:nvCxnSpPr>
          <p:spPr>
            <a:xfrm flipH="1">
              <a:off x="1814201" y="2732116"/>
              <a:ext cx="127666" cy="3923"/>
            </a:xfrm>
            <a:prstGeom prst="line">
              <a:avLst/>
            </a:prstGeom>
            <a:ln w="28575">
              <a:solidFill>
                <a:schemeClr val="tx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37" name="144 Conector recto"/>
            <p:cNvCxnSpPr/>
            <p:nvPr/>
          </p:nvCxnSpPr>
          <p:spPr>
            <a:xfrm flipH="1">
              <a:off x="1814201" y="3103733"/>
              <a:ext cx="127666" cy="0"/>
            </a:xfrm>
            <a:prstGeom prst="line">
              <a:avLst/>
            </a:prstGeom>
            <a:ln w="28575">
              <a:solidFill>
                <a:schemeClr val="tx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97" name="64 CuadroTexto"/>
            <p:cNvSpPr txBox="1"/>
            <p:nvPr/>
          </p:nvSpPr>
          <p:spPr>
            <a:xfrm>
              <a:off x="3820068" y="4107179"/>
              <a:ext cx="1224000" cy="252000"/>
            </a:xfrm>
            <a:prstGeom prst="roundRect">
              <a:avLst/>
            </a:prstGeom>
            <a:solidFill>
              <a:schemeClr val="accent2">
                <a:lumMod val="40000"/>
                <a:lumOff val="60000"/>
              </a:schemeClr>
            </a:solidFill>
            <a:ln w="19050">
              <a:noFill/>
            </a:ln>
            <a:effectLst>
              <a:outerShdw blurRad="50800" dist="38100" dir="2700000" algn="tl" rotWithShape="0">
                <a:prstClr val="black">
                  <a:alpha val="40000"/>
                </a:prstClr>
              </a:outerShdw>
            </a:effectLst>
          </p:spPr>
          <p:txBody>
            <a:bodyPr wrap="square" rtlCol="0" anchor="ctr" anchorCtr="0">
              <a:spAutoFit/>
            </a:bodyPr>
            <a:lstStyle/>
            <a:p>
              <a:pPr algn="ctr"/>
              <a:r>
                <a:rPr lang="es-CL" sz="1400" dirty="0"/>
                <a:t>Núcleo</a:t>
              </a:r>
            </a:p>
          </p:txBody>
        </p:sp>
        <p:sp>
          <p:nvSpPr>
            <p:cNvPr id="99" name="66 CuadroTexto"/>
            <p:cNvSpPr txBox="1"/>
            <p:nvPr/>
          </p:nvSpPr>
          <p:spPr>
            <a:xfrm>
              <a:off x="3809802" y="4417686"/>
              <a:ext cx="1224000" cy="252000"/>
            </a:xfrm>
            <a:prstGeom prst="roundRect">
              <a:avLst/>
            </a:prstGeom>
            <a:solidFill>
              <a:schemeClr val="accent2">
                <a:lumMod val="40000"/>
                <a:lumOff val="60000"/>
              </a:schemeClr>
            </a:solidFill>
            <a:ln w="19050">
              <a:noFill/>
            </a:ln>
            <a:effectLst>
              <a:outerShdw blurRad="50800" dist="38100" dir="2700000" algn="tl" rotWithShape="0">
                <a:prstClr val="black">
                  <a:alpha val="40000"/>
                </a:prstClr>
              </a:outerShdw>
            </a:effectLst>
          </p:spPr>
          <p:txBody>
            <a:bodyPr wrap="square" rtlCol="0" anchor="ctr" anchorCtr="0">
              <a:spAutoFit/>
            </a:bodyPr>
            <a:lstStyle/>
            <a:p>
              <a:pPr algn="ctr"/>
              <a:r>
                <a:rPr lang="es-CL" sz="1400" dirty="0"/>
                <a:t>RER</a:t>
              </a:r>
            </a:p>
          </p:txBody>
        </p:sp>
        <p:sp>
          <p:nvSpPr>
            <p:cNvPr id="100" name="68 CuadroTexto"/>
            <p:cNvSpPr txBox="1"/>
            <p:nvPr/>
          </p:nvSpPr>
          <p:spPr>
            <a:xfrm>
              <a:off x="3809802" y="4721529"/>
              <a:ext cx="1224000" cy="252000"/>
            </a:xfrm>
            <a:prstGeom prst="roundRect">
              <a:avLst/>
            </a:prstGeom>
            <a:solidFill>
              <a:schemeClr val="accent2">
                <a:lumMod val="40000"/>
                <a:lumOff val="60000"/>
              </a:schemeClr>
            </a:solidFill>
            <a:ln w="19050">
              <a:noFill/>
            </a:ln>
            <a:effectLst>
              <a:outerShdw blurRad="50800" dist="38100" dir="2700000" algn="tl" rotWithShape="0">
                <a:prstClr val="black">
                  <a:alpha val="40000"/>
                </a:prstClr>
              </a:outerShdw>
            </a:effectLst>
          </p:spPr>
          <p:txBody>
            <a:bodyPr wrap="square" rtlCol="0" anchor="ctr" anchorCtr="0">
              <a:spAutoFit/>
            </a:bodyPr>
            <a:lstStyle/>
            <a:p>
              <a:pPr algn="ctr"/>
              <a:r>
                <a:rPr lang="es-CL" sz="1400" dirty="0"/>
                <a:t>REL</a:t>
              </a:r>
            </a:p>
          </p:txBody>
        </p:sp>
        <p:sp>
          <p:nvSpPr>
            <p:cNvPr id="101" name="69 CuadroTexto"/>
            <p:cNvSpPr txBox="1"/>
            <p:nvPr/>
          </p:nvSpPr>
          <p:spPr>
            <a:xfrm>
              <a:off x="3809802" y="5619675"/>
              <a:ext cx="1224000" cy="252000"/>
            </a:xfrm>
            <a:prstGeom prst="roundRect">
              <a:avLst/>
            </a:prstGeom>
            <a:solidFill>
              <a:schemeClr val="accent2">
                <a:lumMod val="40000"/>
                <a:lumOff val="60000"/>
              </a:schemeClr>
            </a:solidFill>
            <a:ln w="19050">
              <a:noFill/>
            </a:ln>
            <a:effectLst>
              <a:outerShdw blurRad="50800" dist="38100" dir="2700000" algn="tl" rotWithShape="0">
                <a:prstClr val="black">
                  <a:alpha val="40000"/>
                </a:prstClr>
              </a:outerShdw>
            </a:effectLst>
          </p:spPr>
          <p:txBody>
            <a:bodyPr wrap="square" rtlCol="0" anchor="ctr" anchorCtr="0">
              <a:spAutoFit/>
            </a:bodyPr>
            <a:lstStyle/>
            <a:p>
              <a:pPr algn="ctr"/>
              <a:r>
                <a:rPr lang="es-CL" sz="1400" dirty="0"/>
                <a:t>Peroxisomas</a:t>
              </a:r>
            </a:p>
          </p:txBody>
        </p:sp>
        <p:sp>
          <p:nvSpPr>
            <p:cNvPr id="102" name="70 CuadroTexto"/>
            <p:cNvSpPr txBox="1"/>
            <p:nvPr/>
          </p:nvSpPr>
          <p:spPr>
            <a:xfrm>
              <a:off x="3809802" y="5025372"/>
              <a:ext cx="1224000" cy="252000"/>
            </a:xfrm>
            <a:prstGeom prst="roundRect">
              <a:avLst/>
            </a:prstGeom>
            <a:solidFill>
              <a:schemeClr val="accent2">
                <a:lumMod val="40000"/>
                <a:lumOff val="60000"/>
              </a:schemeClr>
            </a:solidFill>
            <a:ln w="19050">
              <a:noFill/>
            </a:ln>
            <a:effectLst>
              <a:outerShdw blurRad="50800" dist="38100" dir="2700000" algn="tl" rotWithShape="0">
                <a:prstClr val="black">
                  <a:alpha val="40000"/>
                </a:prstClr>
              </a:outerShdw>
            </a:effectLst>
          </p:spPr>
          <p:txBody>
            <a:bodyPr wrap="square" rtlCol="0" anchor="ctr" anchorCtr="0">
              <a:spAutoFit/>
            </a:bodyPr>
            <a:lstStyle/>
            <a:p>
              <a:pPr algn="ctr"/>
              <a:r>
                <a:rPr lang="es-CL" sz="1400" dirty="0"/>
                <a:t>A. de Golgi</a:t>
              </a:r>
            </a:p>
          </p:txBody>
        </p:sp>
        <p:sp>
          <p:nvSpPr>
            <p:cNvPr id="103" name="72 CuadroTexto"/>
            <p:cNvSpPr txBox="1"/>
            <p:nvPr/>
          </p:nvSpPr>
          <p:spPr>
            <a:xfrm>
              <a:off x="3814080" y="5336682"/>
              <a:ext cx="1224000" cy="252000"/>
            </a:xfrm>
            <a:prstGeom prst="roundRect">
              <a:avLst/>
            </a:prstGeom>
            <a:solidFill>
              <a:schemeClr val="accent2">
                <a:lumMod val="40000"/>
                <a:lumOff val="60000"/>
              </a:schemeClr>
            </a:solidFill>
            <a:ln w="19050">
              <a:noFill/>
            </a:ln>
            <a:effectLst>
              <a:outerShdw blurRad="50800" dist="38100" dir="2700000" algn="tl" rotWithShape="0">
                <a:prstClr val="black">
                  <a:alpha val="40000"/>
                </a:prstClr>
              </a:outerShdw>
            </a:effectLst>
          </p:spPr>
          <p:txBody>
            <a:bodyPr wrap="square" rtlCol="0" anchor="ctr" anchorCtr="0">
              <a:spAutoFit/>
            </a:bodyPr>
            <a:lstStyle/>
            <a:p>
              <a:pPr algn="ctr"/>
              <a:r>
                <a:rPr lang="es-CL" sz="1400" dirty="0"/>
                <a:t>Lisosomas</a:t>
              </a:r>
            </a:p>
          </p:txBody>
        </p:sp>
        <p:sp>
          <p:nvSpPr>
            <p:cNvPr id="104" name="73 CuadroTexto"/>
            <p:cNvSpPr txBox="1"/>
            <p:nvPr/>
          </p:nvSpPr>
          <p:spPr>
            <a:xfrm>
              <a:off x="3809802" y="5902668"/>
              <a:ext cx="1224000" cy="252000"/>
            </a:xfrm>
            <a:prstGeom prst="roundRect">
              <a:avLst/>
            </a:prstGeom>
            <a:solidFill>
              <a:schemeClr val="accent2">
                <a:lumMod val="40000"/>
                <a:lumOff val="60000"/>
              </a:schemeClr>
            </a:solidFill>
            <a:ln w="19050">
              <a:noFill/>
            </a:ln>
            <a:effectLst>
              <a:outerShdw blurRad="50800" dist="38100" dir="2700000" algn="tl" rotWithShape="0">
                <a:prstClr val="black">
                  <a:alpha val="40000"/>
                </a:prstClr>
              </a:outerShdw>
            </a:effectLst>
          </p:spPr>
          <p:txBody>
            <a:bodyPr wrap="square" rtlCol="0" anchor="ctr" anchorCtr="0">
              <a:spAutoFit/>
            </a:bodyPr>
            <a:lstStyle/>
            <a:p>
              <a:pPr algn="ctr"/>
              <a:r>
                <a:rPr lang="es-CL" sz="1400" dirty="0"/>
                <a:t>Mitocondrias</a:t>
              </a:r>
            </a:p>
          </p:txBody>
        </p:sp>
        <p:cxnSp>
          <p:nvCxnSpPr>
            <p:cNvPr id="139" name="101 Conector recto"/>
            <p:cNvCxnSpPr/>
            <p:nvPr/>
          </p:nvCxnSpPr>
          <p:spPr>
            <a:xfrm flipV="1">
              <a:off x="5044068" y="2220682"/>
              <a:ext cx="5080" cy="189648"/>
            </a:xfrm>
            <a:prstGeom prst="line">
              <a:avLst/>
            </a:prstGeom>
            <a:ln w="28575"/>
            <a:effectLst>
              <a:outerShdw blurRad="50800" dist="38100" dir="2700000" algn="tl" rotWithShape="0">
                <a:prstClr val="black">
                  <a:alpha val="40000"/>
                </a:prstClr>
              </a:outerShdw>
            </a:effectLst>
          </p:spPr>
          <p:style>
            <a:lnRef idx="1">
              <a:schemeClr val="dk1"/>
            </a:lnRef>
            <a:fillRef idx="0">
              <a:schemeClr val="dk1"/>
            </a:fillRef>
            <a:effectRef idx="0">
              <a:schemeClr val="dk1"/>
            </a:effectRef>
            <a:fontRef idx="minor">
              <a:schemeClr val="tx1"/>
            </a:fontRef>
          </p:style>
        </p:cxnSp>
        <p:sp>
          <p:nvSpPr>
            <p:cNvPr id="87" name="54 CuadroTexto"/>
            <p:cNvSpPr txBox="1"/>
            <p:nvPr/>
          </p:nvSpPr>
          <p:spPr>
            <a:xfrm>
              <a:off x="4589673" y="2398737"/>
              <a:ext cx="846094" cy="374571"/>
            </a:xfrm>
            <a:prstGeom prst="roundRect">
              <a:avLst/>
            </a:prstGeom>
            <a:solidFill>
              <a:schemeClr val="accent6">
                <a:lumMod val="75000"/>
              </a:schemeClr>
            </a:solidFill>
            <a:ln w="19050">
              <a:noFill/>
            </a:ln>
            <a:effectLst>
              <a:outerShdw blurRad="50800" dist="38100" dir="2700000" algn="tl" rotWithShape="0">
                <a:prstClr val="black">
                  <a:alpha val="40000"/>
                </a:prstClr>
              </a:outerShdw>
            </a:effectLst>
          </p:spPr>
          <p:txBody>
            <a:bodyPr wrap="none" rtlCol="0" anchor="ctr" anchorCtr="0">
              <a:spAutoFit/>
            </a:bodyPr>
            <a:lstStyle/>
            <a:p>
              <a:r>
                <a:rPr lang="es-CL" sz="1600" b="1" dirty="0">
                  <a:solidFill>
                    <a:schemeClr val="bg1"/>
                  </a:solidFill>
                </a:rPr>
                <a:t>Vegetal</a:t>
              </a:r>
            </a:p>
          </p:txBody>
        </p:sp>
        <p:cxnSp>
          <p:nvCxnSpPr>
            <p:cNvPr id="49" name="78 Conector recto"/>
            <p:cNvCxnSpPr/>
            <p:nvPr/>
          </p:nvCxnSpPr>
          <p:spPr>
            <a:xfrm>
              <a:off x="3141552" y="2773308"/>
              <a:ext cx="21913" cy="975525"/>
            </a:xfrm>
            <a:prstGeom prst="line">
              <a:avLst/>
            </a:prstGeom>
            <a:ln w="28575">
              <a:solidFill>
                <a:schemeClr val="tx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2" name="78 Conector recto"/>
            <p:cNvCxnSpPr/>
            <p:nvPr/>
          </p:nvCxnSpPr>
          <p:spPr>
            <a:xfrm flipH="1">
              <a:off x="5036396" y="2777595"/>
              <a:ext cx="7008" cy="971238"/>
            </a:xfrm>
            <a:prstGeom prst="line">
              <a:avLst/>
            </a:prstGeom>
            <a:ln w="28575">
              <a:solidFill>
                <a:schemeClr val="tx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
        <p:nvSpPr>
          <p:cNvPr id="12" name="CuadroTexto 11"/>
          <p:cNvSpPr txBox="1"/>
          <p:nvPr/>
        </p:nvSpPr>
        <p:spPr>
          <a:xfrm>
            <a:off x="2502939" y="513000"/>
            <a:ext cx="6851585" cy="369332"/>
          </a:xfrm>
          <a:prstGeom prst="rect">
            <a:avLst/>
          </a:prstGeom>
          <a:noFill/>
        </p:spPr>
        <p:txBody>
          <a:bodyPr wrap="square" rtlCol="0">
            <a:spAutoFit/>
          </a:bodyPr>
          <a:lstStyle/>
          <a:p>
            <a:r>
              <a:rPr lang="es-ES" dirty="0"/>
              <a:t>El siguiente mapa de síntesis resume los contenidos de la clase:</a:t>
            </a:r>
            <a:endParaRPr lang="es-CL" dirty="0"/>
          </a:p>
        </p:txBody>
      </p:sp>
      <p:pic>
        <p:nvPicPr>
          <p:cNvPr id="48" name="Imagen 47"/>
          <p:cNvPicPr>
            <a:picLocks noChangeAspect="1"/>
          </p:cNvPicPr>
          <p:nvPr/>
        </p:nvPicPr>
        <p:blipFill>
          <a:blip r:embed="rId3"/>
          <a:stretch>
            <a:fillRect/>
          </a:stretch>
        </p:blipFill>
        <p:spPr>
          <a:xfrm>
            <a:off x="116378" y="227724"/>
            <a:ext cx="2334970" cy="695004"/>
          </a:xfrm>
          <a:prstGeom prst="rect">
            <a:avLst/>
          </a:prstGeom>
        </p:spPr>
      </p:pic>
      <mc:AlternateContent xmlns:mc="http://schemas.openxmlformats.org/markup-compatibility/2006" xmlns:p14="http://schemas.microsoft.com/office/powerpoint/2010/main">
        <mc:Choice Requires="p14">
          <p:contentPart p14:bwMode="auto" r:id="rId4">
            <p14:nvContentPartPr>
              <p14:cNvPr id="3" name="Entrada de lápiz 2">
                <a:extLst>
                  <a:ext uri="{FF2B5EF4-FFF2-40B4-BE49-F238E27FC236}">
                    <a16:creationId xmlns:a16="http://schemas.microsoft.com/office/drawing/2014/main" id="{F0D2D707-9BE5-0A08-9EC4-080FD633794E}"/>
                  </a:ext>
                </a:extLst>
              </p14:cNvPr>
              <p14:cNvContentPartPr/>
              <p14:nvPr/>
            </p14:nvContentPartPr>
            <p14:xfrm>
              <a:off x="1750680" y="2207880"/>
              <a:ext cx="3931920" cy="3947760"/>
            </p14:xfrm>
          </p:contentPart>
        </mc:Choice>
        <mc:Fallback xmlns="">
          <p:pic>
            <p:nvPicPr>
              <p:cNvPr id="3" name="Entrada de lápiz 2">
                <a:extLst>
                  <a:ext uri="{FF2B5EF4-FFF2-40B4-BE49-F238E27FC236}">
                    <a16:creationId xmlns:a16="http://schemas.microsoft.com/office/drawing/2014/main" id="{F0D2D707-9BE5-0A08-9EC4-080FD633794E}"/>
                  </a:ext>
                </a:extLst>
              </p:cNvPr>
              <p:cNvPicPr/>
              <p:nvPr/>
            </p:nvPicPr>
            <p:blipFill>
              <a:blip r:embed="rId5"/>
              <a:stretch>
                <a:fillRect/>
              </a:stretch>
            </p:blipFill>
            <p:spPr>
              <a:xfrm>
                <a:off x="1741320" y="2198520"/>
                <a:ext cx="3950640" cy="3966480"/>
              </a:xfrm>
              <a:prstGeom prst="rect">
                <a:avLst/>
              </a:prstGeom>
            </p:spPr>
          </p:pic>
        </mc:Fallback>
      </mc:AlternateContent>
    </p:spTree>
    <p:extLst>
      <p:ext uri="{BB962C8B-B14F-4D97-AF65-F5344CB8AC3E}">
        <p14:creationId xmlns:p14="http://schemas.microsoft.com/office/powerpoint/2010/main" val="3708668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4" descr="Imagen relacionada">
            <a:extLst>
              <a:ext uri="{FF2B5EF4-FFF2-40B4-BE49-F238E27FC236}">
                <a16:creationId xmlns:a16="http://schemas.microsoft.com/office/drawing/2014/main" id="{5AD4BF85-759E-4F1D-8044-8F1AEA904E0D}"/>
              </a:ext>
            </a:extLst>
          </p:cNvPr>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r="10055"/>
          <a:stretch/>
        </p:blipFill>
        <p:spPr bwMode="auto">
          <a:xfrm flipH="1">
            <a:off x="6317719" y="3723516"/>
            <a:ext cx="2888995" cy="307385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descr="Imagen relacionada">
            <a:extLst>
              <a:ext uri="{FF2B5EF4-FFF2-40B4-BE49-F238E27FC236}">
                <a16:creationId xmlns:a16="http://schemas.microsoft.com/office/drawing/2014/main" id="{D9832823-3E7B-4D04-9313-EDFD612D219D}"/>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7256" t="4944" r="9790" b="5882"/>
          <a:stretch/>
        </p:blipFill>
        <p:spPr bwMode="auto">
          <a:xfrm>
            <a:off x="304266" y="821543"/>
            <a:ext cx="2784090" cy="2645699"/>
          </a:xfrm>
          <a:prstGeom prst="rect">
            <a:avLst/>
          </a:prstGeom>
          <a:noFill/>
          <a:extLst>
            <a:ext uri="{909E8E84-426E-40DD-AFC4-6F175D3DCCD1}">
              <a14:hiddenFill xmlns:a14="http://schemas.microsoft.com/office/drawing/2010/main">
                <a:solidFill>
                  <a:srgbClr val="FFFFFF"/>
                </a:solidFill>
              </a14:hiddenFill>
            </a:ext>
          </a:extLst>
        </p:spPr>
      </p:pic>
      <p:cxnSp>
        <p:nvCxnSpPr>
          <p:cNvPr id="34" name="27 Conector recto">
            <a:extLst>
              <a:ext uri="{FF2B5EF4-FFF2-40B4-BE49-F238E27FC236}">
                <a16:creationId xmlns:a16="http://schemas.microsoft.com/office/drawing/2014/main" id="{B4015C43-A3AA-4C45-A6DA-370D8225389A}"/>
              </a:ext>
            </a:extLst>
          </p:cNvPr>
          <p:cNvCxnSpPr/>
          <p:nvPr/>
        </p:nvCxnSpPr>
        <p:spPr>
          <a:xfrm>
            <a:off x="6721144" y="4791329"/>
            <a:ext cx="216024" cy="216024"/>
          </a:xfrm>
          <a:prstGeom prst="line">
            <a:avLst/>
          </a:prstGeom>
          <a:ln w="127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35" name="37 Conector recto">
            <a:extLst>
              <a:ext uri="{FF2B5EF4-FFF2-40B4-BE49-F238E27FC236}">
                <a16:creationId xmlns:a16="http://schemas.microsoft.com/office/drawing/2014/main" id="{C949895C-AF70-407C-BF28-4AE319156FDE}"/>
              </a:ext>
            </a:extLst>
          </p:cNvPr>
          <p:cNvCxnSpPr/>
          <p:nvPr/>
        </p:nvCxnSpPr>
        <p:spPr>
          <a:xfrm>
            <a:off x="6721144" y="4835717"/>
            <a:ext cx="360040" cy="216024"/>
          </a:xfrm>
          <a:prstGeom prst="line">
            <a:avLst/>
          </a:prstGeom>
          <a:ln w="127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36" name="39 Conector recto">
            <a:extLst>
              <a:ext uri="{FF2B5EF4-FFF2-40B4-BE49-F238E27FC236}">
                <a16:creationId xmlns:a16="http://schemas.microsoft.com/office/drawing/2014/main" id="{2258583D-4AD7-4AD1-A8F2-93773917F925}"/>
              </a:ext>
            </a:extLst>
          </p:cNvPr>
          <p:cNvCxnSpPr/>
          <p:nvPr/>
        </p:nvCxnSpPr>
        <p:spPr>
          <a:xfrm>
            <a:off x="6681982" y="4791329"/>
            <a:ext cx="216024" cy="216024"/>
          </a:xfrm>
          <a:prstGeom prst="line">
            <a:avLst/>
          </a:prstGeom>
          <a:ln w="127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37" name="40 Conector recto">
            <a:extLst>
              <a:ext uri="{FF2B5EF4-FFF2-40B4-BE49-F238E27FC236}">
                <a16:creationId xmlns:a16="http://schemas.microsoft.com/office/drawing/2014/main" id="{31D8E5A7-CAF3-46B8-96EA-826EC4ED383D}"/>
              </a:ext>
            </a:extLst>
          </p:cNvPr>
          <p:cNvCxnSpPr/>
          <p:nvPr/>
        </p:nvCxnSpPr>
        <p:spPr>
          <a:xfrm>
            <a:off x="7423158" y="5143786"/>
            <a:ext cx="431799" cy="60355"/>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38" name="41 Conector recto">
            <a:extLst>
              <a:ext uri="{FF2B5EF4-FFF2-40B4-BE49-F238E27FC236}">
                <a16:creationId xmlns:a16="http://schemas.microsoft.com/office/drawing/2014/main" id="{DD2A716F-D0D5-41F2-81BE-50B744E8C9FE}"/>
              </a:ext>
            </a:extLst>
          </p:cNvPr>
          <p:cNvCxnSpPr/>
          <p:nvPr/>
        </p:nvCxnSpPr>
        <p:spPr>
          <a:xfrm flipV="1">
            <a:off x="7439205" y="5174792"/>
            <a:ext cx="415752" cy="58698"/>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39" name="42 Conector recto">
            <a:extLst>
              <a:ext uri="{FF2B5EF4-FFF2-40B4-BE49-F238E27FC236}">
                <a16:creationId xmlns:a16="http://schemas.microsoft.com/office/drawing/2014/main" id="{AD8ECC7E-D503-4BA0-B3CB-D83CDC0C1970}"/>
              </a:ext>
            </a:extLst>
          </p:cNvPr>
          <p:cNvCxnSpPr/>
          <p:nvPr/>
        </p:nvCxnSpPr>
        <p:spPr>
          <a:xfrm flipV="1">
            <a:off x="7383995" y="5143786"/>
            <a:ext cx="470962" cy="39724"/>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
        <p:nvSpPr>
          <p:cNvPr id="56" name="Rectángulo 55"/>
          <p:cNvSpPr/>
          <p:nvPr/>
        </p:nvSpPr>
        <p:spPr>
          <a:xfrm>
            <a:off x="2470274" y="378318"/>
            <a:ext cx="4572000" cy="646331"/>
          </a:xfrm>
          <a:prstGeom prst="rect">
            <a:avLst/>
          </a:prstGeom>
        </p:spPr>
        <p:txBody>
          <a:bodyPr>
            <a:spAutoFit/>
          </a:bodyPr>
          <a:lstStyle/>
          <a:p>
            <a:pPr algn="ctr"/>
            <a:r>
              <a:rPr lang="es-CL" dirty="0"/>
              <a:t>Además de los </a:t>
            </a:r>
            <a:r>
              <a:rPr lang="es-CL" b="1" dirty="0"/>
              <a:t>elementos comunes a toda célula</a:t>
            </a:r>
            <a:r>
              <a:rPr lang="es-CL" dirty="0"/>
              <a:t>, las eucariontes presentan:</a:t>
            </a:r>
          </a:p>
        </p:txBody>
      </p:sp>
      <p:grpSp>
        <p:nvGrpSpPr>
          <p:cNvPr id="69" name="Grupo 68"/>
          <p:cNvGrpSpPr/>
          <p:nvPr/>
        </p:nvGrpSpPr>
        <p:grpSpPr>
          <a:xfrm>
            <a:off x="1884218" y="1075630"/>
            <a:ext cx="6533804" cy="4118196"/>
            <a:chOff x="1884218" y="1075630"/>
            <a:chExt cx="6533804" cy="4118196"/>
          </a:xfrm>
        </p:grpSpPr>
        <p:cxnSp>
          <p:nvCxnSpPr>
            <p:cNvPr id="41" name="58 Conector recto de flecha">
              <a:extLst>
                <a:ext uri="{FF2B5EF4-FFF2-40B4-BE49-F238E27FC236}">
                  <a16:creationId xmlns:a16="http://schemas.microsoft.com/office/drawing/2014/main" id="{1C3AD1AC-90B1-44A6-9E3A-3EC1EF29F545}"/>
                </a:ext>
              </a:extLst>
            </p:cNvPr>
            <p:cNvCxnSpPr>
              <a:cxnSpLocks/>
            </p:cNvCxnSpPr>
            <p:nvPr/>
          </p:nvCxnSpPr>
          <p:spPr>
            <a:xfrm>
              <a:off x="7418425" y="1902552"/>
              <a:ext cx="479727" cy="3291274"/>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2" name="63 Conector recto de flecha">
              <a:extLst>
                <a:ext uri="{FF2B5EF4-FFF2-40B4-BE49-F238E27FC236}">
                  <a16:creationId xmlns:a16="http://schemas.microsoft.com/office/drawing/2014/main" id="{14AD0DEC-7472-4A22-B548-B6A2839AEE43}"/>
                </a:ext>
              </a:extLst>
            </p:cNvPr>
            <p:cNvCxnSpPr>
              <a:cxnSpLocks/>
            </p:cNvCxnSpPr>
            <p:nvPr/>
          </p:nvCxnSpPr>
          <p:spPr>
            <a:xfrm flipH="1">
              <a:off x="1884218" y="1575760"/>
              <a:ext cx="3689833" cy="237943"/>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7" name="29 Rectángulo">
              <a:extLst>
                <a:ext uri="{FF2B5EF4-FFF2-40B4-BE49-F238E27FC236}">
                  <a16:creationId xmlns:a16="http://schemas.microsoft.com/office/drawing/2014/main" id="{1634DF29-F085-4689-8474-6D38ACB4DA2D}"/>
                </a:ext>
              </a:extLst>
            </p:cNvPr>
            <p:cNvSpPr/>
            <p:nvPr/>
          </p:nvSpPr>
          <p:spPr>
            <a:xfrm>
              <a:off x="4668308" y="1379268"/>
              <a:ext cx="3749714" cy="715089"/>
            </a:xfrm>
            <a:prstGeom prst="roundRect">
              <a:avLst/>
            </a:prstGeom>
            <a:solidFill>
              <a:schemeClr val="accent2">
                <a:lumMod val="40000"/>
                <a:lumOff val="60000"/>
              </a:schemeClr>
            </a:solidFill>
            <a:ln>
              <a:noFill/>
            </a:ln>
            <a:effectLst>
              <a:outerShdw blurRad="50800" dist="38100" dir="2700000" algn="tl" rotWithShape="0">
                <a:prstClr val="black">
                  <a:alpha val="40000"/>
                </a:prstClr>
              </a:outerShdw>
            </a:effectLst>
          </p:spPr>
          <p:txBody>
            <a:bodyPr wrap="square">
              <a:spAutoFit/>
            </a:bodyPr>
            <a:lstStyle/>
            <a:p>
              <a:pPr algn="ctr"/>
              <a:r>
                <a:rPr lang="es-ES" sz="1200" b="1" dirty="0" err="1"/>
                <a:t>Organelo</a:t>
              </a:r>
              <a:r>
                <a:rPr lang="es-ES" sz="1200" b="1" dirty="0"/>
                <a:t> de gran tamaño delimitado por una doble membrana porosa (</a:t>
              </a:r>
              <a:r>
                <a:rPr lang="es-ES" sz="1200" b="1" dirty="0" err="1"/>
                <a:t>carioteca</a:t>
              </a:r>
              <a:r>
                <a:rPr lang="es-ES" sz="1200" b="1" dirty="0"/>
                <a:t>). </a:t>
              </a:r>
              <a:r>
                <a:rPr lang="es-ES" sz="1200" b="1" dirty="0">
                  <a:solidFill>
                    <a:srgbClr val="C00000"/>
                  </a:solidFill>
                </a:rPr>
                <a:t>Contiene la información genética (ADN) y al </a:t>
              </a:r>
              <a:r>
                <a:rPr lang="es-ES" sz="1200" b="1" dirty="0" err="1">
                  <a:solidFill>
                    <a:srgbClr val="C00000"/>
                  </a:solidFill>
                </a:rPr>
                <a:t>núcleolo</a:t>
              </a:r>
              <a:r>
                <a:rPr lang="es-ES" sz="1200" b="1" dirty="0"/>
                <a:t>.</a:t>
              </a:r>
            </a:p>
          </p:txBody>
        </p:sp>
        <p:sp>
          <p:nvSpPr>
            <p:cNvPr id="63" name="CuadroTexto 62"/>
            <p:cNvSpPr txBox="1"/>
            <p:nvPr/>
          </p:nvSpPr>
          <p:spPr>
            <a:xfrm>
              <a:off x="6266246" y="1075630"/>
              <a:ext cx="1213377" cy="369332"/>
            </a:xfrm>
            <a:prstGeom prst="rect">
              <a:avLst/>
            </a:prstGeom>
            <a:noFill/>
          </p:spPr>
          <p:txBody>
            <a:bodyPr wrap="square" rtlCol="0">
              <a:spAutoFit/>
            </a:bodyPr>
            <a:lstStyle/>
            <a:p>
              <a:r>
                <a:rPr lang="es-ES" b="1" dirty="0">
                  <a:effectLst>
                    <a:outerShdw blurRad="38100" dist="38100" dir="2700000" algn="tl">
                      <a:srgbClr val="000000">
                        <a:alpha val="43137"/>
                      </a:srgbClr>
                    </a:outerShdw>
                  </a:effectLst>
                </a:rPr>
                <a:t>Núcleo</a:t>
              </a:r>
              <a:endParaRPr lang="es-CL" b="1" dirty="0">
                <a:effectLst>
                  <a:outerShdw blurRad="38100" dist="38100" dir="2700000" algn="tl">
                    <a:srgbClr val="000000">
                      <a:alpha val="43137"/>
                    </a:srgbClr>
                  </a:outerShdw>
                </a:effectLst>
              </a:endParaRPr>
            </a:p>
          </p:txBody>
        </p:sp>
      </p:grpSp>
      <p:grpSp>
        <p:nvGrpSpPr>
          <p:cNvPr id="70" name="Grupo 69"/>
          <p:cNvGrpSpPr/>
          <p:nvPr/>
        </p:nvGrpSpPr>
        <p:grpSpPr>
          <a:xfrm>
            <a:off x="2287555" y="2085995"/>
            <a:ext cx="5381073" cy="3607745"/>
            <a:chOff x="2287555" y="2085995"/>
            <a:chExt cx="5381073" cy="3607745"/>
          </a:xfrm>
        </p:grpSpPr>
        <p:cxnSp>
          <p:nvCxnSpPr>
            <p:cNvPr id="33" name="32 Conector recto de flecha">
              <a:extLst>
                <a:ext uri="{FF2B5EF4-FFF2-40B4-BE49-F238E27FC236}">
                  <a16:creationId xmlns:a16="http://schemas.microsoft.com/office/drawing/2014/main" id="{533F5A05-D360-4007-B72E-AD11ABF5C035}"/>
                </a:ext>
              </a:extLst>
            </p:cNvPr>
            <p:cNvCxnSpPr>
              <a:cxnSpLocks/>
            </p:cNvCxnSpPr>
            <p:nvPr/>
          </p:nvCxnSpPr>
          <p:spPr>
            <a:xfrm>
              <a:off x="6950668" y="2921279"/>
              <a:ext cx="717960" cy="2772461"/>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0" name="56 Conector recto de flecha">
              <a:extLst>
                <a:ext uri="{FF2B5EF4-FFF2-40B4-BE49-F238E27FC236}">
                  <a16:creationId xmlns:a16="http://schemas.microsoft.com/office/drawing/2014/main" id="{E60F0D8E-444D-4F88-A47A-43C951C819C6}"/>
                </a:ext>
              </a:extLst>
            </p:cNvPr>
            <p:cNvCxnSpPr>
              <a:cxnSpLocks/>
            </p:cNvCxnSpPr>
            <p:nvPr/>
          </p:nvCxnSpPr>
          <p:spPr>
            <a:xfrm flipH="1" flipV="1">
              <a:off x="2287555" y="2085995"/>
              <a:ext cx="1611713" cy="293466"/>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2" name="29 Rectángulo">
              <a:extLst>
                <a:ext uri="{FF2B5EF4-FFF2-40B4-BE49-F238E27FC236}">
                  <a16:creationId xmlns:a16="http://schemas.microsoft.com/office/drawing/2014/main" id="{1634DF29-F085-4689-8474-6D38ACB4DA2D}"/>
                </a:ext>
              </a:extLst>
            </p:cNvPr>
            <p:cNvSpPr/>
            <p:nvPr/>
          </p:nvSpPr>
          <p:spPr>
            <a:xfrm>
              <a:off x="3302698" y="2383733"/>
              <a:ext cx="3854611" cy="715089"/>
            </a:xfrm>
            <a:prstGeom prst="roundRect">
              <a:avLst/>
            </a:prstGeom>
            <a:solidFill>
              <a:schemeClr val="accent2">
                <a:lumMod val="40000"/>
                <a:lumOff val="60000"/>
              </a:schemeClr>
            </a:solidFill>
            <a:ln>
              <a:noFill/>
            </a:ln>
            <a:effectLst>
              <a:outerShdw blurRad="50800" dist="38100" dir="2700000" algn="tl" rotWithShape="0">
                <a:prstClr val="black">
                  <a:alpha val="40000"/>
                </a:prstClr>
              </a:outerShdw>
            </a:effectLst>
          </p:spPr>
          <p:txBody>
            <a:bodyPr wrap="square">
              <a:spAutoFit/>
            </a:bodyPr>
            <a:lstStyle/>
            <a:p>
              <a:pPr algn="ctr"/>
              <a:r>
                <a:rPr lang="es-CL" sz="1200" b="1" dirty="0"/>
                <a:t>Sacos membranosos en cercanía de la </a:t>
              </a:r>
              <a:r>
                <a:rPr lang="es-CL" sz="1200" b="1" dirty="0" err="1"/>
                <a:t>carioteca</a:t>
              </a:r>
              <a:r>
                <a:rPr lang="es-CL" sz="1200" b="1" dirty="0"/>
                <a:t> y asociado a ribosomas. </a:t>
              </a:r>
              <a:r>
                <a:rPr lang="es-CL" sz="1200" b="1" dirty="0">
                  <a:solidFill>
                    <a:srgbClr val="C00000"/>
                  </a:solidFill>
                </a:rPr>
                <a:t>Su función es la síntesis de proteínas de exportación</a:t>
              </a:r>
              <a:r>
                <a:rPr lang="es-CL" sz="1200" b="1" dirty="0"/>
                <a:t>.</a:t>
              </a:r>
            </a:p>
          </p:txBody>
        </p:sp>
        <p:sp>
          <p:nvSpPr>
            <p:cNvPr id="64" name="CuadroTexto 63"/>
            <p:cNvSpPr txBox="1"/>
            <p:nvPr/>
          </p:nvSpPr>
          <p:spPr>
            <a:xfrm>
              <a:off x="3754024" y="2088505"/>
              <a:ext cx="3450392" cy="338554"/>
            </a:xfrm>
            <a:prstGeom prst="rect">
              <a:avLst/>
            </a:prstGeom>
            <a:noFill/>
          </p:spPr>
          <p:txBody>
            <a:bodyPr wrap="square" rtlCol="0">
              <a:spAutoFit/>
            </a:bodyPr>
            <a:lstStyle/>
            <a:p>
              <a:r>
                <a:rPr lang="es-ES" sz="1600" b="1" dirty="0">
                  <a:effectLst>
                    <a:outerShdw blurRad="38100" dist="38100" dir="2700000" algn="tl">
                      <a:srgbClr val="000000">
                        <a:alpha val="43137"/>
                      </a:srgbClr>
                    </a:outerShdw>
                  </a:effectLst>
                </a:rPr>
                <a:t>Retículo </a:t>
              </a:r>
              <a:r>
                <a:rPr lang="es-ES" sz="1600" b="1" dirty="0" err="1">
                  <a:effectLst>
                    <a:outerShdw blurRad="38100" dist="38100" dir="2700000" algn="tl">
                      <a:srgbClr val="000000">
                        <a:alpha val="43137"/>
                      </a:srgbClr>
                    </a:outerShdw>
                  </a:effectLst>
                </a:rPr>
                <a:t>endoplasmático</a:t>
              </a:r>
              <a:r>
                <a:rPr lang="es-ES" sz="1600" b="1" dirty="0">
                  <a:effectLst>
                    <a:outerShdw blurRad="38100" dist="38100" dir="2700000" algn="tl">
                      <a:srgbClr val="000000">
                        <a:alpha val="43137"/>
                      </a:srgbClr>
                    </a:outerShdw>
                  </a:effectLst>
                </a:rPr>
                <a:t> rugoso (RER)</a:t>
              </a:r>
              <a:endParaRPr lang="es-CL" sz="1600" b="1" dirty="0">
                <a:effectLst>
                  <a:outerShdw blurRad="38100" dist="38100" dir="2700000" algn="tl">
                    <a:srgbClr val="000000">
                      <a:alpha val="43137"/>
                    </a:srgbClr>
                  </a:outerShdw>
                </a:effectLst>
              </a:endParaRPr>
            </a:p>
          </p:txBody>
        </p:sp>
      </p:grpSp>
      <p:grpSp>
        <p:nvGrpSpPr>
          <p:cNvPr id="77" name="Grupo 76"/>
          <p:cNvGrpSpPr/>
          <p:nvPr/>
        </p:nvGrpSpPr>
        <p:grpSpPr>
          <a:xfrm>
            <a:off x="304266" y="2017258"/>
            <a:ext cx="6738008" cy="4576520"/>
            <a:chOff x="304266" y="2017258"/>
            <a:chExt cx="6738008" cy="4576520"/>
          </a:xfrm>
        </p:grpSpPr>
        <p:cxnSp>
          <p:nvCxnSpPr>
            <p:cNvPr id="52" name="63 Conector recto de flecha">
              <a:extLst>
                <a:ext uri="{FF2B5EF4-FFF2-40B4-BE49-F238E27FC236}">
                  <a16:creationId xmlns:a16="http://schemas.microsoft.com/office/drawing/2014/main" id="{6BBE7689-0293-4940-BF20-4F2A2689A1A6}"/>
                </a:ext>
              </a:extLst>
            </p:cNvPr>
            <p:cNvCxnSpPr>
              <a:cxnSpLocks/>
              <a:stCxn id="50" idx="3"/>
            </p:cNvCxnSpPr>
            <p:nvPr/>
          </p:nvCxnSpPr>
          <p:spPr>
            <a:xfrm flipV="1">
              <a:off x="4447466" y="5791200"/>
              <a:ext cx="2594808" cy="445034"/>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76" name="Grupo 75"/>
            <p:cNvGrpSpPr/>
            <p:nvPr/>
          </p:nvGrpSpPr>
          <p:grpSpPr>
            <a:xfrm>
              <a:off x="304266" y="2017258"/>
              <a:ext cx="4143200" cy="4576520"/>
              <a:chOff x="304266" y="2017258"/>
              <a:chExt cx="4143200" cy="4576520"/>
            </a:xfrm>
          </p:grpSpPr>
          <p:cxnSp>
            <p:nvCxnSpPr>
              <p:cNvPr id="47" name="63 Conector recto de flecha">
                <a:extLst>
                  <a:ext uri="{FF2B5EF4-FFF2-40B4-BE49-F238E27FC236}">
                    <a16:creationId xmlns:a16="http://schemas.microsoft.com/office/drawing/2014/main" id="{6ECD0508-D3CB-46F4-A3DD-287D63B234B7}"/>
                  </a:ext>
                </a:extLst>
              </p:cNvPr>
              <p:cNvCxnSpPr>
                <a:cxnSpLocks/>
              </p:cNvCxnSpPr>
              <p:nvPr/>
            </p:nvCxnSpPr>
            <p:spPr>
              <a:xfrm flipH="1" flipV="1">
                <a:off x="635003" y="2017258"/>
                <a:ext cx="301564" cy="3861431"/>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0" name="62 Rectángulo">
                <a:extLst>
                  <a:ext uri="{FF2B5EF4-FFF2-40B4-BE49-F238E27FC236}">
                    <a16:creationId xmlns:a16="http://schemas.microsoft.com/office/drawing/2014/main" id="{91CB6B36-A69D-4A79-8D2B-89CA2B8F2C9F}"/>
                  </a:ext>
                </a:extLst>
              </p:cNvPr>
              <p:cNvSpPr/>
              <p:nvPr/>
            </p:nvSpPr>
            <p:spPr>
              <a:xfrm>
                <a:off x="304266" y="5878689"/>
                <a:ext cx="4143200" cy="715089"/>
              </a:xfrm>
              <a:prstGeom prst="roundRect">
                <a:avLst/>
              </a:prstGeom>
              <a:solidFill>
                <a:schemeClr val="accent2">
                  <a:lumMod val="40000"/>
                  <a:lumOff val="60000"/>
                </a:schemeClr>
              </a:solidFill>
              <a:effectLst>
                <a:outerShdw blurRad="50800" dist="38100" dir="2700000" algn="tl" rotWithShape="0">
                  <a:prstClr val="black">
                    <a:alpha val="40000"/>
                  </a:prstClr>
                </a:outerShdw>
              </a:effectLst>
            </p:spPr>
            <p:txBody>
              <a:bodyPr wrap="square">
                <a:spAutoFit/>
              </a:bodyPr>
              <a:lstStyle/>
              <a:p>
                <a:pPr algn="ctr">
                  <a:defRPr/>
                </a:pPr>
                <a:r>
                  <a:rPr lang="es-CL" sz="1200" b="1" dirty="0" err="1"/>
                  <a:t>Organelos</a:t>
                </a:r>
                <a:r>
                  <a:rPr lang="es-CL" sz="1200" b="1" dirty="0"/>
                  <a:t> de doble membrana cuya función es la </a:t>
                </a:r>
                <a:r>
                  <a:rPr lang="es-CL" sz="1200" b="1" dirty="0">
                    <a:solidFill>
                      <a:srgbClr val="C00000"/>
                    </a:solidFill>
                  </a:rPr>
                  <a:t>síntesis de ATP mediante la respiración celular. </a:t>
                </a:r>
                <a:r>
                  <a:rPr lang="es-CL" sz="1200" b="1" dirty="0"/>
                  <a:t>Posee fragmentos de ADN propio.</a:t>
                </a:r>
              </a:p>
            </p:txBody>
          </p:sp>
          <p:sp>
            <p:nvSpPr>
              <p:cNvPr id="65" name="CuadroTexto 64"/>
              <p:cNvSpPr txBox="1"/>
              <p:nvPr/>
            </p:nvSpPr>
            <p:spPr>
              <a:xfrm>
                <a:off x="1715602" y="5596323"/>
                <a:ext cx="1267144" cy="338554"/>
              </a:xfrm>
              <a:prstGeom prst="rect">
                <a:avLst/>
              </a:prstGeom>
              <a:noFill/>
            </p:spPr>
            <p:txBody>
              <a:bodyPr wrap="square" rtlCol="0">
                <a:spAutoFit/>
              </a:bodyPr>
              <a:lstStyle/>
              <a:p>
                <a:r>
                  <a:rPr lang="es-ES" sz="1600" b="1" dirty="0">
                    <a:effectLst>
                      <a:outerShdw blurRad="38100" dist="38100" dir="2700000" algn="tl">
                        <a:srgbClr val="000000">
                          <a:alpha val="43137"/>
                        </a:srgbClr>
                      </a:outerShdw>
                    </a:effectLst>
                  </a:rPr>
                  <a:t>Mitocondria</a:t>
                </a:r>
                <a:endParaRPr lang="es-CL" sz="1600" b="1" dirty="0">
                  <a:effectLst>
                    <a:outerShdw blurRad="38100" dist="38100" dir="2700000" algn="tl">
                      <a:srgbClr val="000000">
                        <a:alpha val="43137"/>
                      </a:srgbClr>
                    </a:outerShdw>
                  </a:effectLst>
                </a:endParaRPr>
              </a:p>
            </p:txBody>
          </p:sp>
        </p:grpSp>
      </p:grpSp>
      <p:grpSp>
        <p:nvGrpSpPr>
          <p:cNvPr id="72" name="Grupo 71"/>
          <p:cNvGrpSpPr/>
          <p:nvPr/>
        </p:nvGrpSpPr>
        <p:grpSpPr>
          <a:xfrm>
            <a:off x="1129581" y="2810358"/>
            <a:ext cx="6240914" cy="3000484"/>
            <a:chOff x="1129581" y="2810358"/>
            <a:chExt cx="6240914" cy="3000484"/>
          </a:xfrm>
        </p:grpSpPr>
        <p:cxnSp>
          <p:nvCxnSpPr>
            <p:cNvPr id="45" name="63 Conector recto de flecha">
              <a:extLst>
                <a:ext uri="{FF2B5EF4-FFF2-40B4-BE49-F238E27FC236}">
                  <a16:creationId xmlns:a16="http://schemas.microsoft.com/office/drawing/2014/main" id="{6BBE7689-0293-4940-BF20-4F2A2689A1A6}"/>
                </a:ext>
              </a:extLst>
            </p:cNvPr>
            <p:cNvCxnSpPr>
              <a:cxnSpLocks/>
            </p:cNvCxnSpPr>
            <p:nvPr/>
          </p:nvCxnSpPr>
          <p:spPr>
            <a:xfrm flipH="1" flipV="1">
              <a:off x="1515538" y="2810358"/>
              <a:ext cx="367436" cy="1738127"/>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6" name="67 Conector recto de flecha">
              <a:extLst>
                <a:ext uri="{FF2B5EF4-FFF2-40B4-BE49-F238E27FC236}">
                  <a16:creationId xmlns:a16="http://schemas.microsoft.com/office/drawing/2014/main" id="{F81E3A03-5BC0-4588-8A00-6E256F37C060}"/>
                </a:ext>
              </a:extLst>
            </p:cNvPr>
            <p:cNvCxnSpPr>
              <a:cxnSpLocks/>
            </p:cNvCxnSpPr>
            <p:nvPr/>
          </p:nvCxnSpPr>
          <p:spPr>
            <a:xfrm>
              <a:off x="5266043" y="4939126"/>
              <a:ext cx="2104452" cy="871716"/>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1" name="62 Rectángulo">
              <a:extLst>
                <a:ext uri="{FF2B5EF4-FFF2-40B4-BE49-F238E27FC236}">
                  <a16:creationId xmlns:a16="http://schemas.microsoft.com/office/drawing/2014/main" id="{135A83EF-C5EF-4F1E-BF3C-A8A154AD9653}"/>
                </a:ext>
              </a:extLst>
            </p:cNvPr>
            <p:cNvSpPr/>
            <p:nvPr/>
          </p:nvSpPr>
          <p:spPr>
            <a:xfrm>
              <a:off x="1129581" y="4548485"/>
              <a:ext cx="4403923" cy="715089"/>
            </a:xfrm>
            <a:prstGeom prst="roundRect">
              <a:avLst/>
            </a:prstGeom>
            <a:solidFill>
              <a:schemeClr val="accent2">
                <a:lumMod val="40000"/>
                <a:lumOff val="60000"/>
              </a:schemeClr>
            </a:solidFill>
            <a:ln>
              <a:noFill/>
            </a:ln>
            <a:effectLst>
              <a:outerShdw blurRad="50800" dist="38100" dir="2700000" algn="tl" rotWithShape="0">
                <a:prstClr val="black">
                  <a:alpha val="40000"/>
                </a:prstClr>
              </a:outerShdw>
            </a:effectLst>
          </p:spPr>
          <p:txBody>
            <a:bodyPr wrap="square">
              <a:spAutoFit/>
            </a:bodyPr>
            <a:lstStyle/>
            <a:p>
              <a:pPr algn="ctr">
                <a:defRPr/>
              </a:pPr>
              <a:r>
                <a:rPr lang="es-CL" sz="1200" b="1" dirty="0" err="1"/>
                <a:t>Organelo</a:t>
              </a:r>
              <a:r>
                <a:rPr lang="es-CL" sz="1200" b="1" dirty="0"/>
                <a:t> ubicado entre los retículos y la membrana plasmática. </a:t>
              </a:r>
              <a:r>
                <a:rPr lang="es-CL" sz="1200" b="1" dirty="0">
                  <a:solidFill>
                    <a:srgbClr val="C00000"/>
                  </a:solidFill>
                </a:rPr>
                <a:t>Recibe productos de los retículos, puede modificarlos y distribuirlos mediante vesículas de exportación</a:t>
              </a:r>
              <a:r>
                <a:rPr lang="es-CL" sz="1200" b="1" dirty="0"/>
                <a:t>.</a:t>
              </a:r>
            </a:p>
          </p:txBody>
        </p:sp>
        <p:sp>
          <p:nvSpPr>
            <p:cNvPr id="66" name="CuadroTexto 65"/>
            <p:cNvSpPr txBox="1"/>
            <p:nvPr/>
          </p:nvSpPr>
          <p:spPr>
            <a:xfrm>
              <a:off x="2018012" y="4260285"/>
              <a:ext cx="3108671" cy="338554"/>
            </a:xfrm>
            <a:prstGeom prst="rect">
              <a:avLst/>
            </a:prstGeom>
            <a:noFill/>
          </p:spPr>
          <p:txBody>
            <a:bodyPr wrap="square" rtlCol="0">
              <a:spAutoFit/>
            </a:bodyPr>
            <a:lstStyle/>
            <a:p>
              <a:r>
                <a:rPr lang="es-ES" sz="1600" b="1" dirty="0">
                  <a:effectLst>
                    <a:outerShdw blurRad="38100" dist="38100" dir="2700000" algn="tl">
                      <a:srgbClr val="000000">
                        <a:alpha val="43137"/>
                      </a:srgbClr>
                    </a:outerShdw>
                  </a:effectLst>
                </a:rPr>
                <a:t>Aparato de Golgi o </a:t>
              </a:r>
              <a:r>
                <a:rPr lang="es-ES" sz="1600" b="1" dirty="0" err="1">
                  <a:effectLst>
                    <a:outerShdw blurRad="38100" dist="38100" dir="2700000" algn="tl">
                      <a:srgbClr val="000000">
                        <a:alpha val="43137"/>
                      </a:srgbClr>
                    </a:outerShdw>
                  </a:effectLst>
                </a:rPr>
                <a:t>dictiosomas</a:t>
              </a:r>
              <a:endParaRPr lang="es-CL" sz="1600" b="1" dirty="0">
                <a:effectLst>
                  <a:outerShdw blurRad="38100" dist="38100" dir="2700000" algn="tl">
                    <a:srgbClr val="000000">
                      <a:alpha val="43137"/>
                    </a:srgbClr>
                  </a:outerShdw>
                </a:effectLst>
              </a:endParaRPr>
            </a:p>
          </p:txBody>
        </p:sp>
      </p:grpSp>
      <p:grpSp>
        <p:nvGrpSpPr>
          <p:cNvPr id="71" name="Grupo 70"/>
          <p:cNvGrpSpPr/>
          <p:nvPr/>
        </p:nvGrpSpPr>
        <p:grpSpPr>
          <a:xfrm>
            <a:off x="2170273" y="2275848"/>
            <a:ext cx="5033809" cy="3188503"/>
            <a:chOff x="2170273" y="2275848"/>
            <a:chExt cx="5033809" cy="3188503"/>
          </a:xfrm>
        </p:grpSpPr>
        <p:cxnSp>
          <p:nvCxnSpPr>
            <p:cNvPr id="30" name="12 Conector recto de flecha">
              <a:extLst>
                <a:ext uri="{FF2B5EF4-FFF2-40B4-BE49-F238E27FC236}">
                  <a16:creationId xmlns:a16="http://schemas.microsoft.com/office/drawing/2014/main" id="{992529BC-6916-4DB2-8EBA-F678D6E1196F}"/>
                </a:ext>
              </a:extLst>
            </p:cNvPr>
            <p:cNvCxnSpPr>
              <a:cxnSpLocks/>
            </p:cNvCxnSpPr>
            <p:nvPr/>
          </p:nvCxnSpPr>
          <p:spPr>
            <a:xfrm flipH="1" flipV="1">
              <a:off x="2712615" y="2275848"/>
              <a:ext cx="133641" cy="1184807"/>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3" name="67 Conector recto de flecha">
              <a:extLst>
                <a:ext uri="{FF2B5EF4-FFF2-40B4-BE49-F238E27FC236}">
                  <a16:creationId xmlns:a16="http://schemas.microsoft.com/office/drawing/2014/main" id="{8A2B80DD-4329-435B-87CE-872F7F28F086}"/>
                </a:ext>
              </a:extLst>
            </p:cNvPr>
            <p:cNvCxnSpPr>
              <a:cxnSpLocks/>
            </p:cNvCxnSpPr>
            <p:nvPr/>
          </p:nvCxnSpPr>
          <p:spPr>
            <a:xfrm>
              <a:off x="6234545" y="4016228"/>
              <a:ext cx="969537" cy="1448123"/>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1" name="62 Rectángulo">
              <a:extLst>
                <a:ext uri="{FF2B5EF4-FFF2-40B4-BE49-F238E27FC236}">
                  <a16:creationId xmlns:a16="http://schemas.microsoft.com/office/drawing/2014/main" id="{4AA661A0-21FE-4872-A324-FA169FFB53BC}"/>
                </a:ext>
              </a:extLst>
            </p:cNvPr>
            <p:cNvSpPr/>
            <p:nvPr/>
          </p:nvSpPr>
          <p:spPr>
            <a:xfrm>
              <a:off x="2170273" y="3432107"/>
              <a:ext cx="4368398" cy="715089"/>
            </a:xfrm>
            <a:prstGeom prst="roundRect">
              <a:avLst/>
            </a:prstGeom>
            <a:solidFill>
              <a:schemeClr val="accent2">
                <a:lumMod val="40000"/>
                <a:lumOff val="60000"/>
              </a:schemeClr>
            </a:solidFill>
            <a:ln>
              <a:noFill/>
            </a:ln>
            <a:effectLst>
              <a:outerShdw blurRad="50800" dist="38100" dir="2700000" algn="tl" rotWithShape="0">
                <a:prstClr val="black">
                  <a:alpha val="40000"/>
                </a:prstClr>
              </a:outerShdw>
            </a:effectLst>
          </p:spPr>
          <p:txBody>
            <a:bodyPr wrap="square">
              <a:spAutoFit/>
            </a:bodyPr>
            <a:lstStyle/>
            <a:p>
              <a:pPr algn="ctr">
                <a:defRPr/>
              </a:pPr>
              <a:r>
                <a:rPr lang="es-CL" sz="1200" b="1" dirty="0"/>
                <a:t>Sacos membranosos. No presenta ribosomas. </a:t>
              </a:r>
              <a:r>
                <a:rPr lang="es-CL" sz="1200" b="1" dirty="0">
                  <a:solidFill>
                    <a:srgbClr val="C00000"/>
                  </a:solidFill>
                </a:rPr>
                <a:t>Su función es sintetizar lípidos, detoxificación celular y almacenamiento de calcio</a:t>
              </a:r>
              <a:r>
                <a:rPr lang="es-CL" sz="1200" b="1" dirty="0"/>
                <a:t>.</a:t>
              </a:r>
            </a:p>
          </p:txBody>
        </p:sp>
        <p:sp>
          <p:nvSpPr>
            <p:cNvPr id="67" name="CuadroTexto 66"/>
            <p:cNvSpPr txBox="1"/>
            <p:nvPr/>
          </p:nvSpPr>
          <p:spPr>
            <a:xfrm>
              <a:off x="3138128" y="3159747"/>
              <a:ext cx="3108671" cy="338554"/>
            </a:xfrm>
            <a:prstGeom prst="rect">
              <a:avLst/>
            </a:prstGeom>
            <a:noFill/>
          </p:spPr>
          <p:txBody>
            <a:bodyPr wrap="square" rtlCol="0">
              <a:spAutoFit/>
            </a:bodyPr>
            <a:lstStyle/>
            <a:p>
              <a:r>
                <a:rPr lang="es-ES" sz="1600" b="1" dirty="0">
                  <a:effectLst>
                    <a:outerShdw blurRad="38100" dist="38100" dir="2700000" algn="tl">
                      <a:srgbClr val="000000">
                        <a:alpha val="43137"/>
                      </a:srgbClr>
                    </a:outerShdw>
                  </a:effectLst>
                </a:rPr>
                <a:t>Retículo </a:t>
              </a:r>
              <a:r>
                <a:rPr lang="es-ES" sz="1600" b="1" dirty="0" err="1">
                  <a:effectLst>
                    <a:outerShdw blurRad="38100" dist="38100" dir="2700000" algn="tl">
                      <a:srgbClr val="000000">
                        <a:alpha val="43137"/>
                      </a:srgbClr>
                    </a:outerShdw>
                  </a:effectLst>
                </a:rPr>
                <a:t>endoplasmático</a:t>
              </a:r>
              <a:r>
                <a:rPr lang="es-ES" sz="1600" b="1" dirty="0">
                  <a:effectLst>
                    <a:outerShdw blurRad="38100" dist="38100" dir="2700000" algn="tl">
                      <a:srgbClr val="000000">
                        <a:alpha val="43137"/>
                      </a:srgbClr>
                    </a:outerShdw>
                  </a:effectLst>
                </a:rPr>
                <a:t> liso (REL)</a:t>
              </a:r>
              <a:endParaRPr lang="es-CL" sz="1600" b="1" dirty="0">
                <a:effectLst>
                  <a:outerShdw blurRad="38100" dist="38100" dir="2700000" algn="tl">
                    <a:srgbClr val="000000">
                      <a:alpha val="43137"/>
                    </a:srgbClr>
                  </a:outerShdw>
                </a:effectLst>
              </a:endParaRPr>
            </a:p>
          </p:txBody>
        </p:sp>
      </p:grpSp>
      <p:grpSp>
        <p:nvGrpSpPr>
          <p:cNvPr id="78" name="Grupo 77"/>
          <p:cNvGrpSpPr/>
          <p:nvPr/>
        </p:nvGrpSpPr>
        <p:grpSpPr>
          <a:xfrm>
            <a:off x="6727372" y="-32949"/>
            <a:ext cx="2341560" cy="621194"/>
            <a:chOff x="3814376" y="4116892"/>
            <a:chExt cx="4174377" cy="621194"/>
          </a:xfrm>
        </p:grpSpPr>
        <p:sp>
          <p:nvSpPr>
            <p:cNvPr id="79" name="12 CuadroTexto">
              <a:extLst>
                <a:ext uri="{FF2B5EF4-FFF2-40B4-BE49-F238E27FC236}">
                  <a16:creationId xmlns:a16="http://schemas.microsoft.com/office/drawing/2014/main" id="{40B09048-0AC0-4063-87BF-BB412B05E44B}"/>
                </a:ext>
              </a:extLst>
            </p:cNvPr>
            <p:cNvSpPr txBox="1"/>
            <p:nvPr/>
          </p:nvSpPr>
          <p:spPr>
            <a:xfrm>
              <a:off x="3814376" y="4333060"/>
              <a:ext cx="3888865" cy="332006"/>
            </a:xfrm>
            <a:prstGeom prst="wedgeRoundRectCallout">
              <a:avLst>
                <a:gd name="adj1" fmla="val -101041"/>
                <a:gd name="adj2" fmla="val 13776"/>
                <a:gd name="adj3" fmla="val 16667"/>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s-ES" sz="1350" b="1" dirty="0">
                  <a:solidFill>
                    <a:schemeClr val="tx1"/>
                  </a:solidFill>
                </a:rPr>
                <a:t>¿Cuáles son estos?</a:t>
              </a:r>
              <a:endParaRPr lang="es-CL" sz="1350" b="1" dirty="0">
                <a:solidFill>
                  <a:schemeClr val="tx1"/>
                </a:solidFill>
              </a:endParaRPr>
            </a:p>
          </p:txBody>
        </p:sp>
        <p:pic>
          <p:nvPicPr>
            <p:cNvPr id="80" name="Imagen 79"/>
            <p:cNvPicPr>
              <a:picLocks noChangeAspect="1"/>
            </p:cNvPicPr>
            <p:nvPr/>
          </p:nvPicPr>
          <p:blipFill rotWithShape="1">
            <a:blip r:embed="rId5" cstate="print">
              <a:extLst>
                <a:ext uri="{28A0092B-C50C-407E-A947-70E740481C1C}">
                  <a14:useLocalDpi xmlns:a14="http://schemas.microsoft.com/office/drawing/2010/main" val="0"/>
                </a:ext>
              </a:extLst>
            </a:blip>
            <a:srcRect l="63281" t="8333" r="11719" b="37501"/>
            <a:stretch/>
          </p:blipFill>
          <p:spPr>
            <a:xfrm>
              <a:off x="7178627" y="4116892"/>
              <a:ext cx="810126" cy="621194"/>
            </a:xfrm>
            <a:prstGeom prst="rect">
              <a:avLst/>
            </a:prstGeom>
          </p:spPr>
        </p:pic>
      </p:grpSp>
      <p:pic>
        <p:nvPicPr>
          <p:cNvPr id="44" name="Imagen 43"/>
          <p:cNvPicPr>
            <a:picLocks noChangeAspect="1"/>
          </p:cNvPicPr>
          <p:nvPr/>
        </p:nvPicPr>
        <p:blipFill>
          <a:blip r:embed="rId6"/>
          <a:stretch>
            <a:fillRect/>
          </a:stretch>
        </p:blipFill>
        <p:spPr>
          <a:xfrm>
            <a:off x="0" y="194705"/>
            <a:ext cx="2334970" cy="701101"/>
          </a:xfrm>
          <a:prstGeom prst="rect">
            <a:avLst/>
          </a:prstGeom>
        </p:spPr>
      </p:pic>
    </p:spTree>
    <p:extLst>
      <p:ext uri="{BB962C8B-B14F-4D97-AF65-F5344CB8AC3E}">
        <p14:creationId xmlns:p14="http://schemas.microsoft.com/office/powerpoint/2010/main" val="2077205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500"/>
                                        <p:tgtEl>
                                          <p:spTgt spid="5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8"/>
                                        </p:tgtEl>
                                        <p:attrNameLst>
                                          <p:attrName>style.visibility</p:attrName>
                                        </p:attrNameLst>
                                      </p:cBhvr>
                                      <p:to>
                                        <p:strVal val="visible"/>
                                      </p:to>
                                    </p:set>
                                    <p:animEffect transition="in" filter="fade">
                                      <p:cBhvr>
                                        <p:cTn id="11" dur="500"/>
                                        <p:tgtEl>
                                          <p:spTgt spid="7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69"/>
                                        </p:tgtEl>
                                        <p:attrNameLst>
                                          <p:attrName>style.visibility</p:attrName>
                                        </p:attrNameLst>
                                      </p:cBhvr>
                                      <p:to>
                                        <p:strVal val="visible"/>
                                      </p:to>
                                    </p:set>
                                    <p:animEffect transition="in" filter="fade">
                                      <p:cBhvr>
                                        <p:cTn id="16" dur="750"/>
                                        <p:tgtEl>
                                          <p:spTgt spid="6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70"/>
                                        </p:tgtEl>
                                        <p:attrNameLst>
                                          <p:attrName>style.visibility</p:attrName>
                                        </p:attrNameLst>
                                      </p:cBhvr>
                                      <p:to>
                                        <p:strVal val="visible"/>
                                      </p:to>
                                    </p:set>
                                    <p:animEffect transition="in" filter="fade">
                                      <p:cBhvr>
                                        <p:cTn id="21" dur="750"/>
                                        <p:tgtEl>
                                          <p:spTgt spid="7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71"/>
                                        </p:tgtEl>
                                        <p:attrNameLst>
                                          <p:attrName>style.visibility</p:attrName>
                                        </p:attrNameLst>
                                      </p:cBhvr>
                                      <p:to>
                                        <p:strVal val="visible"/>
                                      </p:to>
                                    </p:set>
                                    <p:animEffect transition="in" filter="fade">
                                      <p:cBhvr>
                                        <p:cTn id="26" dur="750"/>
                                        <p:tgtEl>
                                          <p:spTgt spid="7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72"/>
                                        </p:tgtEl>
                                        <p:attrNameLst>
                                          <p:attrName>style.visibility</p:attrName>
                                        </p:attrNameLst>
                                      </p:cBhvr>
                                      <p:to>
                                        <p:strVal val="visible"/>
                                      </p:to>
                                    </p:set>
                                    <p:animEffect transition="in" filter="fade">
                                      <p:cBhvr>
                                        <p:cTn id="31" dur="750"/>
                                        <p:tgtEl>
                                          <p:spTgt spid="7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77"/>
                                        </p:tgtEl>
                                        <p:attrNameLst>
                                          <p:attrName>style.visibility</p:attrName>
                                        </p:attrNameLst>
                                      </p:cBhvr>
                                      <p:to>
                                        <p:strVal val="visible"/>
                                      </p:to>
                                    </p:set>
                                    <p:animEffect transition="in" filter="fade">
                                      <p:cBhvr>
                                        <p:cTn id="36" dur="75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4" descr="Imagen relacionada">
            <a:extLst>
              <a:ext uri="{FF2B5EF4-FFF2-40B4-BE49-F238E27FC236}">
                <a16:creationId xmlns:a16="http://schemas.microsoft.com/office/drawing/2014/main" id="{5AD4BF85-759E-4F1D-8044-8F1AEA904E0D}"/>
              </a:ext>
            </a:extLst>
          </p:cNvPr>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r="10055"/>
          <a:stretch/>
        </p:blipFill>
        <p:spPr bwMode="auto">
          <a:xfrm flipH="1">
            <a:off x="6158624" y="2847113"/>
            <a:ext cx="2888995" cy="3073859"/>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6" descr="Imagen relacionada">
            <a:extLst>
              <a:ext uri="{FF2B5EF4-FFF2-40B4-BE49-F238E27FC236}">
                <a16:creationId xmlns:a16="http://schemas.microsoft.com/office/drawing/2014/main" id="{D9832823-3E7B-4D04-9313-EDFD612D219D}"/>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7256" t="4944" r="9790" b="5882"/>
          <a:stretch/>
        </p:blipFill>
        <p:spPr bwMode="auto">
          <a:xfrm>
            <a:off x="86110" y="1604982"/>
            <a:ext cx="2784090" cy="2645699"/>
          </a:xfrm>
          <a:prstGeom prst="rect">
            <a:avLst/>
          </a:prstGeom>
          <a:noFill/>
          <a:extLst>
            <a:ext uri="{909E8E84-426E-40DD-AFC4-6F175D3DCCD1}">
              <a14:hiddenFill xmlns:a14="http://schemas.microsoft.com/office/drawing/2010/main">
                <a:solidFill>
                  <a:srgbClr val="FFFFFF"/>
                </a:solidFill>
              </a14:hiddenFill>
            </a:ext>
          </a:extLst>
        </p:spPr>
      </p:pic>
      <p:cxnSp>
        <p:nvCxnSpPr>
          <p:cNvPr id="48" name="27 Conector recto">
            <a:extLst>
              <a:ext uri="{FF2B5EF4-FFF2-40B4-BE49-F238E27FC236}">
                <a16:creationId xmlns:a16="http://schemas.microsoft.com/office/drawing/2014/main" id="{B4015C43-A3AA-4C45-A6DA-370D8225389A}"/>
              </a:ext>
            </a:extLst>
          </p:cNvPr>
          <p:cNvCxnSpPr/>
          <p:nvPr/>
        </p:nvCxnSpPr>
        <p:spPr>
          <a:xfrm>
            <a:off x="6721144" y="4791329"/>
            <a:ext cx="216024" cy="216024"/>
          </a:xfrm>
          <a:prstGeom prst="line">
            <a:avLst/>
          </a:prstGeom>
          <a:ln w="127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50" name="37 Conector recto">
            <a:extLst>
              <a:ext uri="{FF2B5EF4-FFF2-40B4-BE49-F238E27FC236}">
                <a16:creationId xmlns:a16="http://schemas.microsoft.com/office/drawing/2014/main" id="{C949895C-AF70-407C-BF28-4AE319156FDE}"/>
              </a:ext>
            </a:extLst>
          </p:cNvPr>
          <p:cNvCxnSpPr/>
          <p:nvPr/>
        </p:nvCxnSpPr>
        <p:spPr>
          <a:xfrm>
            <a:off x="6721144" y="4835717"/>
            <a:ext cx="360040" cy="216024"/>
          </a:xfrm>
          <a:prstGeom prst="line">
            <a:avLst/>
          </a:prstGeom>
          <a:ln w="127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51" name="39 Conector recto">
            <a:extLst>
              <a:ext uri="{FF2B5EF4-FFF2-40B4-BE49-F238E27FC236}">
                <a16:creationId xmlns:a16="http://schemas.microsoft.com/office/drawing/2014/main" id="{2258583D-4AD7-4AD1-A8F2-93773917F925}"/>
              </a:ext>
            </a:extLst>
          </p:cNvPr>
          <p:cNvCxnSpPr/>
          <p:nvPr/>
        </p:nvCxnSpPr>
        <p:spPr>
          <a:xfrm>
            <a:off x="6681982" y="4791329"/>
            <a:ext cx="216024" cy="216024"/>
          </a:xfrm>
          <a:prstGeom prst="line">
            <a:avLst/>
          </a:prstGeom>
          <a:ln w="127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52" name="40 Conector recto">
            <a:extLst>
              <a:ext uri="{FF2B5EF4-FFF2-40B4-BE49-F238E27FC236}">
                <a16:creationId xmlns:a16="http://schemas.microsoft.com/office/drawing/2014/main" id="{31D8E5A7-CAF3-46B8-96EA-826EC4ED383D}"/>
              </a:ext>
            </a:extLst>
          </p:cNvPr>
          <p:cNvCxnSpPr/>
          <p:nvPr/>
        </p:nvCxnSpPr>
        <p:spPr>
          <a:xfrm>
            <a:off x="7423158" y="5143786"/>
            <a:ext cx="431799" cy="60355"/>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53" name="41 Conector recto">
            <a:extLst>
              <a:ext uri="{FF2B5EF4-FFF2-40B4-BE49-F238E27FC236}">
                <a16:creationId xmlns:a16="http://schemas.microsoft.com/office/drawing/2014/main" id="{DD2A716F-D0D5-41F2-81BE-50B744E8C9FE}"/>
              </a:ext>
            </a:extLst>
          </p:cNvPr>
          <p:cNvCxnSpPr/>
          <p:nvPr/>
        </p:nvCxnSpPr>
        <p:spPr>
          <a:xfrm flipV="1">
            <a:off x="7439205" y="5174792"/>
            <a:ext cx="415752" cy="58698"/>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54" name="42 Conector recto">
            <a:extLst>
              <a:ext uri="{FF2B5EF4-FFF2-40B4-BE49-F238E27FC236}">
                <a16:creationId xmlns:a16="http://schemas.microsoft.com/office/drawing/2014/main" id="{AD8ECC7E-D503-4BA0-B3CB-D83CDC0C1970}"/>
              </a:ext>
            </a:extLst>
          </p:cNvPr>
          <p:cNvCxnSpPr/>
          <p:nvPr/>
        </p:nvCxnSpPr>
        <p:spPr>
          <a:xfrm flipV="1">
            <a:off x="7383995" y="5143786"/>
            <a:ext cx="470962" cy="39724"/>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nvGrpSpPr>
          <p:cNvPr id="11" name="Grupo 10"/>
          <p:cNvGrpSpPr/>
          <p:nvPr/>
        </p:nvGrpSpPr>
        <p:grpSpPr>
          <a:xfrm>
            <a:off x="386611" y="3158836"/>
            <a:ext cx="6442545" cy="2723614"/>
            <a:chOff x="386611" y="3158836"/>
            <a:chExt cx="6442545" cy="2723614"/>
          </a:xfrm>
        </p:grpSpPr>
        <p:cxnSp>
          <p:nvCxnSpPr>
            <p:cNvPr id="57" name="63 Conector recto de flecha">
              <a:extLst>
                <a:ext uri="{FF2B5EF4-FFF2-40B4-BE49-F238E27FC236}">
                  <a16:creationId xmlns:a16="http://schemas.microsoft.com/office/drawing/2014/main" id="{14AD0DEC-7472-4A22-B548-B6A2839AEE43}"/>
                </a:ext>
              </a:extLst>
            </p:cNvPr>
            <p:cNvCxnSpPr/>
            <p:nvPr/>
          </p:nvCxnSpPr>
          <p:spPr>
            <a:xfrm flipH="1" flipV="1">
              <a:off x="386611" y="3158836"/>
              <a:ext cx="1783697" cy="228056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8" name="67 Conector recto de flecha">
              <a:extLst>
                <a:ext uri="{FF2B5EF4-FFF2-40B4-BE49-F238E27FC236}">
                  <a16:creationId xmlns:a16="http://schemas.microsoft.com/office/drawing/2014/main" id="{8A2B80DD-4329-435B-87CE-872F7F28F086}"/>
                </a:ext>
              </a:extLst>
            </p:cNvPr>
            <p:cNvCxnSpPr/>
            <p:nvPr/>
          </p:nvCxnSpPr>
          <p:spPr>
            <a:xfrm flipV="1">
              <a:off x="4733844" y="4206416"/>
              <a:ext cx="2095312" cy="1160977"/>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4" name="62 Rectángulo">
              <a:extLst>
                <a:ext uri="{FF2B5EF4-FFF2-40B4-BE49-F238E27FC236}">
                  <a16:creationId xmlns:a16="http://schemas.microsoft.com/office/drawing/2014/main" id="{91CB6B36-A69D-4A79-8D2B-89CA2B8F2C9F}"/>
                </a:ext>
              </a:extLst>
            </p:cNvPr>
            <p:cNvSpPr/>
            <p:nvPr/>
          </p:nvSpPr>
          <p:spPr>
            <a:xfrm>
              <a:off x="1397823" y="5167361"/>
              <a:ext cx="3776906" cy="715089"/>
            </a:xfrm>
            <a:prstGeom prst="roundRect">
              <a:avLst/>
            </a:prstGeom>
            <a:solidFill>
              <a:schemeClr val="accent2">
                <a:lumMod val="40000"/>
                <a:lumOff val="60000"/>
              </a:schemeClr>
            </a:solidFill>
            <a:effectLst>
              <a:outerShdw blurRad="50800" dist="38100" dir="2700000" algn="tl" rotWithShape="0">
                <a:prstClr val="black">
                  <a:alpha val="40000"/>
                </a:prstClr>
              </a:outerShdw>
            </a:effectLst>
          </p:spPr>
          <p:txBody>
            <a:bodyPr wrap="square">
              <a:spAutoFit/>
            </a:bodyPr>
            <a:lstStyle/>
            <a:p>
              <a:pPr algn="ctr">
                <a:defRPr/>
              </a:pPr>
              <a:r>
                <a:rPr lang="es-ES" sz="1200" b="1" dirty="0" err="1"/>
                <a:t>Organelo</a:t>
              </a:r>
              <a:r>
                <a:rPr lang="es-ES" sz="1200" b="1" dirty="0"/>
                <a:t> vesicular. </a:t>
              </a:r>
              <a:r>
                <a:rPr lang="es-ES" sz="1200" b="1" dirty="0">
                  <a:solidFill>
                    <a:srgbClr val="C00000"/>
                  </a:solidFill>
                </a:rPr>
                <a:t>Posee enzimas oxidativas que degradan el agua oxigenada. Y participa en el metabolismo de algunos lípidos</a:t>
              </a:r>
              <a:r>
                <a:rPr lang="es-ES" sz="1200" b="1" dirty="0"/>
                <a:t>.</a:t>
              </a:r>
            </a:p>
          </p:txBody>
        </p:sp>
        <p:sp>
          <p:nvSpPr>
            <p:cNvPr id="43" name="CuadroTexto 42"/>
            <p:cNvSpPr txBox="1"/>
            <p:nvPr/>
          </p:nvSpPr>
          <p:spPr>
            <a:xfrm>
              <a:off x="2528104" y="4882464"/>
              <a:ext cx="1267144" cy="338554"/>
            </a:xfrm>
            <a:prstGeom prst="rect">
              <a:avLst/>
            </a:prstGeom>
            <a:noFill/>
          </p:spPr>
          <p:txBody>
            <a:bodyPr wrap="square" rtlCol="0">
              <a:spAutoFit/>
            </a:bodyPr>
            <a:lstStyle/>
            <a:p>
              <a:r>
                <a:rPr lang="es-ES" sz="1600" b="1" dirty="0">
                  <a:effectLst>
                    <a:outerShdw blurRad="38100" dist="38100" dir="2700000" algn="tl">
                      <a:srgbClr val="000000">
                        <a:alpha val="43137"/>
                      </a:srgbClr>
                    </a:outerShdw>
                  </a:effectLst>
                </a:rPr>
                <a:t>Peroxisoma</a:t>
              </a:r>
              <a:endParaRPr lang="es-CL" sz="1600" b="1" dirty="0">
                <a:effectLst>
                  <a:outerShdw blurRad="38100" dist="38100" dir="2700000" algn="tl">
                    <a:srgbClr val="000000">
                      <a:alpha val="43137"/>
                    </a:srgbClr>
                  </a:outerShdw>
                </a:effectLst>
              </a:endParaRPr>
            </a:p>
          </p:txBody>
        </p:sp>
      </p:grpSp>
      <p:grpSp>
        <p:nvGrpSpPr>
          <p:cNvPr id="10" name="Grupo 9"/>
          <p:cNvGrpSpPr/>
          <p:nvPr/>
        </p:nvGrpSpPr>
        <p:grpSpPr>
          <a:xfrm>
            <a:off x="2189092" y="1831065"/>
            <a:ext cx="5389504" cy="1220180"/>
            <a:chOff x="2189092" y="1831065"/>
            <a:chExt cx="5389504" cy="1220180"/>
          </a:xfrm>
        </p:grpSpPr>
        <p:cxnSp>
          <p:nvCxnSpPr>
            <p:cNvPr id="55" name="56 Conector recto de flecha">
              <a:extLst>
                <a:ext uri="{FF2B5EF4-FFF2-40B4-BE49-F238E27FC236}">
                  <a16:creationId xmlns:a16="http://schemas.microsoft.com/office/drawing/2014/main" id="{E60F0D8E-444D-4F88-A47A-43C951C819C6}"/>
                </a:ext>
              </a:extLst>
            </p:cNvPr>
            <p:cNvCxnSpPr/>
            <p:nvPr/>
          </p:nvCxnSpPr>
          <p:spPr>
            <a:xfrm flipH="1" flipV="1">
              <a:off x="2189092" y="2080739"/>
              <a:ext cx="1509631" cy="418621"/>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6" name="58 Conector recto de flecha">
              <a:extLst>
                <a:ext uri="{FF2B5EF4-FFF2-40B4-BE49-F238E27FC236}">
                  <a16:creationId xmlns:a16="http://schemas.microsoft.com/office/drawing/2014/main" id="{1C3AD1AC-90B1-44A6-9E3A-3EC1EF29F545}"/>
                </a:ext>
              </a:extLst>
            </p:cNvPr>
            <p:cNvCxnSpPr/>
            <p:nvPr/>
          </p:nvCxnSpPr>
          <p:spPr>
            <a:xfrm>
              <a:off x="6761018" y="2609160"/>
              <a:ext cx="817578" cy="44208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4" name="62 Rectángulo">
              <a:extLst>
                <a:ext uri="{FF2B5EF4-FFF2-40B4-BE49-F238E27FC236}">
                  <a16:creationId xmlns:a16="http://schemas.microsoft.com/office/drawing/2014/main" id="{91CB6B36-A69D-4A79-8D2B-89CA2B8F2C9F}"/>
                </a:ext>
              </a:extLst>
            </p:cNvPr>
            <p:cNvSpPr/>
            <p:nvPr/>
          </p:nvSpPr>
          <p:spPr>
            <a:xfrm>
              <a:off x="3624504" y="2132024"/>
              <a:ext cx="3204652" cy="715089"/>
            </a:xfrm>
            <a:prstGeom prst="roundRect">
              <a:avLst/>
            </a:prstGeom>
            <a:solidFill>
              <a:schemeClr val="accent2">
                <a:lumMod val="40000"/>
                <a:lumOff val="60000"/>
              </a:schemeClr>
            </a:solidFill>
            <a:effectLst>
              <a:outerShdw blurRad="50800" dist="38100" dir="2700000" algn="tl" rotWithShape="0">
                <a:prstClr val="black">
                  <a:alpha val="40000"/>
                </a:prstClr>
              </a:outerShdw>
            </a:effectLst>
          </p:spPr>
          <p:txBody>
            <a:bodyPr wrap="square">
              <a:spAutoFit/>
            </a:bodyPr>
            <a:lstStyle/>
            <a:p>
              <a:pPr algn="ctr">
                <a:defRPr/>
              </a:pPr>
              <a:r>
                <a:rPr lang="es-ES" sz="1200" b="1" dirty="0" err="1"/>
                <a:t>Organelo</a:t>
              </a:r>
              <a:r>
                <a:rPr lang="es-ES" sz="1200" b="1" dirty="0"/>
                <a:t> vesicular. Presenta enzimas hidrolíticas que participan en la </a:t>
              </a:r>
              <a:r>
                <a:rPr lang="es-ES" sz="1200" b="1" dirty="0">
                  <a:solidFill>
                    <a:srgbClr val="C00000"/>
                  </a:solidFill>
                </a:rPr>
                <a:t>digestión intracelular y la autofagia</a:t>
              </a:r>
              <a:r>
                <a:rPr lang="es-ES" sz="1200" b="1" dirty="0"/>
                <a:t>.</a:t>
              </a:r>
            </a:p>
          </p:txBody>
        </p:sp>
        <p:sp>
          <p:nvSpPr>
            <p:cNvPr id="45" name="CuadroTexto 44"/>
            <p:cNvSpPr txBox="1"/>
            <p:nvPr/>
          </p:nvSpPr>
          <p:spPr>
            <a:xfrm>
              <a:off x="4630367" y="1831065"/>
              <a:ext cx="1267144" cy="338554"/>
            </a:xfrm>
            <a:prstGeom prst="rect">
              <a:avLst/>
            </a:prstGeom>
            <a:noFill/>
          </p:spPr>
          <p:txBody>
            <a:bodyPr wrap="square" rtlCol="0">
              <a:spAutoFit/>
            </a:bodyPr>
            <a:lstStyle/>
            <a:p>
              <a:r>
                <a:rPr lang="es-ES" sz="1600" b="1" dirty="0">
                  <a:effectLst>
                    <a:outerShdw blurRad="38100" dist="38100" dir="2700000" algn="tl">
                      <a:srgbClr val="000000">
                        <a:alpha val="43137"/>
                      </a:srgbClr>
                    </a:outerShdw>
                  </a:effectLst>
                </a:rPr>
                <a:t>Lisosoma</a:t>
              </a:r>
              <a:endParaRPr lang="es-CL" sz="1600" b="1" dirty="0">
                <a:effectLst>
                  <a:outerShdw blurRad="38100" dist="38100" dir="2700000" algn="tl">
                    <a:srgbClr val="000000">
                      <a:alpha val="43137"/>
                    </a:srgbClr>
                  </a:outerShdw>
                </a:effectLst>
              </a:endParaRPr>
            </a:p>
          </p:txBody>
        </p:sp>
      </p:grpSp>
      <p:grpSp>
        <p:nvGrpSpPr>
          <p:cNvPr id="6" name="Grupo 5"/>
          <p:cNvGrpSpPr/>
          <p:nvPr/>
        </p:nvGrpSpPr>
        <p:grpSpPr>
          <a:xfrm>
            <a:off x="4992736" y="924425"/>
            <a:ext cx="4118351" cy="944234"/>
            <a:chOff x="4992736" y="924425"/>
            <a:chExt cx="4118351" cy="944234"/>
          </a:xfrm>
        </p:grpSpPr>
        <p:sp>
          <p:nvSpPr>
            <p:cNvPr id="68" name="12 CuadroTexto">
              <a:extLst>
                <a:ext uri="{FF2B5EF4-FFF2-40B4-BE49-F238E27FC236}">
                  <a16:creationId xmlns:a16="http://schemas.microsoft.com/office/drawing/2014/main" id="{40B09048-0AC0-4063-87BF-BB412B05E44B}"/>
                </a:ext>
              </a:extLst>
            </p:cNvPr>
            <p:cNvSpPr txBox="1"/>
            <p:nvPr/>
          </p:nvSpPr>
          <p:spPr>
            <a:xfrm>
              <a:off x="4992736" y="1306803"/>
              <a:ext cx="3888864" cy="561856"/>
            </a:xfrm>
            <a:prstGeom prst="wedgeRoundRectCallout">
              <a:avLst>
                <a:gd name="adj1" fmla="val -27814"/>
                <a:gd name="adj2" fmla="val 83958"/>
                <a:gd name="adj3" fmla="val 16667"/>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s-ES" sz="1350" b="1" dirty="0">
                  <a:solidFill>
                    <a:schemeClr val="tx1"/>
                  </a:solidFill>
                </a:rPr>
                <a:t>¿Qué utilidad podría tener la autofagia para la célula?</a:t>
              </a:r>
              <a:endParaRPr lang="es-CL" sz="1350" b="1" dirty="0">
                <a:solidFill>
                  <a:schemeClr val="tx1"/>
                </a:solidFill>
              </a:endParaRPr>
            </a:p>
          </p:txBody>
        </p:sp>
        <p:pic>
          <p:nvPicPr>
            <p:cNvPr id="69" name="Imagen 68"/>
            <p:cNvPicPr>
              <a:picLocks noChangeAspect="1"/>
            </p:cNvPicPr>
            <p:nvPr/>
          </p:nvPicPr>
          <p:blipFill rotWithShape="1">
            <a:blip r:embed="rId5" cstate="print">
              <a:extLst>
                <a:ext uri="{28A0092B-C50C-407E-A947-70E740481C1C}">
                  <a14:useLocalDpi xmlns:a14="http://schemas.microsoft.com/office/drawing/2010/main" val="0"/>
                </a:ext>
              </a:extLst>
            </a:blip>
            <a:srcRect l="2752" t="509" r="60244" b="45325"/>
            <a:stretch/>
          </p:blipFill>
          <p:spPr>
            <a:xfrm rot="404121">
              <a:off x="8374994" y="924425"/>
              <a:ext cx="736093" cy="604596"/>
            </a:xfrm>
            <a:prstGeom prst="rect">
              <a:avLst/>
            </a:prstGeom>
          </p:spPr>
        </p:pic>
      </p:grpSp>
      <p:grpSp>
        <p:nvGrpSpPr>
          <p:cNvPr id="9" name="Grupo 8"/>
          <p:cNvGrpSpPr/>
          <p:nvPr/>
        </p:nvGrpSpPr>
        <p:grpSpPr>
          <a:xfrm>
            <a:off x="2515381" y="3278007"/>
            <a:ext cx="3747173" cy="1217172"/>
            <a:chOff x="2515381" y="3278007"/>
            <a:chExt cx="3747173" cy="1217172"/>
          </a:xfrm>
        </p:grpSpPr>
        <p:sp>
          <p:nvSpPr>
            <p:cNvPr id="47" name="Rectángulo: esquinas redondeadas 32">
              <a:extLst>
                <a:ext uri="{FF2B5EF4-FFF2-40B4-BE49-F238E27FC236}">
                  <a16:creationId xmlns:a16="http://schemas.microsoft.com/office/drawing/2014/main" id="{E171F005-CD3C-362A-7696-F0D95C6B52BA}"/>
                </a:ext>
              </a:extLst>
            </p:cNvPr>
            <p:cNvSpPr/>
            <p:nvPr/>
          </p:nvSpPr>
          <p:spPr>
            <a:xfrm>
              <a:off x="2515381" y="3798908"/>
              <a:ext cx="3502673" cy="696271"/>
            </a:xfrm>
            <a:prstGeom prst="round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s-ES" b="1" dirty="0">
                  <a:solidFill>
                    <a:schemeClr val="tx1"/>
                  </a:solidFill>
                </a:rPr>
                <a:t>¿Qué significa que sean </a:t>
              </a:r>
              <a:r>
                <a:rPr lang="es-ES" b="1" dirty="0" err="1">
                  <a:solidFill>
                    <a:schemeClr val="tx1"/>
                  </a:solidFill>
                </a:rPr>
                <a:t>organelos</a:t>
              </a:r>
              <a:r>
                <a:rPr lang="es-ES" b="1" dirty="0">
                  <a:solidFill>
                    <a:schemeClr val="tx1"/>
                  </a:solidFill>
                </a:rPr>
                <a:t> vesiculares?</a:t>
              </a:r>
            </a:p>
          </p:txBody>
        </p:sp>
        <p:pic>
          <p:nvPicPr>
            <p:cNvPr id="70" name="Imagen 69"/>
            <p:cNvPicPr>
              <a:picLocks noChangeAspect="1"/>
            </p:cNvPicPr>
            <p:nvPr/>
          </p:nvPicPr>
          <p:blipFill rotWithShape="1">
            <a:blip r:embed="rId6" cstate="print">
              <a:extLst>
                <a:ext uri="{28A0092B-C50C-407E-A947-70E740481C1C}">
                  <a14:useLocalDpi xmlns:a14="http://schemas.microsoft.com/office/drawing/2010/main" val="0"/>
                </a:ext>
              </a:extLst>
            </a:blip>
            <a:srcRect l="63281" t="8333" r="11719" b="37501"/>
            <a:stretch/>
          </p:blipFill>
          <p:spPr>
            <a:xfrm>
              <a:off x="5444297" y="3278007"/>
              <a:ext cx="818257" cy="928409"/>
            </a:xfrm>
            <a:prstGeom prst="rect">
              <a:avLst/>
            </a:prstGeom>
          </p:spPr>
        </p:pic>
      </p:grpSp>
      <p:sp>
        <p:nvSpPr>
          <p:cNvPr id="71" name="Rectángulo 70"/>
          <p:cNvSpPr/>
          <p:nvPr/>
        </p:nvSpPr>
        <p:spPr>
          <a:xfrm>
            <a:off x="2447844" y="396918"/>
            <a:ext cx="4572000" cy="646331"/>
          </a:xfrm>
          <a:prstGeom prst="rect">
            <a:avLst/>
          </a:prstGeom>
        </p:spPr>
        <p:txBody>
          <a:bodyPr>
            <a:spAutoFit/>
          </a:bodyPr>
          <a:lstStyle/>
          <a:p>
            <a:pPr algn="ctr"/>
            <a:r>
              <a:rPr lang="es-CL" dirty="0"/>
              <a:t>Además de los </a:t>
            </a:r>
            <a:r>
              <a:rPr lang="es-CL" b="1" dirty="0"/>
              <a:t>elementos comunes a toda célula</a:t>
            </a:r>
            <a:r>
              <a:rPr lang="es-CL" dirty="0"/>
              <a:t>, las eucariontes presentan:</a:t>
            </a:r>
          </a:p>
        </p:txBody>
      </p:sp>
      <p:sp>
        <p:nvSpPr>
          <p:cNvPr id="72" name="Llamada rectangular redondeada 71"/>
          <p:cNvSpPr/>
          <p:nvPr/>
        </p:nvSpPr>
        <p:spPr>
          <a:xfrm>
            <a:off x="4677384" y="6120821"/>
            <a:ext cx="4009196" cy="491433"/>
          </a:xfrm>
          <a:prstGeom prst="wedgeRoundRectCallout">
            <a:avLst>
              <a:gd name="adj1" fmla="val -43158"/>
              <a:gd name="adj2" fmla="val -139993"/>
              <a:gd name="adj3" fmla="val 16667"/>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b="1" dirty="0"/>
              <a:t>En la célula vegetal, se pueden encontrar los </a:t>
            </a:r>
            <a:r>
              <a:rPr lang="es-ES" sz="1400" b="1" dirty="0" err="1">
                <a:solidFill>
                  <a:schemeClr val="accent4"/>
                </a:solidFill>
              </a:rPr>
              <a:t>glioxisomas</a:t>
            </a:r>
            <a:r>
              <a:rPr lang="es-ES" sz="1400" b="1" dirty="0"/>
              <a:t>, peroxisomas especializados.</a:t>
            </a:r>
            <a:endParaRPr lang="es-CL" sz="1400" b="1" dirty="0"/>
          </a:p>
        </p:txBody>
      </p:sp>
    </p:spTree>
    <p:extLst>
      <p:ext uri="{BB962C8B-B14F-4D97-AF65-F5344CB8AC3E}">
        <p14:creationId xmlns:p14="http://schemas.microsoft.com/office/powerpoint/2010/main" val="232527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75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750"/>
                                        <p:tgtEl>
                                          <p:spTgt spid="11"/>
                                        </p:tgtEl>
                                      </p:cBhvr>
                                    </p:animEffect>
                                  </p:childTnLst>
                                </p:cTn>
                              </p:par>
                            </p:childTnLst>
                          </p:cTn>
                        </p:par>
                        <p:par>
                          <p:cTn id="18" fill="hold">
                            <p:stCondLst>
                              <p:cond delay="750"/>
                            </p:stCondLst>
                            <p:childTnLst>
                              <p:par>
                                <p:cTn id="19" presetID="10" presetClass="entr" presetSubtype="0" fill="hold" grpId="0" nodeType="afterEffect">
                                  <p:stCondLst>
                                    <p:cond delay="0"/>
                                  </p:stCondLst>
                                  <p:childTnLst>
                                    <p:set>
                                      <p:cBhvr>
                                        <p:cTn id="20" dur="1" fill="hold">
                                          <p:stCondLst>
                                            <p:cond delay="0"/>
                                          </p:stCondLst>
                                        </p:cTn>
                                        <p:tgtEl>
                                          <p:spTgt spid="72"/>
                                        </p:tgtEl>
                                        <p:attrNameLst>
                                          <p:attrName>style.visibility</p:attrName>
                                        </p:attrNameLst>
                                      </p:cBhvr>
                                      <p:to>
                                        <p:strVal val="visible"/>
                                      </p:to>
                                    </p:set>
                                    <p:animEffect transition="in" filter="fade">
                                      <p:cBhvr>
                                        <p:cTn id="21" dur="500"/>
                                        <p:tgtEl>
                                          <p:spTgt spid="7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4" descr="Imagen relacionada">
            <a:extLst>
              <a:ext uri="{FF2B5EF4-FFF2-40B4-BE49-F238E27FC236}">
                <a16:creationId xmlns:a16="http://schemas.microsoft.com/office/drawing/2014/main" id="{5AD4BF85-759E-4F1D-8044-8F1AEA904E0D}"/>
              </a:ext>
            </a:extLst>
          </p:cNvPr>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r="10055"/>
          <a:stretch/>
        </p:blipFill>
        <p:spPr bwMode="auto">
          <a:xfrm flipH="1">
            <a:off x="6158624" y="2847113"/>
            <a:ext cx="2888995" cy="3073859"/>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6" descr="Imagen relacionada">
            <a:extLst>
              <a:ext uri="{FF2B5EF4-FFF2-40B4-BE49-F238E27FC236}">
                <a16:creationId xmlns:a16="http://schemas.microsoft.com/office/drawing/2014/main" id="{D9832823-3E7B-4D04-9313-EDFD612D219D}"/>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7256" t="4944" r="9790" b="5882"/>
          <a:stretch/>
        </p:blipFill>
        <p:spPr bwMode="auto">
          <a:xfrm>
            <a:off x="86110" y="1604982"/>
            <a:ext cx="2784090" cy="2645699"/>
          </a:xfrm>
          <a:prstGeom prst="rect">
            <a:avLst/>
          </a:prstGeom>
          <a:noFill/>
          <a:extLst>
            <a:ext uri="{909E8E84-426E-40DD-AFC4-6F175D3DCCD1}">
              <a14:hiddenFill xmlns:a14="http://schemas.microsoft.com/office/drawing/2010/main">
                <a:solidFill>
                  <a:srgbClr val="FFFFFF"/>
                </a:solidFill>
              </a14:hiddenFill>
            </a:ext>
          </a:extLst>
        </p:spPr>
      </p:pic>
      <p:cxnSp>
        <p:nvCxnSpPr>
          <p:cNvPr id="48" name="27 Conector recto">
            <a:extLst>
              <a:ext uri="{FF2B5EF4-FFF2-40B4-BE49-F238E27FC236}">
                <a16:creationId xmlns:a16="http://schemas.microsoft.com/office/drawing/2014/main" id="{B4015C43-A3AA-4C45-A6DA-370D8225389A}"/>
              </a:ext>
            </a:extLst>
          </p:cNvPr>
          <p:cNvCxnSpPr/>
          <p:nvPr/>
        </p:nvCxnSpPr>
        <p:spPr>
          <a:xfrm>
            <a:off x="6721144" y="4791329"/>
            <a:ext cx="216024" cy="216024"/>
          </a:xfrm>
          <a:prstGeom prst="line">
            <a:avLst/>
          </a:prstGeom>
          <a:ln w="127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50" name="37 Conector recto">
            <a:extLst>
              <a:ext uri="{FF2B5EF4-FFF2-40B4-BE49-F238E27FC236}">
                <a16:creationId xmlns:a16="http://schemas.microsoft.com/office/drawing/2014/main" id="{C949895C-AF70-407C-BF28-4AE319156FDE}"/>
              </a:ext>
            </a:extLst>
          </p:cNvPr>
          <p:cNvCxnSpPr/>
          <p:nvPr/>
        </p:nvCxnSpPr>
        <p:spPr>
          <a:xfrm>
            <a:off x="6721144" y="4835717"/>
            <a:ext cx="360040" cy="216024"/>
          </a:xfrm>
          <a:prstGeom prst="line">
            <a:avLst/>
          </a:prstGeom>
          <a:ln w="127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51" name="39 Conector recto">
            <a:extLst>
              <a:ext uri="{FF2B5EF4-FFF2-40B4-BE49-F238E27FC236}">
                <a16:creationId xmlns:a16="http://schemas.microsoft.com/office/drawing/2014/main" id="{2258583D-4AD7-4AD1-A8F2-93773917F925}"/>
              </a:ext>
            </a:extLst>
          </p:cNvPr>
          <p:cNvCxnSpPr/>
          <p:nvPr/>
        </p:nvCxnSpPr>
        <p:spPr>
          <a:xfrm>
            <a:off x="6681982" y="4791329"/>
            <a:ext cx="216024" cy="216024"/>
          </a:xfrm>
          <a:prstGeom prst="line">
            <a:avLst/>
          </a:prstGeom>
          <a:ln w="127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52" name="40 Conector recto">
            <a:extLst>
              <a:ext uri="{FF2B5EF4-FFF2-40B4-BE49-F238E27FC236}">
                <a16:creationId xmlns:a16="http://schemas.microsoft.com/office/drawing/2014/main" id="{31D8E5A7-CAF3-46B8-96EA-826EC4ED383D}"/>
              </a:ext>
            </a:extLst>
          </p:cNvPr>
          <p:cNvCxnSpPr/>
          <p:nvPr/>
        </p:nvCxnSpPr>
        <p:spPr>
          <a:xfrm>
            <a:off x="7423158" y="5143786"/>
            <a:ext cx="431799" cy="60355"/>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53" name="41 Conector recto">
            <a:extLst>
              <a:ext uri="{FF2B5EF4-FFF2-40B4-BE49-F238E27FC236}">
                <a16:creationId xmlns:a16="http://schemas.microsoft.com/office/drawing/2014/main" id="{DD2A716F-D0D5-41F2-81BE-50B744E8C9FE}"/>
              </a:ext>
            </a:extLst>
          </p:cNvPr>
          <p:cNvCxnSpPr/>
          <p:nvPr/>
        </p:nvCxnSpPr>
        <p:spPr>
          <a:xfrm flipV="1">
            <a:off x="7439205" y="5174792"/>
            <a:ext cx="415752" cy="58698"/>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54" name="42 Conector recto">
            <a:extLst>
              <a:ext uri="{FF2B5EF4-FFF2-40B4-BE49-F238E27FC236}">
                <a16:creationId xmlns:a16="http://schemas.microsoft.com/office/drawing/2014/main" id="{AD8ECC7E-D503-4BA0-B3CB-D83CDC0C1970}"/>
              </a:ext>
            </a:extLst>
          </p:cNvPr>
          <p:cNvCxnSpPr/>
          <p:nvPr/>
        </p:nvCxnSpPr>
        <p:spPr>
          <a:xfrm flipV="1">
            <a:off x="7383995" y="5143786"/>
            <a:ext cx="470962" cy="39724"/>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
        <p:nvSpPr>
          <p:cNvPr id="32" name="Rectángulo 31"/>
          <p:cNvSpPr/>
          <p:nvPr/>
        </p:nvSpPr>
        <p:spPr>
          <a:xfrm>
            <a:off x="2547595" y="431741"/>
            <a:ext cx="4572000" cy="646331"/>
          </a:xfrm>
          <a:prstGeom prst="rect">
            <a:avLst/>
          </a:prstGeom>
        </p:spPr>
        <p:txBody>
          <a:bodyPr>
            <a:spAutoFit/>
          </a:bodyPr>
          <a:lstStyle/>
          <a:p>
            <a:pPr algn="ctr"/>
            <a:r>
              <a:rPr lang="es-CL" dirty="0"/>
              <a:t>Aunque </a:t>
            </a:r>
            <a:r>
              <a:rPr lang="es-CL" b="1" dirty="0"/>
              <a:t>células animales y vegetales </a:t>
            </a:r>
            <a:r>
              <a:rPr lang="es-CL" dirty="0"/>
              <a:t>poseen algunas estructuras diferentes:</a:t>
            </a:r>
          </a:p>
        </p:txBody>
      </p:sp>
      <p:grpSp>
        <p:nvGrpSpPr>
          <p:cNvPr id="13" name="Grupo 12"/>
          <p:cNvGrpSpPr/>
          <p:nvPr/>
        </p:nvGrpSpPr>
        <p:grpSpPr>
          <a:xfrm>
            <a:off x="892233" y="1218196"/>
            <a:ext cx="6393633" cy="995337"/>
            <a:chOff x="892233" y="1218196"/>
            <a:chExt cx="6393633" cy="995337"/>
          </a:xfrm>
        </p:grpSpPr>
        <p:cxnSp>
          <p:nvCxnSpPr>
            <p:cNvPr id="60" name="106 Conector recto de flecha">
              <a:extLst>
                <a:ext uri="{FF2B5EF4-FFF2-40B4-BE49-F238E27FC236}">
                  <a16:creationId xmlns:a16="http://schemas.microsoft.com/office/drawing/2014/main" id="{7322ED5A-45FB-4998-A3EB-3288C728F223}"/>
                </a:ext>
              </a:extLst>
            </p:cNvPr>
            <p:cNvCxnSpPr>
              <a:stCxn id="34" idx="1"/>
            </p:cNvCxnSpPr>
            <p:nvPr/>
          </p:nvCxnSpPr>
          <p:spPr>
            <a:xfrm flipH="1">
              <a:off x="892233" y="1855989"/>
              <a:ext cx="1977967" cy="172316"/>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4" name="62 Rectángulo">
              <a:extLst>
                <a:ext uri="{FF2B5EF4-FFF2-40B4-BE49-F238E27FC236}">
                  <a16:creationId xmlns:a16="http://schemas.microsoft.com/office/drawing/2014/main" id="{91CB6B36-A69D-4A79-8D2B-89CA2B8F2C9F}"/>
                </a:ext>
              </a:extLst>
            </p:cNvPr>
            <p:cNvSpPr/>
            <p:nvPr/>
          </p:nvSpPr>
          <p:spPr>
            <a:xfrm>
              <a:off x="2870200" y="1498444"/>
              <a:ext cx="4415666" cy="715089"/>
            </a:xfrm>
            <a:prstGeom prst="roundRect">
              <a:avLst/>
            </a:prstGeom>
            <a:solidFill>
              <a:schemeClr val="accent1">
                <a:lumMod val="40000"/>
                <a:lumOff val="60000"/>
              </a:schemeClr>
            </a:solidFill>
            <a:effectLst>
              <a:outerShdw blurRad="50800" dist="38100" dir="2700000" algn="tl" rotWithShape="0">
                <a:prstClr val="black">
                  <a:alpha val="40000"/>
                </a:prstClr>
              </a:outerShdw>
            </a:effectLst>
          </p:spPr>
          <p:txBody>
            <a:bodyPr wrap="square">
              <a:spAutoFit/>
            </a:bodyPr>
            <a:lstStyle/>
            <a:p>
              <a:pPr algn="ctr">
                <a:defRPr/>
              </a:pPr>
              <a:r>
                <a:rPr lang="es-ES" sz="1200" b="1" dirty="0"/>
                <a:t>Estructura formada de </a:t>
              </a:r>
              <a:r>
                <a:rPr lang="es-ES" sz="1200" b="1" dirty="0" err="1"/>
                <a:t>microtúbulos</a:t>
              </a:r>
              <a:r>
                <a:rPr lang="es-ES" sz="1200" b="1" dirty="0"/>
                <a:t> con un interior hueco (conformación 9+0). </a:t>
              </a:r>
              <a:r>
                <a:rPr lang="es-ES" sz="1200" b="1" dirty="0">
                  <a:solidFill>
                    <a:srgbClr val="C00000"/>
                  </a:solidFill>
                </a:rPr>
                <a:t>Forman el huso mitótico y meiótico, además de ser el origen de cilios y flagelos</a:t>
              </a:r>
              <a:r>
                <a:rPr lang="es-ES" sz="1200" b="1" dirty="0"/>
                <a:t>.</a:t>
              </a:r>
            </a:p>
          </p:txBody>
        </p:sp>
        <p:sp>
          <p:nvSpPr>
            <p:cNvPr id="43" name="CuadroTexto 42"/>
            <p:cNvSpPr txBox="1"/>
            <p:nvPr/>
          </p:nvSpPr>
          <p:spPr>
            <a:xfrm>
              <a:off x="4492466" y="1218196"/>
              <a:ext cx="1267144" cy="338554"/>
            </a:xfrm>
            <a:prstGeom prst="rect">
              <a:avLst/>
            </a:prstGeom>
            <a:noFill/>
          </p:spPr>
          <p:txBody>
            <a:bodyPr wrap="square" rtlCol="0">
              <a:spAutoFit/>
            </a:bodyPr>
            <a:lstStyle/>
            <a:p>
              <a:r>
                <a:rPr lang="es-ES" sz="1600" b="1" dirty="0">
                  <a:effectLst>
                    <a:outerShdw blurRad="38100" dist="38100" dir="2700000" algn="tl">
                      <a:srgbClr val="000000">
                        <a:alpha val="43137"/>
                      </a:srgbClr>
                    </a:outerShdw>
                  </a:effectLst>
                </a:rPr>
                <a:t>Centriolos</a:t>
              </a:r>
              <a:endParaRPr lang="es-CL" sz="1200" b="1" dirty="0">
                <a:effectLst>
                  <a:outerShdw blurRad="38100" dist="38100" dir="2700000" algn="tl">
                    <a:srgbClr val="000000">
                      <a:alpha val="43137"/>
                    </a:srgbClr>
                  </a:outerShdw>
                </a:effectLst>
              </a:endParaRPr>
            </a:p>
          </p:txBody>
        </p:sp>
      </p:grpSp>
      <p:grpSp>
        <p:nvGrpSpPr>
          <p:cNvPr id="14" name="Grupo 13"/>
          <p:cNvGrpSpPr/>
          <p:nvPr/>
        </p:nvGrpSpPr>
        <p:grpSpPr>
          <a:xfrm>
            <a:off x="3025833" y="2319469"/>
            <a:ext cx="4829124" cy="1077666"/>
            <a:chOff x="3025833" y="2319469"/>
            <a:chExt cx="4829124" cy="1077666"/>
          </a:xfrm>
        </p:grpSpPr>
        <p:cxnSp>
          <p:nvCxnSpPr>
            <p:cNvPr id="62" name="112 Conector recto de flecha">
              <a:extLst>
                <a:ext uri="{FF2B5EF4-FFF2-40B4-BE49-F238E27FC236}">
                  <a16:creationId xmlns:a16="http://schemas.microsoft.com/office/drawing/2014/main" id="{AEBF6969-0F6F-4881-9BE2-863D95F46D55}"/>
                </a:ext>
              </a:extLst>
            </p:cNvPr>
            <p:cNvCxnSpPr/>
            <p:nvPr/>
          </p:nvCxnSpPr>
          <p:spPr>
            <a:xfrm>
              <a:off x="6702137" y="2847113"/>
              <a:ext cx="1152820" cy="55002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4" name="62 Rectángulo">
              <a:extLst>
                <a:ext uri="{FF2B5EF4-FFF2-40B4-BE49-F238E27FC236}">
                  <a16:creationId xmlns:a16="http://schemas.microsoft.com/office/drawing/2014/main" id="{91CB6B36-A69D-4A79-8D2B-89CA2B8F2C9F}"/>
                </a:ext>
              </a:extLst>
            </p:cNvPr>
            <p:cNvSpPr/>
            <p:nvPr/>
          </p:nvSpPr>
          <p:spPr>
            <a:xfrm>
              <a:off x="3025833" y="2610297"/>
              <a:ext cx="3812772" cy="715089"/>
            </a:xfrm>
            <a:prstGeom prst="roundRect">
              <a:avLst/>
            </a:prstGeom>
            <a:solidFill>
              <a:schemeClr val="accent6">
                <a:lumMod val="60000"/>
                <a:lumOff val="40000"/>
              </a:schemeClr>
            </a:solidFill>
            <a:effectLst>
              <a:outerShdw blurRad="50800" dist="38100" dir="2700000" algn="tl" rotWithShape="0">
                <a:prstClr val="black">
                  <a:alpha val="40000"/>
                </a:prstClr>
              </a:outerShdw>
            </a:effectLst>
          </p:spPr>
          <p:txBody>
            <a:bodyPr wrap="square">
              <a:spAutoFit/>
            </a:bodyPr>
            <a:lstStyle/>
            <a:p>
              <a:pPr algn="ctr">
                <a:defRPr/>
              </a:pPr>
              <a:r>
                <a:rPr lang="es-ES" sz="1200" b="1" dirty="0"/>
                <a:t>Tipo de </a:t>
              </a:r>
              <a:r>
                <a:rPr lang="es-ES" sz="1200" b="1" dirty="0" err="1"/>
                <a:t>plastidio</a:t>
              </a:r>
              <a:r>
                <a:rPr lang="es-ES" sz="1200" b="1" dirty="0"/>
                <a:t>. Posee doble membrana, ribosomas y fragmentos de ADN circular propio. </a:t>
              </a:r>
              <a:r>
                <a:rPr lang="es-ES" sz="1200" b="1" dirty="0">
                  <a:solidFill>
                    <a:srgbClr val="C00000"/>
                  </a:solidFill>
                </a:rPr>
                <a:t>Lleva a cabo la fotosíntesis</a:t>
              </a:r>
              <a:r>
                <a:rPr lang="es-ES" sz="1200" b="1" dirty="0"/>
                <a:t>.</a:t>
              </a:r>
            </a:p>
          </p:txBody>
        </p:sp>
        <p:sp>
          <p:nvSpPr>
            <p:cNvPr id="45" name="CuadroTexto 44"/>
            <p:cNvSpPr txBox="1"/>
            <p:nvPr/>
          </p:nvSpPr>
          <p:spPr>
            <a:xfrm>
              <a:off x="4298647" y="2319469"/>
              <a:ext cx="1267144" cy="338554"/>
            </a:xfrm>
            <a:prstGeom prst="rect">
              <a:avLst/>
            </a:prstGeom>
            <a:noFill/>
          </p:spPr>
          <p:txBody>
            <a:bodyPr wrap="square" rtlCol="0">
              <a:spAutoFit/>
            </a:bodyPr>
            <a:lstStyle/>
            <a:p>
              <a:r>
                <a:rPr lang="es-ES" sz="1600" b="1" dirty="0">
                  <a:effectLst>
                    <a:outerShdw blurRad="38100" dist="38100" dir="2700000" algn="tl">
                      <a:srgbClr val="000000">
                        <a:alpha val="43137"/>
                      </a:srgbClr>
                    </a:outerShdw>
                  </a:effectLst>
                </a:rPr>
                <a:t>Cloroplasto</a:t>
              </a:r>
              <a:endParaRPr lang="es-CL" sz="1200" b="1" dirty="0">
                <a:effectLst>
                  <a:outerShdw blurRad="38100" dist="38100" dir="2700000" algn="tl">
                    <a:srgbClr val="000000">
                      <a:alpha val="43137"/>
                    </a:srgbClr>
                  </a:outerShdw>
                </a:effectLst>
              </a:endParaRPr>
            </a:p>
          </p:txBody>
        </p:sp>
      </p:grpSp>
      <p:grpSp>
        <p:nvGrpSpPr>
          <p:cNvPr id="15" name="Grupo 14"/>
          <p:cNvGrpSpPr/>
          <p:nvPr/>
        </p:nvGrpSpPr>
        <p:grpSpPr>
          <a:xfrm>
            <a:off x="2438211" y="3471366"/>
            <a:ext cx="5149922" cy="1196516"/>
            <a:chOff x="2438211" y="3471366"/>
            <a:chExt cx="5149922" cy="1196516"/>
          </a:xfrm>
        </p:grpSpPr>
        <p:cxnSp>
          <p:nvCxnSpPr>
            <p:cNvPr id="64" name="117 Conector recto de flecha">
              <a:extLst>
                <a:ext uri="{FF2B5EF4-FFF2-40B4-BE49-F238E27FC236}">
                  <a16:creationId xmlns:a16="http://schemas.microsoft.com/office/drawing/2014/main" id="{245AC9E4-6BE2-4881-B4B7-A5D732C0A55A}"/>
                </a:ext>
              </a:extLst>
            </p:cNvPr>
            <p:cNvCxnSpPr>
              <a:stCxn id="46" idx="3"/>
            </p:cNvCxnSpPr>
            <p:nvPr/>
          </p:nvCxnSpPr>
          <p:spPr>
            <a:xfrm flipV="1">
              <a:off x="6250983" y="3992239"/>
              <a:ext cx="1337150" cy="215943"/>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6" name="62 Rectángulo">
              <a:extLst>
                <a:ext uri="{FF2B5EF4-FFF2-40B4-BE49-F238E27FC236}">
                  <a16:creationId xmlns:a16="http://schemas.microsoft.com/office/drawing/2014/main" id="{91CB6B36-A69D-4A79-8D2B-89CA2B8F2C9F}"/>
                </a:ext>
              </a:extLst>
            </p:cNvPr>
            <p:cNvSpPr/>
            <p:nvPr/>
          </p:nvSpPr>
          <p:spPr>
            <a:xfrm>
              <a:off x="2438211" y="3748481"/>
              <a:ext cx="3812772" cy="919401"/>
            </a:xfrm>
            <a:prstGeom prst="roundRect">
              <a:avLst/>
            </a:prstGeom>
            <a:solidFill>
              <a:schemeClr val="accent6">
                <a:lumMod val="60000"/>
                <a:lumOff val="40000"/>
              </a:schemeClr>
            </a:solidFill>
            <a:effectLst>
              <a:outerShdw blurRad="50800" dist="38100" dir="2700000" algn="tl" rotWithShape="0">
                <a:prstClr val="black">
                  <a:alpha val="40000"/>
                </a:prstClr>
              </a:outerShdw>
            </a:effectLst>
          </p:spPr>
          <p:txBody>
            <a:bodyPr wrap="square">
              <a:spAutoFit/>
            </a:bodyPr>
            <a:lstStyle/>
            <a:p>
              <a:pPr algn="ctr">
                <a:defRPr/>
              </a:pPr>
              <a:r>
                <a:rPr lang="es-ES" sz="1200" b="1" dirty="0"/>
                <a:t>Saco membranoso. Ocupa gran parte del volumen de la célula. </a:t>
              </a:r>
              <a:r>
                <a:rPr lang="es-ES" sz="1200" b="1" dirty="0">
                  <a:solidFill>
                    <a:srgbClr val="C00000"/>
                  </a:solidFill>
                </a:rPr>
                <a:t>Almacena agua y compuestos como pigmentos, toxinas, protones (H+), entre otros. Mantiene la presión de turgencia</a:t>
              </a:r>
              <a:r>
                <a:rPr lang="es-ES" sz="1200" b="1" dirty="0"/>
                <a:t>.</a:t>
              </a:r>
            </a:p>
          </p:txBody>
        </p:sp>
        <p:sp>
          <p:nvSpPr>
            <p:cNvPr id="47" name="CuadroTexto 46"/>
            <p:cNvSpPr txBox="1"/>
            <p:nvPr/>
          </p:nvSpPr>
          <p:spPr>
            <a:xfrm>
              <a:off x="3553059" y="3471366"/>
              <a:ext cx="1645926" cy="338554"/>
            </a:xfrm>
            <a:prstGeom prst="rect">
              <a:avLst/>
            </a:prstGeom>
            <a:noFill/>
          </p:spPr>
          <p:txBody>
            <a:bodyPr wrap="square" rtlCol="0">
              <a:spAutoFit/>
            </a:bodyPr>
            <a:lstStyle/>
            <a:p>
              <a:r>
                <a:rPr lang="es-ES" sz="1600" b="1" dirty="0">
                  <a:effectLst>
                    <a:outerShdw blurRad="38100" dist="38100" dir="2700000" algn="tl">
                      <a:srgbClr val="000000">
                        <a:alpha val="43137"/>
                      </a:srgbClr>
                    </a:outerShdw>
                  </a:effectLst>
                </a:rPr>
                <a:t>Vacuola central</a:t>
              </a:r>
              <a:endParaRPr lang="es-CL" sz="1600" b="1" dirty="0">
                <a:effectLst>
                  <a:outerShdw blurRad="38100" dist="38100" dir="2700000" algn="tl">
                    <a:srgbClr val="000000">
                      <a:alpha val="43137"/>
                    </a:srgbClr>
                  </a:outerShdw>
                </a:effectLst>
              </a:endParaRPr>
            </a:p>
          </p:txBody>
        </p:sp>
      </p:grpSp>
      <p:grpSp>
        <p:nvGrpSpPr>
          <p:cNvPr id="16" name="Grupo 15"/>
          <p:cNvGrpSpPr/>
          <p:nvPr/>
        </p:nvGrpSpPr>
        <p:grpSpPr>
          <a:xfrm>
            <a:off x="2718601" y="5387685"/>
            <a:ext cx="4978984" cy="1006680"/>
            <a:chOff x="2051382" y="5079251"/>
            <a:chExt cx="4978984" cy="1006680"/>
          </a:xfrm>
        </p:grpSpPr>
        <p:cxnSp>
          <p:nvCxnSpPr>
            <p:cNvPr id="66" name="122 Conector recto de flecha">
              <a:extLst>
                <a:ext uri="{FF2B5EF4-FFF2-40B4-BE49-F238E27FC236}">
                  <a16:creationId xmlns:a16="http://schemas.microsoft.com/office/drawing/2014/main" id="{00195DD8-CA29-45F1-9990-7FECE977F8C8}"/>
                </a:ext>
              </a:extLst>
            </p:cNvPr>
            <p:cNvCxnSpPr/>
            <p:nvPr/>
          </p:nvCxnSpPr>
          <p:spPr>
            <a:xfrm flipV="1">
              <a:off x="5874387" y="5248528"/>
              <a:ext cx="1155979" cy="43997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9" name="62 Rectángulo">
              <a:extLst>
                <a:ext uri="{FF2B5EF4-FFF2-40B4-BE49-F238E27FC236}">
                  <a16:creationId xmlns:a16="http://schemas.microsoft.com/office/drawing/2014/main" id="{91CB6B36-A69D-4A79-8D2B-89CA2B8F2C9F}"/>
                </a:ext>
              </a:extLst>
            </p:cNvPr>
            <p:cNvSpPr/>
            <p:nvPr/>
          </p:nvSpPr>
          <p:spPr>
            <a:xfrm>
              <a:off x="2051382" y="5370842"/>
              <a:ext cx="4210873" cy="715089"/>
            </a:xfrm>
            <a:prstGeom prst="roundRect">
              <a:avLst/>
            </a:prstGeom>
            <a:solidFill>
              <a:schemeClr val="accent6">
                <a:lumMod val="60000"/>
                <a:lumOff val="40000"/>
              </a:schemeClr>
            </a:solidFill>
            <a:effectLst>
              <a:outerShdw blurRad="50800" dist="38100" dir="2700000" algn="tl" rotWithShape="0">
                <a:prstClr val="black">
                  <a:alpha val="40000"/>
                </a:prstClr>
              </a:outerShdw>
            </a:effectLst>
          </p:spPr>
          <p:txBody>
            <a:bodyPr wrap="square">
              <a:spAutoFit/>
            </a:bodyPr>
            <a:lstStyle/>
            <a:p>
              <a:pPr algn="ctr">
                <a:defRPr/>
              </a:pPr>
              <a:r>
                <a:rPr lang="es-ES" sz="1200" b="1" dirty="0"/>
                <a:t>Estructura externa a la membrana celular, formada por </a:t>
              </a:r>
              <a:r>
                <a:rPr lang="es-ES" sz="1200" b="1" dirty="0">
                  <a:solidFill>
                    <a:srgbClr val="C00000"/>
                  </a:solidFill>
                </a:rPr>
                <a:t>celulosa</a:t>
              </a:r>
              <a:r>
                <a:rPr lang="es-ES" sz="1200" b="1" dirty="0"/>
                <a:t> y </a:t>
              </a:r>
              <a:r>
                <a:rPr lang="es-ES" sz="1200" b="1" dirty="0">
                  <a:solidFill>
                    <a:srgbClr val="C00000"/>
                  </a:solidFill>
                </a:rPr>
                <a:t>lignina</a:t>
              </a:r>
              <a:r>
                <a:rPr lang="es-ES" sz="1200" b="1" dirty="0"/>
                <a:t>. Es permeable al paso de sustancias, </a:t>
              </a:r>
              <a:r>
                <a:rPr lang="es-ES" sz="1200" b="1" dirty="0">
                  <a:solidFill>
                    <a:srgbClr val="C00000"/>
                  </a:solidFill>
                </a:rPr>
                <a:t>otorga forma a la célula y protección a cambios de volumen</a:t>
              </a:r>
              <a:r>
                <a:rPr lang="es-ES" sz="1200" b="1" dirty="0"/>
                <a:t>. </a:t>
              </a:r>
            </a:p>
          </p:txBody>
        </p:sp>
        <p:sp>
          <p:nvSpPr>
            <p:cNvPr id="67" name="CuadroTexto 66"/>
            <p:cNvSpPr txBox="1"/>
            <p:nvPr/>
          </p:nvSpPr>
          <p:spPr>
            <a:xfrm>
              <a:off x="3511261" y="5079251"/>
              <a:ext cx="1645926" cy="338554"/>
            </a:xfrm>
            <a:prstGeom prst="rect">
              <a:avLst/>
            </a:prstGeom>
            <a:noFill/>
          </p:spPr>
          <p:txBody>
            <a:bodyPr wrap="square" rtlCol="0">
              <a:spAutoFit/>
            </a:bodyPr>
            <a:lstStyle/>
            <a:p>
              <a:r>
                <a:rPr lang="es-ES" sz="1600" b="1" dirty="0">
                  <a:effectLst>
                    <a:outerShdw blurRad="38100" dist="38100" dir="2700000" algn="tl">
                      <a:srgbClr val="000000">
                        <a:alpha val="43137"/>
                      </a:srgbClr>
                    </a:outerShdw>
                  </a:effectLst>
                </a:rPr>
                <a:t>Pared celular</a:t>
              </a:r>
              <a:endParaRPr lang="es-CL" sz="1600" b="1" dirty="0">
                <a:effectLst>
                  <a:outerShdw blurRad="38100" dist="38100" dir="2700000" algn="tl">
                    <a:srgbClr val="000000">
                      <a:alpha val="43137"/>
                    </a:srgbClr>
                  </a:outerShdw>
                </a:effectLst>
              </a:endParaRPr>
            </a:p>
          </p:txBody>
        </p:sp>
      </p:grpSp>
      <p:grpSp>
        <p:nvGrpSpPr>
          <p:cNvPr id="69" name="Grupo 68"/>
          <p:cNvGrpSpPr/>
          <p:nvPr/>
        </p:nvGrpSpPr>
        <p:grpSpPr>
          <a:xfrm>
            <a:off x="-35775" y="4401705"/>
            <a:ext cx="2570043" cy="1368710"/>
            <a:chOff x="5365623" y="875830"/>
            <a:chExt cx="2570043" cy="1368710"/>
          </a:xfrm>
        </p:grpSpPr>
        <p:sp>
          <p:nvSpPr>
            <p:cNvPr id="70" name="12 CuadroTexto">
              <a:extLst>
                <a:ext uri="{FF2B5EF4-FFF2-40B4-BE49-F238E27FC236}">
                  <a16:creationId xmlns:a16="http://schemas.microsoft.com/office/drawing/2014/main" id="{40B09048-0AC0-4063-87BF-BB412B05E44B}"/>
                </a:ext>
              </a:extLst>
            </p:cNvPr>
            <p:cNvSpPr txBox="1"/>
            <p:nvPr/>
          </p:nvSpPr>
          <p:spPr>
            <a:xfrm>
              <a:off x="5545962" y="1222984"/>
              <a:ext cx="2389704" cy="1021556"/>
            </a:xfrm>
            <a:prstGeom prst="wedgeRoundRectCallout">
              <a:avLst>
                <a:gd name="adj1" fmla="val -22114"/>
                <a:gd name="adj2" fmla="val -3826"/>
                <a:gd name="adj3" fmla="val 16667"/>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s-ES" sz="1350" b="1" dirty="0">
                  <a:solidFill>
                    <a:schemeClr val="tx1"/>
                  </a:solidFill>
                </a:rPr>
                <a:t>¿Qué diferencias funcionales se generan en estas células debido a la diferencia estructural?</a:t>
              </a:r>
              <a:endParaRPr lang="es-CL" sz="1350" b="1" dirty="0">
                <a:solidFill>
                  <a:schemeClr val="tx1"/>
                </a:solidFill>
              </a:endParaRPr>
            </a:p>
          </p:txBody>
        </p:sp>
        <p:pic>
          <p:nvPicPr>
            <p:cNvPr id="71" name="Imagen 70"/>
            <p:cNvPicPr>
              <a:picLocks noChangeAspect="1"/>
            </p:cNvPicPr>
            <p:nvPr/>
          </p:nvPicPr>
          <p:blipFill rotWithShape="1">
            <a:blip r:embed="rId5" cstate="print">
              <a:extLst>
                <a:ext uri="{28A0092B-C50C-407E-A947-70E740481C1C}">
                  <a14:useLocalDpi xmlns:a14="http://schemas.microsoft.com/office/drawing/2010/main" val="0"/>
                </a:ext>
              </a:extLst>
            </a:blip>
            <a:srcRect l="2752" t="509" r="60244" b="45325"/>
            <a:stretch/>
          </p:blipFill>
          <p:spPr>
            <a:xfrm rot="19482052">
              <a:off x="5365623" y="875830"/>
              <a:ext cx="736093" cy="604596"/>
            </a:xfrm>
            <a:prstGeom prst="rect">
              <a:avLst/>
            </a:prstGeom>
          </p:spPr>
        </p:pic>
      </p:grpSp>
      <p:sp>
        <p:nvSpPr>
          <p:cNvPr id="2" name="CuadroTexto 1"/>
          <p:cNvSpPr txBox="1"/>
          <p:nvPr/>
        </p:nvSpPr>
        <p:spPr>
          <a:xfrm>
            <a:off x="770140" y="1192348"/>
            <a:ext cx="1281242" cy="340519"/>
          </a:xfrm>
          <a:prstGeom prst="roundRect">
            <a:avLst/>
          </a:prstGeom>
          <a:solidFill>
            <a:srgbClr val="002060"/>
          </a:solidFill>
          <a:effectLst>
            <a:outerShdw blurRad="50800" dist="38100" dir="2700000" algn="tl" rotWithShape="0">
              <a:prstClr val="black">
                <a:alpha val="40000"/>
              </a:prstClr>
            </a:outerShdw>
          </a:effectLst>
        </p:spPr>
        <p:txBody>
          <a:bodyPr wrap="square" rtlCol="0">
            <a:spAutoFit/>
          </a:bodyPr>
          <a:lstStyle/>
          <a:p>
            <a:pPr algn="ctr"/>
            <a:r>
              <a:rPr lang="es-ES" sz="1400" b="1" dirty="0">
                <a:solidFill>
                  <a:schemeClr val="bg1"/>
                </a:solidFill>
              </a:rPr>
              <a:t>Célula animal</a:t>
            </a:r>
            <a:endParaRPr lang="es-CL" sz="1400" b="1" dirty="0">
              <a:solidFill>
                <a:schemeClr val="bg1"/>
              </a:solidFill>
            </a:endParaRPr>
          </a:p>
        </p:txBody>
      </p:sp>
      <p:sp>
        <p:nvSpPr>
          <p:cNvPr id="31" name="CuadroTexto 30"/>
          <p:cNvSpPr txBox="1"/>
          <p:nvPr/>
        </p:nvSpPr>
        <p:spPr>
          <a:xfrm>
            <a:off x="7302491" y="2368604"/>
            <a:ext cx="1281242" cy="340519"/>
          </a:xfrm>
          <a:prstGeom prst="roundRect">
            <a:avLst/>
          </a:prstGeom>
          <a:solidFill>
            <a:schemeClr val="accent6">
              <a:lumMod val="50000"/>
            </a:schemeClr>
          </a:solidFill>
          <a:effectLst>
            <a:outerShdw blurRad="50800" dist="38100" dir="2700000" algn="tl" rotWithShape="0">
              <a:prstClr val="black">
                <a:alpha val="40000"/>
              </a:prstClr>
            </a:outerShdw>
          </a:effectLst>
        </p:spPr>
        <p:txBody>
          <a:bodyPr wrap="square" rtlCol="0">
            <a:spAutoFit/>
          </a:bodyPr>
          <a:lstStyle/>
          <a:p>
            <a:pPr algn="ctr"/>
            <a:r>
              <a:rPr lang="es-ES" sz="1400" b="1" dirty="0">
                <a:solidFill>
                  <a:schemeClr val="bg1"/>
                </a:solidFill>
              </a:rPr>
              <a:t>Célula vegetal</a:t>
            </a:r>
            <a:endParaRPr lang="es-CL" sz="1400" b="1" dirty="0">
              <a:solidFill>
                <a:schemeClr val="bg1"/>
              </a:solidFill>
            </a:endParaRPr>
          </a:p>
        </p:txBody>
      </p:sp>
      <mc:AlternateContent xmlns:mc="http://schemas.openxmlformats.org/markup-compatibility/2006" xmlns:p14="http://schemas.microsoft.com/office/powerpoint/2010/main">
        <mc:Choice Requires="p14">
          <p:contentPart p14:bwMode="auto" r:id="rId6">
            <p14:nvContentPartPr>
              <p14:cNvPr id="3" name="Entrada de lápiz 2">
                <a:extLst>
                  <a:ext uri="{FF2B5EF4-FFF2-40B4-BE49-F238E27FC236}">
                    <a16:creationId xmlns:a16="http://schemas.microsoft.com/office/drawing/2014/main" id="{90482DA5-4865-1EFC-4BFC-4C19DC2E420E}"/>
                  </a:ext>
                </a:extLst>
              </p14:cNvPr>
              <p14:cNvContentPartPr/>
              <p14:nvPr/>
            </p14:nvContentPartPr>
            <p14:xfrm>
              <a:off x="195840" y="578880"/>
              <a:ext cx="8851320" cy="5415840"/>
            </p14:xfrm>
          </p:contentPart>
        </mc:Choice>
        <mc:Fallback xmlns="">
          <p:pic>
            <p:nvPicPr>
              <p:cNvPr id="3" name="Entrada de lápiz 2">
                <a:extLst>
                  <a:ext uri="{FF2B5EF4-FFF2-40B4-BE49-F238E27FC236}">
                    <a16:creationId xmlns:a16="http://schemas.microsoft.com/office/drawing/2014/main" id="{90482DA5-4865-1EFC-4BFC-4C19DC2E420E}"/>
                  </a:ext>
                </a:extLst>
              </p:cNvPr>
              <p:cNvPicPr/>
              <p:nvPr/>
            </p:nvPicPr>
            <p:blipFill>
              <a:blip r:embed="rId7"/>
              <a:stretch>
                <a:fillRect/>
              </a:stretch>
            </p:blipFill>
            <p:spPr>
              <a:xfrm>
                <a:off x="186480" y="569520"/>
                <a:ext cx="8870040" cy="5434560"/>
              </a:xfrm>
              <a:prstGeom prst="rect">
                <a:avLst/>
              </a:prstGeom>
            </p:spPr>
          </p:pic>
        </mc:Fallback>
      </mc:AlternateContent>
    </p:spTree>
    <p:extLst>
      <p:ext uri="{BB962C8B-B14F-4D97-AF65-F5344CB8AC3E}">
        <p14:creationId xmlns:p14="http://schemas.microsoft.com/office/powerpoint/2010/main" val="673340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31"/>
                                        </p:tgtEl>
                                        <p:attrNameLst>
                                          <p:attrName>style.visibility</p:attrName>
                                        </p:attrNameLst>
                                      </p:cBhvr>
                                      <p:to>
                                        <p:strVal val="visible"/>
                                      </p:to>
                                    </p:set>
                                    <p:animEffect transition="in" filter="fade">
                                      <p:cBhvr>
                                        <p:cTn id="14" dur="500"/>
                                        <p:tgtEl>
                                          <p:spTgt spid="31"/>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75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75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75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75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69"/>
                                        </p:tgtEl>
                                        <p:attrNameLst>
                                          <p:attrName>style.visibility</p:attrName>
                                        </p:attrNameLst>
                                      </p:cBhvr>
                                      <p:to>
                                        <p:strVal val="visible"/>
                                      </p:to>
                                    </p:set>
                                    <p:animEffect transition="in" filter="fade">
                                      <p:cBhvr>
                                        <p:cTn id="39" dur="75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2" grpId="0" animBg="1"/>
      <p:bldP spid="3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67887" y="207254"/>
            <a:ext cx="2320320" cy="696096"/>
          </a:xfrm>
          <a:prstGeom prst="rect">
            <a:avLst/>
          </a:prstGeom>
        </p:spPr>
      </p:pic>
      <p:pic>
        <p:nvPicPr>
          <p:cNvPr id="10" name="Imagen 9"/>
          <p:cNvPicPr>
            <a:picLocks noChangeAspect="1"/>
          </p:cNvPicPr>
          <p:nvPr/>
        </p:nvPicPr>
        <p:blipFill>
          <a:blip r:embed="rId3"/>
          <a:stretch>
            <a:fillRect/>
          </a:stretch>
        </p:blipFill>
        <p:spPr>
          <a:xfrm>
            <a:off x="1068439" y="974207"/>
            <a:ext cx="3145231" cy="2011671"/>
          </a:xfrm>
          <a:prstGeom prst="rect">
            <a:avLst/>
          </a:prstGeom>
        </p:spPr>
      </p:pic>
      <p:pic>
        <p:nvPicPr>
          <p:cNvPr id="11" name="Imagen 10"/>
          <p:cNvPicPr>
            <a:picLocks noChangeAspect="1"/>
          </p:cNvPicPr>
          <p:nvPr/>
        </p:nvPicPr>
        <p:blipFill>
          <a:blip r:embed="rId4"/>
          <a:stretch>
            <a:fillRect/>
          </a:stretch>
        </p:blipFill>
        <p:spPr>
          <a:xfrm>
            <a:off x="5535633" y="2973694"/>
            <a:ext cx="3372957" cy="1972112"/>
          </a:xfrm>
          <a:prstGeom prst="rect">
            <a:avLst/>
          </a:prstGeom>
        </p:spPr>
      </p:pic>
      <p:sp>
        <p:nvSpPr>
          <p:cNvPr id="12" name="CuadroTexto 11"/>
          <p:cNvSpPr txBox="1"/>
          <p:nvPr/>
        </p:nvSpPr>
        <p:spPr>
          <a:xfrm>
            <a:off x="1185990" y="1022842"/>
            <a:ext cx="1590010" cy="400110"/>
          </a:xfrm>
          <a:prstGeom prst="rect">
            <a:avLst/>
          </a:prstGeom>
          <a:noFill/>
        </p:spPr>
        <p:txBody>
          <a:bodyPr wrap="square" rtlCol="0">
            <a:spAutoFit/>
          </a:bodyPr>
          <a:lstStyle/>
          <a:p>
            <a:r>
              <a:rPr lang="es-ES" sz="2000" b="1" dirty="0"/>
              <a:t>Mitocondria</a:t>
            </a:r>
            <a:endParaRPr lang="es-CL" sz="2000" b="1" dirty="0"/>
          </a:p>
        </p:txBody>
      </p:sp>
      <p:sp>
        <p:nvSpPr>
          <p:cNvPr id="13" name="CuadroTexto 12"/>
          <p:cNvSpPr txBox="1"/>
          <p:nvPr/>
        </p:nvSpPr>
        <p:spPr>
          <a:xfrm>
            <a:off x="6573565" y="2555352"/>
            <a:ext cx="1590010" cy="400110"/>
          </a:xfrm>
          <a:prstGeom prst="rect">
            <a:avLst/>
          </a:prstGeom>
          <a:noFill/>
        </p:spPr>
        <p:txBody>
          <a:bodyPr wrap="square" rtlCol="0">
            <a:spAutoFit/>
          </a:bodyPr>
          <a:lstStyle/>
          <a:p>
            <a:r>
              <a:rPr lang="es-ES" sz="2000" b="1" dirty="0"/>
              <a:t>Cloroplastos</a:t>
            </a:r>
            <a:endParaRPr lang="es-CL" sz="2000" b="1" dirty="0"/>
          </a:p>
        </p:txBody>
      </p:sp>
      <p:sp>
        <p:nvSpPr>
          <p:cNvPr id="15" name="CuadroTexto 14"/>
          <p:cNvSpPr txBox="1"/>
          <p:nvPr/>
        </p:nvSpPr>
        <p:spPr>
          <a:xfrm>
            <a:off x="4517820" y="1009814"/>
            <a:ext cx="4257766" cy="1477328"/>
          </a:xfrm>
          <a:prstGeom prst="rect">
            <a:avLst/>
          </a:prstGeom>
          <a:noFill/>
        </p:spPr>
        <p:txBody>
          <a:bodyPr wrap="square" rtlCol="0">
            <a:spAutoFit/>
          </a:bodyPr>
          <a:lstStyle/>
          <a:p>
            <a:pPr algn="ctr"/>
            <a:r>
              <a:rPr lang="es-ES" b="1" dirty="0"/>
              <a:t>Mitocondria</a:t>
            </a:r>
            <a:r>
              <a:rPr lang="es-ES" dirty="0"/>
              <a:t> y </a:t>
            </a:r>
            <a:r>
              <a:rPr lang="es-ES" b="1" dirty="0"/>
              <a:t>cloroplastos</a:t>
            </a:r>
            <a:r>
              <a:rPr lang="es-ES" dirty="0"/>
              <a:t>, presentan varias características que </a:t>
            </a:r>
            <a:r>
              <a:rPr lang="es-ES" b="1" dirty="0"/>
              <a:t>sugieren que en el pasado fueron bacterias de vida libre </a:t>
            </a:r>
            <a:r>
              <a:rPr lang="es-ES" dirty="0"/>
              <a:t>que fueron incorporadas por una célula eucariota ancestral.</a:t>
            </a:r>
            <a:endParaRPr lang="es-CL" dirty="0"/>
          </a:p>
        </p:txBody>
      </p:sp>
      <p:sp>
        <p:nvSpPr>
          <p:cNvPr id="16" name="CuadroTexto 15"/>
          <p:cNvSpPr txBox="1"/>
          <p:nvPr/>
        </p:nvSpPr>
        <p:spPr>
          <a:xfrm>
            <a:off x="467164" y="2985878"/>
            <a:ext cx="4941650" cy="1261229"/>
          </a:xfrm>
          <a:prstGeom prst="roundRect">
            <a:avLst>
              <a:gd name="adj" fmla="val 33857"/>
            </a:avLst>
          </a:prstGeom>
          <a:solidFill>
            <a:srgbClr val="002060"/>
          </a:solidFill>
          <a:effectLst>
            <a:outerShdw blurRad="50800" dist="38100" dir="2700000" algn="tl" rotWithShape="0">
              <a:prstClr val="black">
                <a:alpha val="40000"/>
              </a:prstClr>
            </a:outerShdw>
          </a:effectLst>
        </p:spPr>
        <p:txBody>
          <a:bodyPr wrap="square" rtlCol="0">
            <a:spAutoFit/>
          </a:bodyPr>
          <a:lstStyle/>
          <a:p>
            <a:pPr marL="285750" indent="-285750">
              <a:buFont typeface="Arial" panose="020B0604020202020204" pitchFamily="34" charset="0"/>
              <a:buChar char="•"/>
            </a:pPr>
            <a:r>
              <a:rPr lang="es-ES" sz="2000" b="1" dirty="0">
                <a:solidFill>
                  <a:schemeClr val="bg1"/>
                </a:solidFill>
              </a:rPr>
              <a:t>Doble membrana.</a:t>
            </a:r>
          </a:p>
          <a:p>
            <a:pPr marL="285750" indent="-285750">
              <a:buFont typeface="Arial" panose="020B0604020202020204" pitchFamily="34" charset="0"/>
              <a:buChar char="•"/>
            </a:pPr>
            <a:r>
              <a:rPr lang="es-ES" sz="2000" b="1" dirty="0">
                <a:solidFill>
                  <a:schemeClr val="bg1"/>
                </a:solidFill>
              </a:rPr>
              <a:t>Presentan fragmentos de ADN propio.</a:t>
            </a:r>
          </a:p>
          <a:p>
            <a:pPr marL="285750" indent="-285750">
              <a:buFont typeface="Arial" panose="020B0604020202020204" pitchFamily="34" charset="0"/>
              <a:buChar char="•"/>
            </a:pPr>
            <a:r>
              <a:rPr lang="es-ES" sz="2000" b="1" dirty="0">
                <a:solidFill>
                  <a:schemeClr val="bg1"/>
                </a:solidFill>
              </a:rPr>
              <a:t>Ribosomas 70s.</a:t>
            </a:r>
            <a:endParaRPr lang="es-CL" sz="2000" b="1" dirty="0">
              <a:solidFill>
                <a:schemeClr val="bg1"/>
              </a:solidFill>
            </a:endParaRPr>
          </a:p>
        </p:txBody>
      </p:sp>
      <p:pic>
        <p:nvPicPr>
          <p:cNvPr id="18" name="Imagen 17"/>
          <p:cNvPicPr>
            <a:picLocks noChangeAspect="1"/>
          </p:cNvPicPr>
          <p:nvPr/>
        </p:nvPicPr>
        <p:blipFill>
          <a:blip r:embed="rId5"/>
          <a:stretch>
            <a:fillRect/>
          </a:stretch>
        </p:blipFill>
        <p:spPr>
          <a:xfrm>
            <a:off x="3670423" y="4997549"/>
            <a:ext cx="5105163" cy="1523930"/>
          </a:xfrm>
          <a:prstGeom prst="rect">
            <a:avLst/>
          </a:prstGeom>
        </p:spPr>
      </p:pic>
      <p:sp>
        <p:nvSpPr>
          <p:cNvPr id="14" name="1 Rectángulo">
            <a:extLst>
              <a:ext uri="{FF2B5EF4-FFF2-40B4-BE49-F238E27FC236}">
                <a16:creationId xmlns:a16="http://schemas.microsoft.com/office/drawing/2014/main" id="{3B5B9F94-EDF0-41DF-97B2-AA16C8832159}"/>
              </a:ext>
            </a:extLst>
          </p:cNvPr>
          <p:cNvSpPr>
            <a:spLocks noChangeArrowheads="1"/>
          </p:cNvSpPr>
          <p:nvPr/>
        </p:nvSpPr>
        <p:spPr bwMode="auto">
          <a:xfrm>
            <a:off x="244760" y="4788477"/>
            <a:ext cx="3191168" cy="1021556"/>
          </a:xfrm>
          <a:prstGeom prst="wedgeRoundRectCallout">
            <a:avLst>
              <a:gd name="adj1" fmla="val 29775"/>
              <a:gd name="adj2" fmla="val -101244"/>
              <a:gd name="adj3" fmla="val 16667"/>
            </a:avLst>
          </a:prstGeom>
          <a:solidFill>
            <a:srgbClr val="7030A0"/>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wrap="squar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lvl="0" algn="ctr" eaLnBrk="1" fontAlgn="base" hangingPunct="1">
              <a:spcBef>
                <a:spcPct val="0"/>
              </a:spcBef>
              <a:spcAft>
                <a:spcPct val="0"/>
              </a:spcAft>
              <a:defRPr/>
            </a:pPr>
            <a:r>
              <a:rPr kumimoji="0" lang="es-ES" altLang="es-CL" sz="1800" b="1" i="0" u="none" strike="noStrike" kern="0" cap="none" spc="0" normalizeH="0" noProof="0" dirty="0">
                <a:ln>
                  <a:noFill/>
                </a:ln>
                <a:solidFill>
                  <a:schemeClr val="bg1"/>
                </a:solidFill>
                <a:effectLst/>
                <a:uLnTx/>
                <a:uFillTx/>
                <a:latin typeface="+mn-lt"/>
              </a:rPr>
              <a:t>Son una fuerte evidencia que respalda a la </a:t>
            </a:r>
            <a:r>
              <a:rPr kumimoji="0" lang="es-ES" altLang="es-CL" sz="1800" b="1" i="0" u="none" strike="noStrike" kern="0" cap="none" spc="0" normalizeH="0" noProof="0" dirty="0">
                <a:ln>
                  <a:noFill/>
                </a:ln>
                <a:solidFill>
                  <a:schemeClr val="accent4"/>
                </a:solidFill>
                <a:effectLst/>
                <a:uLnTx/>
                <a:uFillTx/>
                <a:latin typeface="+mn-lt"/>
              </a:rPr>
              <a:t>teoría </a:t>
            </a:r>
            <a:r>
              <a:rPr kumimoji="0" lang="es-ES" altLang="es-CL" sz="1800" b="1" i="0" u="none" strike="noStrike" kern="0" cap="none" spc="0" normalizeH="0" noProof="0" dirty="0" err="1">
                <a:ln>
                  <a:noFill/>
                </a:ln>
                <a:solidFill>
                  <a:schemeClr val="accent4"/>
                </a:solidFill>
                <a:effectLst/>
                <a:uLnTx/>
                <a:uFillTx/>
                <a:latin typeface="+mn-lt"/>
              </a:rPr>
              <a:t>endosimbiótica</a:t>
            </a:r>
            <a:r>
              <a:rPr kumimoji="0" lang="es-ES" altLang="es-CL" sz="1800" b="1" i="0" u="none" strike="noStrike" kern="0" cap="none" spc="0" normalizeH="0" noProof="0" dirty="0">
                <a:ln>
                  <a:noFill/>
                </a:ln>
                <a:solidFill>
                  <a:schemeClr val="bg1"/>
                </a:solidFill>
                <a:effectLst/>
                <a:uLnTx/>
                <a:uFillTx/>
                <a:latin typeface="+mn-lt"/>
              </a:rPr>
              <a:t>.</a:t>
            </a:r>
            <a:endParaRPr kumimoji="0" lang="es-CL" altLang="es-CL" sz="1800" b="1" i="0" u="none" strike="noStrike" kern="0" cap="none" spc="0" normalizeH="0" baseline="0" noProof="0" dirty="0">
              <a:ln>
                <a:noFill/>
              </a:ln>
              <a:solidFill>
                <a:schemeClr val="bg1"/>
              </a:solidFill>
              <a:effectLst/>
              <a:uLnTx/>
              <a:uFillTx/>
              <a:latin typeface="+mn-lt"/>
            </a:endParaRPr>
          </a:p>
        </p:txBody>
      </p:sp>
    </p:spTree>
    <p:extLst>
      <p:ext uri="{BB962C8B-B14F-4D97-AF65-F5344CB8AC3E}">
        <p14:creationId xmlns:p14="http://schemas.microsoft.com/office/powerpoint/2010/main" val="2873084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par>
                                <p:cTn id="28" presetID="10" presetClass="entr" presetSubtype="0" fill="hold"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5" grpId="0"/>
      <p:bldP spid="16" grpId="0" animBg="1"/>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870065" y="2031090"/>
            <a:ext cx="7501037" cy="2862322"/>
          </a:xfrm>
          <a:prstGeom prst="rect">
            <a:avLst/>
          </a:prstGeom>
        </p:spPr>
        <p:txBody>
          <a:bodyPr wrap="square">
            <a:spAutoFit/>
          </a:bodyPr>
          <a:lstStyle/>
          <a:p>
            <a:pPr algn="just"/>
            <a:r>
              <a:rPr lang="es-ES" dirty="0">
                <a:latin typeface="Arial" panose="020B0604020202020204" pitchFamily="34" charset="0"/>
                <a:cs typeface="Arial" panose="020B0604020202020204" pitchFamily="34" charset="0"/>
              </a:rPr>
              <a:t>¿Cuál de las siguientes opciones corresponde a una característica común entre las mitocondrias, los cloroplastos y el núcleo de una célula vegetal? </a:t>
            </a:r>
          </a:p>
          <a:p>
            <a:pPr algn="just"/>
            <a:endParaRPr lang="es-ES" dirty="0">
              <a:latin typeface="Arial" panose="020B0604020202020204" pitchFamily="34" charset="0"/>
              <a:cs typeface="Arial" panose="020B0604020202020204" pitchFamily="34" charset="0"/>
            </a:endParaRPr>
          </a:p>
          <a:p>
            <a:pPr marL="342900" indent="-342900" algn="just">
              <a:buAutoNum type="alphaUcParenR"/>
            </a:pPr>
            <a:r>
              <a:rPr lang="es-ES" dirty="0">
                <a:latin typeface="Arial" panose="020B0604020202020204" pitchFamily="34" charset="0"/>
                <a:cs typeface="Arial" panose="020B0604020202020204" pitchFamily="34" charset="0"/>
              </a:rPr>
              <a:t>Los tres </a:t>
            </a:r>
            <a:r>
              <a:rPr lang="es-ES" dirty="0" err="1">
                <a:latin typeface="Arial" panose="020B0604020202020204" pitchFamily="34" charset="0"/>
                <a:cs typeface="Arial" panose="020B0604020202020204" pitchFamily="34" charset="0"/>
              </a:rPr>
              <a:t>organelos</a:t>
            </a:r>
            <a:r>
              <a:rPr lang="es-ES" dirty="0">
                <a:latin typeface="Arial" panose="020B0604020202020204" pitchFamily="34" charset="0"/>
                <a:cs typeface="Arial" panose="020B0604020202020204" pitchFamily="34" charset="0"/>
              </a:rPr>
              <a:t> presentan compartimientos membranosos en su interior. </a:t>
            </a:r>
          </a:p>
          <a:p>
            <a:pPr marL="342900" indent="-342900" algn="just">
              <a:buAutoNum type="alphaUcParenR"/>
            </a:pPr>
            <a:r>
              <a:rPr lang="es-ES" dirty="0">
                <a:latin typeface="Arial" panose="020B0604020202020204" pitchFamily="34" charset="0"/>
                <a:cs typeface="Arial" panose="020B0604020202020204" pitchFamily="34" charset="0"/>
              </a:rPr>
              <a:t>Los tres </a:t>
            </a:r>
            <a:r>
              <a:rPr lang="es-ES" dirty="0" err="1">
                <a:latin typeface="Arial" panose="020B0604020202020204" pitchFamily="34" charset="0"/>
                <a:cs typeface="Arial" panose="020B0604020202020204" pitchFamily="34" charset="0"/>
              </a:rPr>
              <a:t>organelos</a:t>
            </a:r>
            <a:r>
              <a:rPr lang="es-ES" dirty="0">
                <a:latin typeface="Arial" panose="020B0604020202020204" pitchFamily="34" charset="0"/>
                <a:cs typeface="Arial" panose="020B0604020202020204" pitchFamily="34" charset="0"/>
              </a:rPr>
              <a:t> presentan estructuras con una </a:t>
            </a:r>
            <a:r>
              <a:rPr lang="es-ES" dirty="0" err="1">
                <a:latin typeface="Arial" panose="020B0604020202020204" pitchFamily="34" charset="0"/>
                <a:cs typeface="Arial" panose="020B0604020202020204" pitchFamily="34" charset="0"/>
              </a:rPr>
              <a:t>monocapa</a:t>
            </a:r>
            <a:r>
              <a:rPr lang="es-ES" dirty="0">
                <a:latin typeface="Arial" panose="020B0604020202020204" pitchFamily="34" charset="0"/>
                <a:cs typeface="Arial" panose="020B0604020202020204" pitchFamily="34" charset="0"/>
              </a:rPr>
              <a:t> de fosfolípidos. </a:t>
            </a:r>
          </a:p>
          <a:p>
            <a:pPr marL="342900" indent="-342900" algn="just">
              <a:buAutoNum type="alphaUcParenR"/>
            </a:pPr>
            <a:r>
              <a:rPr lang="es-ES" dirty="0">
                <a:latin typeface="Arial" panose="020B0604020202020204" pitchFamily="34" charset="0"/>
                <a:cs typeface="Arial" panose="020B0604020202020204" pitchFamily="34" charset="0"/>
              </a:rPr>
              <a:t>Los tres </a:t>
            </a:r>
            <a:r>
              <a:rPr lang="es-ES" dirty="0" err="1">
                <a:latin typeface="Arial" panose="020B0604020202020204" pitchFamily="34" charset="0"/>
                <a:cs typeface="Arial" panose="020B0604020202020204" pitchFamily="34" charset="0"/>
              </a:rPr>
              <a:t>organelos</a:t>
            </a:r>
            <a:r>
              <a:rPr lang="es-ES" dirty="0">
                <a:latin typeface="Arial" panose="020B0604020202020204" pitchFamily="34" charset="0"/>
                <a:cs typeface="Arial" panose="020B0604020202020204" pitchFamily="34" charset="0"/>
              </a:rPr>
              <a:t> presentan material genético.</a:t>
            </a:r>
          </a:p>
          <a:p>
            <a:pPr marL="342900" indent="-342900" algn="just">
              <a:buAutoNum type="alphaUcParenR"/>
            </a:pPr>
            <a:r>
              <a:rPr lang="es-ES" dirty="0">
                <a:latin typeface="Arial" panose="020B0604020202020204" pitchFamily="34" charset="0"/>
                <a:cs typeface="Arial" panose="020B0604020202020204" pitchFamily="34" charset="0"/>
              </a:rPr>
              <a:t>Los tres </a:t>
            </a:r>
            <a:r>
              <a:rPr lang="es-ES" dirty="0" err="1">
                <a:latin typeface="Arial" panose="020B0604020202020204" pitchFamily="34" charset="0"/>
                <a:cs typeface="Arial" panose="020B0604020202020204" pitchFamily="34" charset="0"/>
              </a:rPr>
              <a:t>organelos</a:t>
            </a:r>
            <a:r>
              <a:rPr lang="es-ES" dirty="0">
                <a:latin typeface="Arial" panose="020B0604020202020204" pitchFamily="34" charset="0"/>
                <a:cs typeface="Arial" panose="020B0604020202020204" pitchFamily="34" charset="0"/>
              </a:rPr>
              <a:t> presentan cadena de transporte de electrones.</a:t>
            </a:r>
            <a:endParaRPr lang="es-CL" dirty="0">
              <a:latin typeface="Arial" panose="020B0604020202020204" pitchFamily="34" charset="0"/>
              <a:cs typeface="Arial" panose="020B0604020202020204" pitchFamily="34" charset="0"/>
            </a:endParaRPr>
          </a:p>
        </p:txBody>
      </p:sp>
      <p:grpSp>
        <p:nvGrpSpPr>
          <p:cNvPr id="4" name="Grupo 3"/>
          <p:cNvGrpSpPr/>
          <p:nvPr/>
        </p:nvGrpSpPr>
        <p:grpSpPr>
          <a:xfrm>
            <a:off x="6057573" y="4810020"/>
            <a:ext cx="2967375" cy="1936836"/>
            <a:chOff x="5713773" y="-47423"/>
            <a:chExt cx="2967375" cy="1936836"/>
          </a:xfrm>
        </p:grpSpPr>
        <p:grpSp>
          <p:nvGrpSpPr>
            <p:cNvPr id="5" name="22 Grupo">
              <a:extLst>
                <a:ext uri="{FF2B5EF4-FFF2-40B4-BE49-F238E27FC236}">
                  <a16:creationId xmlns:a16="http://schemas.microsoft.com/office/drawing/2014/main" id="{DC3555C4-2508-594F-9F80-02A7D52E8B18}"/>
                </a:ext>
              </a:extLst>
            </p:cNvPr>
            <p:cNvGrpSpPr/>
            <p:nvPr/>
          </p:nvGrpSpPr>
          <p:grpSpPr>
            <a:xfrm>
              <a:off x="5713773" y="-47423"/>
              <a:ext cx="2738662" cy="1936836"/>
              <a:chOff x="6153714" y="342142"/>
              <a:chExt cx="2738662" cy="1936836"/>
            </a:xfrm>
          </p:grpSpPr>
          <p:pic>
            <p:nvPicPr>
              <p:cNvPr id="7" name="Picture 3" descr="C:\Users\karla.hernandez\Desktop\PROGRAMAS ANUALES\TC31\íconos en png para PPT\pos it.png">
                <a:extLst>
                  <a:ext uri="{FF2B5EF4-FFF2-40B4-BE49-F238E27FC236}">
                    <a16:creationId xmlns:a16="http://schemas.microsoft.com/office/drawing/2014/main" id="{C6C50D2B-CB75-A045-B880-C0B7274186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53714" y="725382"/>
                <a:ext cx="2313530" cy="1553596"/>
              </a:xfrm>
              <a:prstGeom prst="rect">
                <a:avLst/>
              </a:prstGeom>
              <a:noFill/>
              <a:extLst>
                <a:ext uri="{909E8E84-426E-40DD-AFC4-6F175D3DCCD1}">
                  <a14:hiddenFill xmlns:a14="http://schemas.microsoft.com/office/drawing/2010/main">
                    <a:solidFill>
                      <a:srgbClr val="FFFFFF"/>
                    </a:solidFill>
                  </a14:hiddenFill>
                </a:ext>
              </a:extLst>
            </p:spPr>
          </p:pic>
          <p:sp>
            <p:nvSpPr>
              <p:cNvPr id="8" name="24 Rectángulo">
                <a:extLst>
                  <a:ext uri="{FF2B5EF4-FFF2-40B4-BE49-F238E27FC236}">
                    <a16:creationId xmlns:a16="http://schemas.microsoft.com/office/drawing/2014/main" id="{4637185B-1329-844B-85E1-AC690FB45BEA}"/>
                  </a:ext>
                </a:extLst>
              </p:cNvPr>
              <p:cNvSpPr/>
              <p:nvPr/>
            </p:nvSpPr>
            <p:spPr>
              <a:xfrm rot="21211048">
                <a:off x="6468157" y="1218132"/>
                <a:ext cx="1747128" cy="584775"/>
              </a:xfrm>
              <a:prstGeom prst="rect">
                <a:avLst/>
              </a:prstGeom>
            </p:spPr>
            <p:txBody>
              <a:bodyPr wrap="square">
                <a:spAutoFit/>
              </a:bodyPr>
              <a:lstStyle/>
              <a:p>
                <a:pPr algn="just"/>
                <a:r>
                  <a:rPr lang="es-ES" altLang="es-CL" sz="1600" b="1" dirty="0">
                    <a:latin typeface="+mj-lt"/>
                    <a:ea typeface="Myriad Arabic"/>
                    <a:cs typeface="Myriad Arabic"/>
                  </a:rPr>
                  <a:t>Conocimientos de la ciencia</a:t>
                </a:r>
                <a:endParaRPr lang="es-ES" altLang="es-CL" sz="1600" dirty="0">
                  <a:latin typeface="+mj-lt"/>
                  <a:ea typeface="Myriad Arabic"/>
                  <a:cs typeface="Myriad Arabic"/>
                </a:endParaRPr>
              </a:p>
            </p:txBody>
          </p:sp>
          <p:pic>
            <p:nvPicPr>
              <p:cNvPr id="9" name="Picture 5" descr="C:\Users\karla.hernandez\Desktop\PROGRAMAS ANUALES\TC31\íconos en png para PPT\08 ícono.png">
                <a:extLst>
                  <a:ext uri="{FF2B5EF4-FFF2-40B4-BE49-F238E27FC236}">
                    <a16:creationId xmlns:a16="http://schemas.microsoft.com/office/drawing/2014/main" id="{B3AB63C8-6EC2-8940-944C-CB73AA85499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56376" y="342142"/>
                <a:ext cx="936000" cy="936000"/>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8 Rectángulo redondeado">
              <a:extLst>
                <a:ext uri="{FF2B5EF4-FFF2-40B4-BE49-F238E27FC236}">
                  <a16:creationId xmlns:a16="http://schemas.microsoft.com/office/drawing/2014/main" id="{B457FA86-69FC-CC49-A1D3-FA351F51BB91}"/>
                </a:ext>
              </a:extLst>
            </p:cNvPr>
            <p:cNvSpPr/>
            <p:nvPr/>
          </p:nvSpPr>
          <p:spPr>
            <a:xfrm>
              <a:off x="7767249" y="890454"/>
              <a:ext cx="913899" cy="936104"/>
            </a:xfrm>
            <a:prstGeom prst="roundRect">
              <a:avLst/>
            </a:prstGeom>
            <a:solidFill>
              <a:srgbClr val="008080"/>
            </a:solid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4800" b="1" dirty="0"/>
                <a:t>C</a:t>
              </a:r>
              <a:endParaRPr lang="es-CL" sz="4800" b="1" dirty="0"/>
            </a:p>
          </p:txBody>
        </p:sp>
      </p:grpSp>
      <p:sp>
        <p:nvSpPr>
          <p:cNvPr id="10" name="CuadroTexto 9"/>
          <p:cNvSpPr txBox="1"/>
          <p:nvPr/>
        </p:nvSpPr>
        <p:spPr>
          <a:xfrm>
            <a:off x="57647" y="6478461"/>
            <a:ext cx="6197448" cy="246221"/>
          </a:xfrm>
          <a:prstGeom prst="rect">
            <a:avLst/>
          </a:prstGeom>
          <a:noFill/>
        </p:spPr>
        <p:txBody>
          <a:bodyPr wrap="square" rtlCol="0">
            <a:spAutoFit/>
          </a:bodyPr>
          <a:lstStyle/>
          <a:p>
            <a:r>
              <a:rPr lang="es-ES" sz="1000" b="1" dirty="0"/>
              <a:t>Pregunta 1 - PAES regular Ciencias Biología, Forma 153 – admisión 2024. DEMRE.</a:t>
            </a:r>
            <a:endParaRPr lang="es-CL" sz="1000" b="1" dirty="0"/>
          </a:p>
        </p:txBody>
      </p:sp>
      <p:pic>
        <p:nvPicPr>
          <p:cNvPr id="11" name="Imagen 10"/>
          <p:cNvPicPr>
            <a:picLocks noChangeAspect="1"/>
          </p:cNvPicPr>
          <p:nvPr/>
        </p:nvPicPr>
        <p:blipFill>
          <a:blip r:embed="rId4"/>
          <a:stretch>
            <a:fillRect/>
          </a:stretch>
        </p:blipFill>
        <p:spPr>
          <a:xfrm>
            <a:off x="57647" y="213940"/>
            <a:ext cx="2334970" cy="701101"/>
          </a:xfrm>
          <a:prstGeom prst="rect">
            <a:avLst/>
          </a:prstGeom>
        </p:spPr>
      </p:pic>
    </p:spTree>
    <p:extLst>
      <p:ext uri="{BB962C8B-B14F-4D97-AF65-F5344CB8AC3E}">
        <p14:creationId xmlns:p14="http://schemas.microsoft.com/office/powerpoint/2010/main" val="2662253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adroTexto 9"/>
          <p:cNvSpPr txBox="1"/>
          <p:nvPr/>
        </p:nvSpPr>
        <p:spPr>
          <a:xfrm>
            <a:off x="57647" y="6500635"/>
            <a:ext cx="6226776" cy="246221"/>
          </a:xfrm>
          <a:prstGeom prst="rect">
            <a:avLst/>
          </a:prstGeom>
          <a:noFill/>
        </p:spPr>
        <p:txBody>
          <a:bodyPr wrap="square" rtlCol="0">
            <a:spAutoFit/>
          </a:bodyPr>
          <a:lstStyle/>
          <a:p>
            <a:r>
              <a:rPr lang="es-ES" sz="1000" b="1" dirty="0"/>
              <a:t>Pregunta 5 - Célula eucarionte animal y vegetal, Cuaderno de ejercicios. CPECH.</a:t>
            </a:r>
            <a:endParaRPr lang="es-CL" sz="1000" b="1" dirty="0"/>
          </a:p>
        </p:txBody>
      </p:sp>
      <p:pic>
        <p:nvPicPr>
          <p:cNvPr id="11" name="Imagen 10"/>
          <p:cNvPicPr>
            <a:picLocks noChangeAspect="1"/>
          </p:cNvPicPr>
          <p:nvPr/>
        </p:nvPicPr>
        <p:blipFill>
          <a:blip r:embed="rId2"/>
          <a:stretch>
            <a:fillRect/>
          </a:stretch>
        </p:blipFill>
        <p:spPr>
          <a:xfrm>
            <a:off x="57647" y="213940"/>
            <a:ext cx="2334970" cy="701101"/>
          </a:xfrm>
          <a:prstGeom prst="rect">
            <a:avLst/>
          </a:prstGeom>
        </p:spPr>
      </p:pic>
      <p:sp>
        <p:nvSpPr>
          <p:cNvPr id="3" name="Rectángulo 2"/>
          <p:cNvSpPr/>
          <p:nvPr/>
        </p:nvSpPr>
        <p:spPr>
          <a:xfrm>
            <a:off x="566287" y="1446014"/>
            <a:ext cx="7860235" cy="3693319"/>
          </a:xfrm>
          <a:prstGeom prst="rect">
            <a:avLst/>
          </a:prstGeom>
        </p:spPr>
        <p:txBody>
          <a:bodyPr wrap="square">
            <a:spAutoFit/>
          </a:bodyPr>
          <a:lstStyle/>
          <a:p>
            <a:pPr algn="just"/>
            <a:r>
              <a:rPr lang="es-ES" dirty="0">
                <a:solidFill>
                  <a:srgbClr val="000000"/>
                </a:solidFill>
                <a:latin typeface="Arial" panose="020B0604020202020204" pitchFamily="34" charset="0"/>
              </a:rPr>
              <a:t>Un grupo de estudiantes se encuentra analizando la función de diversos </a:t>
            </a:r>
            <a:r>
              <a:rPr lang="es-ES" dirty="0" err="1">
                <a:solidFill>
                  <a:srgbClr val="000000"/>
                </a:solidFill>
                <a:latin typeface="Arial" panose="020B0604020202020204" pitchFamily="34" charset="0"/>
              </a:rPr>
              <a:t>organelos</a:t>
            </a:r>
            <a:r>
              <a:rPr lang="es-ES" dirty="0">
                <a:solidFill>
                  <a:srgbClr val="000000"/>
                </a:solidFill>
                <a:latin typeface="Arial" panose="020B0604020202020204" pitchFamily="34" charset="0"/>
              </a:rPr>
              <a:t> y estructuras de las células eucariotas, una de ellas corresponde a los peroxisomas. Para analizarla en más detalle, han decidido bloquear numerosas enzimas con función oxidativa.</a:t>
            </a:r>
          </a:p>
          <a:p>
            <a:pPr algn="just"/>
            <a:endParaRPr lang="es-ES" dirty="0">
              <a:solidFill>
                <a:srgbClr val="000000"/>
              </a:solidFill>
              <a:latin typeface="Arial" panose="020B0604020202020204" pitchFamily="34" charset="0"/>
            </a:endParaRPr>
          </a:p>
          <a:p>
            <a:pPr algn="just"/>
            <a:r>
              <a:rPr lang="es-ES" dirty="0">
                <a:solidFill>
                  <a:srgbClr val="000000"/>
                </a:solidFill>
                <a:latin typeface="Arial" panose="020B0604020202020204" pitchFamily="34" charset="0"/>
              </a:rPr>
              <a:t>Según lo descrito, ¿cuál de las siguientes afirmaciones podría ser una hipótesis adecuada?</a:t>
            </a:r>
          </a:p>
          <a:p>
            <a:pPr algn="just"/>
            <a:endParaRPr lang="es-ES" dirty="0">
              <a:solidFill>
                <a:srgbClr val="000000"/>
              </a:solidFill>
              <a:latin typeface="Arial" panose="020B0604020202020204" pitchFamily="34" charset="0"/>
            </a:endParaRPr>
          </a:p>
          <a:p>
            <a:pPr marL="342900" indent="-342900" algn="just">
              <a:buAutoNum type="alphaUcParenR"/>
            </a:pPr>
            <a:r>
              <a:rPr lang="es-ES" dirty="0">
                <a:solidFill>
                  <a:srgbClr val="000000"/>
                </a:solidFill>
                <a:latin typeface="Arial" panose="020B0604020202020204" pitchFamily="34" charset="0"/>
              </a:rPr>
              <a:t>El bloqueo de enzimas oxidativas inhibe la síntesis de lípidos.</a:t>
            </a:r>
          </a:p>
          <a:p>
            <a:pPr marL="342900" indent="-342900" algn="just">
              <a:buAutoNum type="alphaUcParenR"/>
            </a:pPr>
            <a:r>
              <a:rPr lang="es-ES" dirty="0">
                <a:solidFill>
                  <a:srgbClr val="000000"/>
                </a:solidFill>
                <a:latin typeface="Arial" panose="020B0604020202020204" pitchFamily="34" charset="0"/>
              </a:rPr>
              <a:t>El bloqueo de enzimas oxidativas fomenta la acumulación calcio.</a:t>
            </a:r>
          </a:p>
          <a:p>
            <a:pPr marL="342900" indent="-342900" algn="just">
              <a:buAutoNum type="alphaUcParenR"/>
            </a:pPr>
            <a:r>
              <a:rPr lang="es-ES" dirty="0">
                <a:solidFill>
                  <a:srgbClr val="000000"/>
                </a:solidFill>
                <a:latin typeface="Arial" panose="020B0604020202020204" pitchFamily="34" charset="0"/>
              </a:rPr>
              <a:t>El bloqueo de enzimas oxidativas inhibe la síntesis de proteínas.</a:t>
            </a:r>
          </a:p>
          <a:p>
            <a:pPr marL="342900" indent="-342900" algn="just">
              <a:buAutoNum type="alphaUcParenR"/>
            </a:pPr>
            <a:r>
              <a:rPr lang="es-ES" dirty="0">
                <a:solidFill>
                  <a:srgbClr val="000000"/>
                </a:solidFill>
                <a:latin typeface="Arial" panose="020B0604020202020204" pitchFamily="34" charset="0"/>
              </a:rPr>
              <a:t>El bloqueo de enzimas oxidativas provoca la acumulación de sustancias tóxicas.</a:t>
            </a:r>
          </a:p>
        </p:txBody>
      </p:sp>
      <p:grpSp>
        <p:nvGrpSpPr>
          <p:cNvPr id="12" name="Grupo 11"/>
          <p:cNvGrpSpPr/>
          <p:nvPr/>
        </p:nvGrpSpPr>
        <p:grpSpPr>
          <a:xfrm>
            <a:off x="5813733" y="4771227"/>
            <a:ext cx="2967375" cy="1936836"/>
            <a:chOff x="5713773" y="-47423"/>
            <a:chExt cx="2967375" cy="1936836"/>
          </a:xfrm>
        </p:grpSpPr>
        <p:grpSp>
          <p:nvGrpSpPr>
            <p:cNvPr id="13" name="22 Grupo">
              <a:extLst>
                <a:ext uri="{FF2B5EF4-FFF2-40B4-BE49-F238E27FC236}">
                  <a16:creationId xmlns:a16="http://schemas.microsoft.com/office/drawing/2014/main" id="{DC3555C4-2508-594F-9F80-02A7D52E8B18}"/>
                </a:ext>
              </a:extLst>
            </p:cNvPr>
            <p:cNvGrpSpPr/>
            <p:nvPr/>
          </p:nvGrpSpPr>
          <p:grpSpPr>
            <a:xfrm>
              <a:off x="5713773" y="-47423"/>
              <a:ext cx="2738662" cy="1936836"/>
              <a:chOff x="6153714" y="342142"/>
              <a:chExt cx="2738662" cy="1936836"/>
            </a:xfrm>
          </p:grpSpPr>
          <p:pic>
            <p:nvPicPr>
              <p:cNvPr id="15" name="Picture 3" descr="C:\Users\karla.hernandez\Desktop\PROGRAMAS ANUALES\TC31\íconos en png para PPT\pos it.png">
                <a:extLst>
                  <a:ext uri="{FF2B5EF4-FFF2-40B4-BE49-F238E27FC236}">
                    <a16:creationId xmlns:a16="http://schemas.microsoft.com/office/drawing/2014/main" id="{C6C50D2B-CB75-A045-B880-C0B7274186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3714" y="725382"/>
                <a:ext cx="2313530" cy="1553596"/>
              </a:xfrm>
              <a:prstGeom prst="rect">
                <a:avLst/>
              </a:prstGeom>
              <a:noFill/>
              <a:extLst>
                <a:ext uri="{909E8E84-426E-40DD-AFC4-6F175D3DCCD1}">
                  <a14:hiddenFill xmlns:a14="http://schemas.microsoft.com/office/drawing/2010/main">
                    <a:solidFill>
                      <a:srgbClr val="FFFFFF"/>
                    </a:solidFill>
                  </a14:hiddenFill>
                </a:ext>
              </a:extLst>
            </p:spPr>
          </p:pic>
          <p:sp>
            <p:nvSpPr>
              <p:cNvPr id="16" name="24 Rectángulo">
                <a:extLst>
                  <a:ext uri="{FF2B5EF4-FFF2-40B4-BE49-F238E27FC236}">
                    <a16:creationId xmlns:a16="http://schemas.microsoft.com/office/drawing/2014/main" id="{4637185B-1329-844B-85E1-AC690FB45BEA}"/>
                  </a:ext>
                </a:extLst>
              </p:cNvPr>
              <p:cNvSpPr/>
              <p:nvPr/>
            </p:nvSpPr>
            <p:spPr>
              <a:xfrm rot="21211048">
                <a:off x="6375827" y="1100249"/>
                <a:ext cx="1839754" cy="830997"/>
              </a:xfrm>
              <a:prstGeom prst="rect">
                <a:avLst/>
              </a:prstGeom>
            </p:spPr>
            <p:txBody>
              <a:bodyPr wrap="square">
                <a:spAutoFit/>
              </a:bodyPr>
              <a:lstStyle/>
              <a:p>
                <a:pPr algn="just"/>
                <a:r>
                  <a:rPr lang="es-ES" altLang="es-CL" sz="1600" b="1" dirty="0">
                    <a:latin typeface="+mj-lt"/>
                    <a:ea typeface="Myriad Arabic"/>
                    <a:cs typeface="Myriad Arabic"/>
                  </a:rPr>
                  <a:t>Habilidad: </a:t>
                </a:r>
              </a:p>
              <a:p>
                <a:pPr algn="just"/>
                <a:r>
                  <a:rPr lang="es-ES" altLang="es-CL" sz="1600" dirty="0">
                    <a:latin typeface="+mj-lt"/>
                    <a:ea typeface="Myriad Arabic"/>
                    <a:cs typeface="Myriad Arabic"/>
                  </a:rPr>
                  <a:t>Observar y plantear preguntas</a:t>
                </a:r>
              </a:p>
            </p:txBody>
          </p:sp>
          <p:pic>
            <p:nvPicPr>
              <p:cNvPr id="17" name="Picture 5" descr="C:\Users\karla.hernandez\Desktop\PROGRAMAS ANUALES\TC31\íconos en png para PPT\08 ícono.png">
                <a:extLst>
                  <a:ext uri="{FF2B5EF4-FFF2-40B4-BE49-F238E27FC236}">
                    <a16:creationId xmlns:a16="http://schemas.microsoft.com/office/drawing/2014/main" id="{B3AB63C8-6EC2-8940-944C-CB73AA85499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56376" y="342142"/>
                <a:ext cx="936000" cy="936000"/>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8 Rectángulo redondeado">
              <a:extLst>
                <a:ext uri="{FF2B5EF4-FFF2-40B4-BE49-F238E27FC236}">
                  <a16:creationId xmlns:a16="http://schemas.microsoft.com/office/drawing/2014/main" id="{B457FA86-69FC-CC49-A1D3-FA351F51BB91}"/>
                </a:ext>
              </a:extLst>
            </p:cNvPr>
            <p:cNvSpPr/>
            <p:nvPr/>
          </p:nvSpPr>
          <p:spPr>
            <a:xfrm>
              <a:off x="7767249" y="890454"/>
              <a:ext cx="913899" cy="936104"/>
            </a:xfrm>
            <a:prstGeom prst="roundRect">
              <a:avLst/>
            </a:prstGeom>
            <a:solidFill>
              <a:srgbClr val="008080"/>
            </a:solid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4800" b="1" dirty="0"/>
                <a:t>D</a:t>
              </a:r>
              <a:endParaRPr lang="es-CL" sz="4800" b="1" dirty="0"/>
            </a:p>
          </p:txBody>
        </p:sp>
      </p:grpSp>
      <mc:AlternateContent xmlns:mc="http://schemas.openxmlformats.org/markup-compatibility/2006" xmlns:p14="http://schemas.microsoft.com/office/powerpoint/2010/main">
        <mc:Choice Requires="p14">
          <p:contentPart p14:bwMode="auto" r:id="rId5">
            <p14:nvContentPartPr>
              <p14:cNvPr id="2" name="Entrada de lápiz 1">
                <a:extLst>
                  <a:ext uri="{FF2B5EF4-FFF2-40B4-BE49-F238E27FC236}">
                    <a16:creationId xmlns:a16="http://schemas.microsoft.com/office/drawing/2014/main" id="{FBFD8094-3A22-18AE-A46B-A3B83F1226BA}"/>
                  </a:ext>
                </a:extLst>
              </p14:cNvPr>
              <p14:cNvContentPartPr/>
              <p14:nvPr/>
            </p14:nvContentPartPr>
            <p14:xfrm>
              <a:off x="608400" y="3406680"/>
              <a:ext cx="970560" cy="113040"/>
            </p14:xfrm>
          </p:contentPart>
        </mc:Choice>
        <mc:Fallback xmlns="">
          <p:pic>
            <p:nvPicPr>
              <p:cNvPr id="2" name="Entrada de lápiz 1">
                <a:extLst>
                  <a:ext uri="{FF2B5EF4-FFF2-40B4-BE49-F238E27FC236}">
                    <a16:creationId xmlns:a16="http://schemas.microsoft.com/office/drawing/2014/main" id="{FBFD8094-3A22-18AE-A46B-A3B83F1226BA}"/>
                  </a:ext>
                </a:extLst>
              </p:cNvPr>
              <p:cNvPicPr/>
              <p:nvPr/>
            </p:nvPicPr>
            <p:blipFill>
              <a:blip r:embed="rId6"/>
              <a:stretch>
                <a:fillRect/>
              </a:stretch>
            </p:blipFill>
            <p:spPr>
              <a:xfrm>
                <a:off x="599040" y="3397320"/>
                <a:ext cx="989280" cy="131760"/>
              </a:xfrm>
              <a:prstGeom prst="rect">
                <a:avLst/>
              </a:prstGeom>
            </p:spPr>
          </p:pic>
        </mc:Fallback>
      </mc:AlternateContent>
    </p:spTree>
    <p:extLst>
      <p:ext uri="{BB962C8B-B14F-4D97-AF65-F5344CB8AC3E}">
        <p14:creationId xmlns:p14="http://schemas.microsoft.com/office/powerpoint/2010/main" val="3265940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569297" y="1407794"/>
            <a:ext cx="8003570" cy="3970318"/>
          </a:xfrm>
          <a:prstGeom prst="rect">
            <a:avLst/>
          </a:prstGeom>
        </p:spPr>
        <p:txBody>
          <a:bodyPr wrap="square">
            <a:spAutoFit/>
          </a:bodyPr>
          <a:lstStyle/>
          <a:p>
            <a:pPr algn="just" rtl="0">
              <a:spcBef>
                <a:spcPts val="0"/>
              </a:spcBef>
              <a:spcAft>
                <a:spcPts val="0"/>
              </a:spcAft>
            </a:pPr>
            <a:r>
              <a:rPr lang="es-ES" sz="1800" i="0" u="none" strike="noStrike" dirty="0">
                <a:effectLst/>
                <a:latin typeface="Arial" panose="020B0604020202020204" pitchFamily="34" charset="0"/>
                <a:cs typeface="Arial" panose="020B0604020202020204" pitchFamily="34" charset="0"/>
              </a:rPr>
              <a:t>Un estudiante observa que el mal funcionamiento del aparato de Golgi tiene consecuencias en la generación de vesículas lisosomales, ocasionando una disminución en la degradación de sustancias, versus aquellas células que disponen de aparato de Golgi en buenas condiciones. </a:t>
            </a:r>
            <a:endParaRPr lang="es-ES" dirty="0">
              <a:effectLst/>
              <a:latin typeface="Arial" panose="020B0604020202020204" pitchFamily="34" charset="0"/>
              <a:cs typeface="Arial" panose="020B0604020202020204" pitchFamily="34" charset="0"/>
            </a:endParaRPr>
          </a:p>
          <a:p>
            <a:pPr algn="just" rtl="0">
              <a:spcBef>
                <a:spcPts val="0"/>
              </a:spcBef>
              <a:spcAft>
                <a:spcPts val="0"/>
              </a:spcAft>
            </a:pPr>
            <a:endParaRPr lang="es-ES" dirty="0">
              <a:effectLst/>
              <a:latin typeface="Arial" panose="020B0604020202020204" pitchFamily="34" charset="0"/>
              <a:cs typeface="Arial" panose="020B0604020202020204" pitchFamily="34" charset="0"/>
            </a:endParaRPr>
          </a:p>
          <a:p>
            <a:pPr algn="just" rtl="0">
              <a:spcBef>
                <a:spcPts val="0"/>
              </a:spcBef>
              <a:spcAft>
                <a:spcPts val="0"/>
              </a:spcAft>
            </a:pPr>
            <a:r>
              <a:rPr lang="es-ES" sz="1800" i="0" u="none" strike="noStrike" dirty="0">
                <a:effectLst/>
                <a:latin typeface="Arial" panose="020B0604020202020204" pitchFamily="34" charset="0"/>
                <a:cs typeface="Arial" panose="020B0604020202020204" pitchFamily="34" charset="0"/>
              </a:rPr>
              <a:t>¿Cuál de las siguientes hipótesis podría explicar dicha situación?</a:t>
            </a:r>
          </a:p>
          <a:p>
            <a:pPr algn="just" rtl="0">
              <a:spcBef>
                <a:spcPts val="0"/>
              </a:spcBef>
              <a:spcAft>
                <a:spcPts val="0"/>
              </a:spcAft>
            </a:pPr>
            <a:endParaRPr lang="es-ES" dirty="0">
              <a:effectLst/>
              <a:latin typeface="Arial" panose="020B0604020202020204" pitchFamily="34" charset="0"/>
              <a:cs typeface="Arial" panose="020B0604020202020204" pitchFamily="34" charset="0"/>
            </a:endParaRPr>
          </a:p>
          <a:p>
            <a:pPr marL="342900" indent="-342900" algn="just" rtl="0" fontAlgn="base">
              <a:spcBef>
                <a:spcPts val="0"/>
              </a:spcBef>
              <a:spcAft>
                <a:spcPts val="0"/>
              </a:spcAft>
              <a:buAutoNum type="alphaUcParenR"/>
            </a:pPr>
            <a:r>
              <a:rPr lang="es-ES" sz="1800" i="0" u="none" strike="noStrike" dirty="0">
                <a:effectLst/>
                <a:latin typeface="Arial" panose="020B0604020202020204" pitchFamily="34" charset="0"/>
                <a:cs typeface="Arial" panose="020B0604020202020204" pitchFamily="34" charset="0"/>
              </a:rPr>
              <a:t>El aparato de Golgi está encargado de la digestión celular.</a:t>
            </a:r>
          </a:p>
          <a:p>
            <a:pPr marL="342900" indent="-342900" algn="just" rtl="0" fontAlgn="base">
              <a:spcBef>
                <a:spcPts val="0"/>
              </a:spcBef>
              <a:spcAft>
                <a:spcPts val="0"/>
              </a:spcAft>
              <a:buAutoNum type="alphaUcParenR"/>
            </a:pPr>
            <a:r>
              <a:rPr lang="es-ES" sz="1800" i="0" u="none" strike="noStrike" dirty="0">
                <a:effectLst/>
                <a:latin typeface="Arial" panose="020B0604020202020204" pitchFamily="34" charset="0"/>
                <a:cs typeface="Arial" panose="020B0604020202020204" pitchFamily="34" charset="0"/>
              </a:rPr>
              <a:t>El aparato de Golgi genera lisosomas si existen sustancias que se deban degradar.</a:t>
            </a:r>
          </a:p>
          <a:p>
            <a:pPr marL="342900" indent="-342900" algn="just" rtl="0" fontAlgn="base">
              <a:spcBef>
                <a:spcPts val="0"/>
              </a:spcBef>
              <a:spcAft>
                <a:spcPts val="0"/>
              </a:spcAft>
              <a:buAutoNum type="alphaUcParenR"/>
            </a:pPr>
            <a:r>
              <a:rPr lang="es-ES" sz="1800" i="0" u="none" strike="noStrike" dirty="0">
                <a:effectLst/>
                <a:latin typeface="Arial" panose="020B0604020202020204" pitchFamily="34" charset="0"/>
                <a:cs typeface="Arial" panose="020B0604020202020204" pitchFamily="34" charset="0"/>
              </a:rPr>
              <a:t>La degradación de sustancias es posible si el aparato de Golgi puede generar lisosomas.</a:t>
            </a:r>
          </a:p>
          <a:p>
            <a:pPr marL="342900" indent="-342900" algn="just" rtl="0" fontAlgn="base">
              <a:spcBef>
                <a:spcPts val="0"/>
              </a:spcBef>
              <a:spcAft>
                <a:spcPts val="0"/>
              </a:spcAft>
              <a:buAutoNum type="alphaUcParenR"/>
            </a:pPr>
            <a:r>
              <a:rPr lang="es-ES" sz="1800" i="0" u="none" strike="noStrike" dirty="0">
                <a:effectLst/>
                <a:latin typeface="Arial" panose="020B0604020202020204" pitchFamily="34" charset="0"/>
                <a:cs typeface="Arial" panose="020B0604020202020204" pitchFamily="34" charset="0"/>
              </a:rPr>
              <a:t>Las enzimas hidrolíticas no se encuentran en los lisosomas si el aparato de Golgi no funciona correctamente.</a:t>
            </a:r>
          </a:p>
        </p:txBody>
      </p:sp>
      <p:sp>
        <p:nvSpPr>
          <p:cNvPr id="3" name="CuadroTexto 2"/>
          <p:cNvSpPr txBox="1"/>
          <p:nvPr/>
        </p:nvSpPr>
        <p:spPr>
          <a:xfrm>
            <a:off x="57647" y="6495579"/>
            <a:ext cx="5263043" cy="246221"/>
          </a:xfrm>
          <a:prstGeom prst="rect">
            <a:avLst/>
          </a:prstGeom>
          <a:noFill/>
        </p:spPr>
        <p:txBody>
          <a:bodyPr wrap="square" rtlCol="0">
            <a:spAutoFit/>
          </a:bodyPr>
          <a:lstStyle/>
          <a:p>
            <a:r>
              <a:rPr lang="es-ES" sz="1000" b="1" dirty="0"/>
              <a:t>Archivo CPECH, Banco de insumos académicos.</a:t>
            </a:r>
            <a:endParaRPr lang="es-CL" sz="1000" b="1" dirty="0"/>
          </a:p>
        </p:txBody>
      </p:sp>
      <p:grpSp>
        <p:nvGrpSpPr>
          <p:cNvPr id="15" name="Grupo 14"/>
          <p:cNvGrpSpPr/>
          <p:nvPr/>
        </p:nvGrpSpPr>
        <p:grpSpPr>
          <a:xfrm>
            <a:off x="4684004" y="94586"/>
            <a:ext cx="4189275" cy="926251"/>
            <a:chOff x="5219304" y="1799970"/>
            <a:chExt cx="4189275" cy="926251"/>
          </a:xfrm>
        </p:grpSpPr>
        <p:sp>
          <p:nvSpPr>
            <p:cNvPr id="13" name="12 CuadroTexto">
              <a:extLst>
                <a:ext uri="{FF2B5EF4-FFF2-40B4-BE49-F238E27FC236}">
                  <a16:creationId xmlns:a16="http://schemas.microsoft.com/office/drawing/2014/main" id="{40B09048-0AC0-4063-87BF-BB412B05E44B}"/>
                </a:ext>
              </a:extLst>
            </p:cNvPr>
            <p:cNvSpPr txBox="1"/>
            <p:nvPr/>
          </p:nvSpPr>
          <p:spPr>
            <a:xfrm>
              <a:off x="5219304" y="2164365"/>
              <a:ext cx="3888864" cy="561856"/>
            </a:xfrm>
            <a:prstGeom prst="wedgeRoundRectCallout">
              <a:avLst>
                <a:gd name="adj1" fmla="val -37763"/>
                <a:gd name="adj2" fmla="val 99237"/>
                <a:gd name="adj3" fmla="val 16667"/>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s-ES" sz="1350" b="1" dirty="0">
                  <a:solidFill>
                    <a:schemeClr val="tx1"/>
                  </a:solidFill>
                </a:rPr>
                <a:t>¿Qué elemento de la investigación científica está representado en esta situación?</a:t>
              </a:r>
              <a:endParaRPr lang="es-CL" sz="1350" b="1" dirty="0">
                <a:solidFill>
                  <a:schemeClr val="tx1"/>
                </a:solidFill>
              </a:endParaRPr>
            </a:p>
          </p:txBody>
        </p:sp>
        <p:pic>
          <p:nvPicPr>
            <p:cNvPr id="18" name="Imagen 17"/>
            <p:cNvPicPr>
              <a:picLocks noChangeAspect="1"/>
            </p:cNvPicPr>
            <p:nvPr/>
          </p:nvPicPr>
          <p:blipFill rotWithShape="1">
            <a:blip r:embed="rId3" cstate="print">
              <a:extLst>
                <a:ext uri="{28A0092B-C50C-407E-A947-70E740481C1C}">
                  <a14:useLocalDpi xmlns:a14="http://schemas.microsoft.com/office/drawing/2010/main" val="0"/>
                </a:ext>
              </a:extLst>
            </a:blip>
            <a:srcRect l="63281" t="8333" r="11719" b="37501"/>
            <a:stretch/>
          </p:blipFill>
          <p:spPr>
            <a:xfrm>
              <a:off x="8807756" y="1799970"/>
              <a:ext cx="600823" cy="681704"/>
            </a:xfrm>
            <a:prstGeom prst="rect">
              <a:avLst/>
            </a:prstGeom>
          </p:spPr>
        </p:pic>
      </p:grpSp>
      <p:grpSp>
        <p:nvGrpSpPr>
          <p:cNvPr id="23" name="Grupo 22"/>
          <p:cNvGrpSpPr/>
          <p:nvPr/>
        </p:nvGrpSpPr>
        <p:grpSpPr>
          <a:xfrm>
            <a:off x="5675188" y="4621598"/>
            <a:ext cx="2967375" cy="1936836"/>
            <a:chOff x="5713773" y="-47423"/>
            <a:chExt cx="2967375" cy="1936836"/>
          </a:xfrm>
        </p:grpSpPr>
        <p:grpSp>
          <p:nvGrpSpPr>
            <p:cNvPr id="5" name="22 Grupo">
              <a:extLst>
                <a:ext uri="{FF2B5EF4-FFF2-40B4-BE49-F238E27FC236}">
                  <a16:creationId xmlns:a16="http://schemas.microsoft.com/office/drawing/2014/main" id="{DC3555C4-2508-594F-9F80-02A7D52E8B18}"/>
                </a:ext>
              </a:extLst>
            </p:cNvPr>
            <p:cNvGrpSpPr/>
            <p:nvPr/>
          </p:nvGrpSpPr>
          <p:grpSpPr>
            <a:xfrm>
              <a:off x="5713773" y="-47423"/>
              <a:ext cx="2738662" cy="1936836"/>
              <a:chOff x="6153714" y="342142"/>
              <a:chExt cx="2738662" cy="1936836"/>
            </a:xfrm>
          </p:grpSpPr>
          <p:pic>
            <p:nvPicPr>
              <p:cNvPr id="6" name="Picture 3" descr="C:\Users\karla.hernandez\Desktop\PROGRAMAS ANUALES\TC31\íconos en png para PPT\pos it.png">
                <a:extLst>
                  <a:ext uri="{FF2B5EF4-FFF2-40B4-BE49-F238E27FC236}">
                    <a16:creationId xmlns:a16="http://schemas.microsoft.com/office/drawing/2014/main" id="{C6C50D2B-CB75-A045-B880-C0B7274186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3714" y="725382"/>
                <a:ext cx="2313530" cy="1553596"/>
              </a:xfrm>
              <a:prstGeom prst="rect">
                <a:avLst/>
              </a:prstGeom>
              <a:noFill/>
              <a:extLst>
                <a:ext uri="{909E8E84-426E-40DD-AFC4-6F175D3DCCD1}">
                  <a14:hiddenFill xmlns:a14="http://schemas.microsoft.com/office/drawing/2010/main">
                    <a:solidFill>
                      <a:srgbClr val="FFFFFF"/>
                    </a:solidFill>
                  </a14:hiddenFill>
                </a:ext>
              </a:extLst>
            </p:spPr>
          </p:pic>
          <p:sp>
            <p:nvSpPr>
              <p:cNvPr id="7" name="24 Rectángulo">
                <a:extLst>
                  <a:ext uri="{FF2B5EF4-FFF2-40B4-BE49-F238E27FC236}">
                    <a16:creationId xmlns:a16="http://schemas.microsoft.com/office/drawing/2014/main" id="{4637185B-1329-844B-85E1-AC690FB45BEA}"/>
                  </a:ext>
                </a:extLst>
              </p:cNvPr>
              <p:cNvSpPr/>
              <p:nvPr/>
            </p:nvSpPr>
            <p:spPr>
              <a:xfrm rot="21211048">
                <a:off x="6375827" y="1100249"/>
                <a:ext cx="1839754" cy="830997"/>
              </a:xfrm>
              <a:prstGeom prst="rect">
                <a:avLst/>
              </a:prstGeom>
            </p:spPr>
            <p:txBody>
              <a:bodyPr wrap="square">
                <a:spAutoFit/>
              </a:bodyPr>
              <a:lstStyle/>
              <a:p>
                <a:pPr algn="just"/>
                <a:r>
                  <a:rPr lang="es-ES" altLang="es-CL" sz="1600" b="1" dirty="0">
                    <a:latin typeface="+mj-lt"/>
                    <a:ea typeface="Myriad Arabic"/>
                    <a:cs typeface="Myriad Arabic"/>
                  </a:rPr>
                  <a:t>Habilidad: </a:t>
                </a:r>
              </a:p>
              <a:p>
                <a:pPr algn="just"/>
                <a:r>
                  <a:rPr lang="es-ES" altLang="es-CL" sz="1600" dirty="0">
                    <a:latin typeface="+mj-lt"/>
                    <a:ea typeface="Myriad Arabic"/>
                    <a:cs typeface="Myriad Arabic"/>
                  </a:rPr>
                  <a:t>Observar y plantear preguntas</a:t>
                </a:r>
              </a:p>
            </p:txBody>
          </p:sp>
          <p:pic>
            <p:nvPicPr>
              <p:cNvPr id="8" name="Picture 5" descr="C:\Users\karla.hernandez\Desktop\PROGRAMAS ANUALES\TC31\íconos en png para PPT\08 ícono.png">
                <a:extLst>
                  <a:ext uri="{FF2B5EF4-FFF2-40B4-BE49-F238E27FC236}">
                    <a16:creationId xmlns:a16="http://schemas.microsoft.com/office/drawing/2014/main" id="{B3AB63C8-6EC2-8940-944C-CB73AA85499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56376" y="342142"/>
                <a:ext cx="936000" cy="936000"/>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8 Rectángulo redondeado">
              <a:extLst>
                <a:ext uri="{FF2B5EF4-FFF2-40B4-BE49-F238E27FC236}">
                  <a16:creationId xmlns:a16="http://schemas.microsoft.com/office/drawing/2014/main" id="{B457FA86-69FC-CC49-A1D3-FA351F51BB91}"/>
                </a:ext>
              </a:extLst>
            </p:cNvPr>
            <p:cNvSpPr/>
            <p:nvPr/>
          </p:nvSpPr>
          <p:spPr>
            <a:xfrm>
              <a:off x="7767249" y="890454"/>
              <a:ext cx="913899" cy="936104"/>
            </a:xfrm>
            <a:prstGeom prst="roundRect">
              <a:avLst/>
            </a:prstGeom>
            <a:solidFill>
              <a:srgbClr val="008080"/>
            </a:solid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4800" b="1" dirty="0"/>
                <a:t>C</a:t>
              </a:r>
              <a:endParaRPr lang="es-CL" sz="4800" b="1" dirty="0"/>
            </a:p>
          </p:txBody>
        </p:sp>
      </p:grpSp>
      <p:pic>
        <p:nvPicPr>
          <p:cNvPr id="17" name="Imagen 16"/>
          <p:cNvPicPr>
            <a:picLocks noChangeAspect="1"/>
          </p:cNvPicPr>
          <p:nvPr/>
        </p:nvPicPr>
        <p:blipFill>
          <a:blip r:embed="rId6"/>
          <a:stretch>
            <a:fillRect/>
          </a:stretch>
        </p:blipFill>
        <p:spPr>
          <a:xfrm>
            <a:off x="57647" y="213940"/>
            <a:ext cx="2334970" cy="701101"/>
          </a:xfrm>
          <a:prstGeom prst="rect">
            <a:avLst/>
          </a:prstGeom>
        </p:spPr>
      </p:pic>
    </p:spTree>
    <p:extLst>
      <p:ext uri="{BB962C8B-B14F-4D97-AF65-F5344CB8AC3E}">
        <p14:creationId xmlns:p14="http://schemas.microsoft.com/office/powerpoint/2010/main" val="3850926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75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22732</TotalTime>
  <Words>2069</Words>
  <Application>Microsoft Office PowerPoint</Application>
  <PresentationFormat>Presentación en pantalla (4:3)</PresentationFormat>
  <Paragraphs>242</Paragraphs>
  <Slides>20</Slides>
  <Notes>10</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20</vt:i4>
      </vt:variant>
    </vt:vector>
  </HeadingPairs>
  <TitlesOfParts>
    <vt:vector size="25" baseType="lpstr">
      <vt:lpstr>Arial</vt:lpstr>
      <vt:lpstr>Arial Rounded MT Bold</vt:lpstr>
      <vt:lpstr>Calibri</vt:lpstr>
      <vt:lpstr>Calibri Light</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Nicolas Castro Reyes</dc:creator>
  <cp:lastModifiedBy>Raysa Knight</cp:lastModifiedBy>
  <cp:revision>432</cp:revision>
  <dcterms:created xsi:type="dcterms:W3CDTF">2023-02-22T20:36:30Z</dcterms:created>
  <dcterms:modified xsi:type="dcterms:W3CDTF">2025-06-13T15:50:58Z</dcterms:modified>
</cp:coreProperties>
</file>