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16" r:id="rId5"/>
    <p:sldId id="301" r:id="rId6"/>
    <p:sldId id="259" r:id="rId7"/>
    <p:sldId id="262" r:id="rId8"/>
    <p:sldId id="260" r:id="rId9"/>
    <p:sldId id="261" r:id="rId10"/>
    <p:sldId id="304" r:id="rId11"/>
    <p:sldId id="263" r:id="rId12"/>
    <p:sldId id="303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22" r:id="rId23"/>
    <p:sldId id="324" r:id="rId24"/>
    <p:sldId id="325" r:id="rId25"/>
    <p:sldId id="323" r:id="rId26"/>
    <p:sldId id="314" r:id="rId27"/>
    <p:sldId id="315" r:id="rId28"/>
    <p:sldId id="326" r:id="rId29"/>
    <p:sldId id="327" r:id="rId30"/>
    <p:sldId id="264" r:id="rId31"/>
    <p:sldId id="288" r:id="rId32"/>
    <p:sldId id="289" r:id="rId33"/>
    <p:sldId id="302" r:id="rId34"/>
    <p:sldId id="297" r:id="rId35"/>
    <p:sldId id="292" r:id="rId36"/>
    <p:sldId id="293" r:id="rId37"/>
    <p:sldId id="317" r:id="rId38"/>
    <p:sldId id="298" r:id="rId39"/>
    <p:sldId id="318" r:id="rId40"/>
    <p:sldId id="319" r:id="rId41"/>
    <p:sldId id="320" r:id="rId42"/>
    <p:sldId id="265" r:id="rId43"/>
    <p:sldId id="321" r:id="rId44"/>
    <p:sldId id="287" r:id="rId45"/>
    <p:sldId id="277" r:id="rId46"/>
    <p:sldId id="300" r:id="rId47"/>
    <p:sldId id="286" r:id="rId48"/>
    <p:sldId id="268" r:id="rId49"/>
    <p:sldId id="276" r:id="rId50"/>
    <p:sldId id="269" r:id="rId51"/>
    <p:sldId id="278" r:id="rId52"/>
    <p:sldId id="279" r:id="rId53"/>
    <p:sldId id="281" r:id="rId54"/>
    <p:sldId id="280" r:id="rId55"/>
    <p:sldId id="282" r:id="rId56"/>
    <p:sldId id="283" r:id="rId5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25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831BF8-3222-10EC-10EB-355643A94C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DE56616-0DF0-55EC-0456-66E14BB4D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4F3A0D-81B2-B8F5-6668-7C2ACFB2A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7B25-952B-4046-8E5F-D7A62446A152}" type="datetimeFigureOut">
              <a:rPr lang="es-CL" smtClean="0"/>
              <a:t>13-05-2025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944E46-325C-226E-6182-51BD9F621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B0F213-483D-B975-EBA6-62091D71B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1EF5-5703-49A8-8D09-790E1F3D83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4122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38A458-5E1C-7520-AC2C-738A710E1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F5EFF0-08C7-512D-7545-782621EE7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7B00A6-3F32-08A0-1668-E811BB233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7B25-952B-4046-8E5F-D7A62446A152}" type="datetimeFigureOut">
              <a:rPr lang="es-CL" smtClean="0"/>
              <a:t>13-05-2025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430705-6F6F-3A1C-35A7-2067E09A3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1DAFF9-DD2C-2863-B5BC-45E27AFD0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1EF5-5703-49A8-8D09-790E1F3D83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333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B71D75E-0DB3-F9A5-5F9F-BBBC2D0CDD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35BEA7E-D899-F130-FFA2-9A8EB1BAF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56113A-6015-3BD2-466D-319F4C528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7B25-952B-4046-8E5F-D7A62446A152}" type="datetimeFigureOut">
              <a:rPr lang="es-CL" smtClean="0"/>
              <a:t>13-05-2025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5B0B73-5136-797D-14CA-A67A63629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138EAF-91B3-BFBA-C597-013D0F8B5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1EF5-5703-49A8-8D09-790E1F3D83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0697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64D1F0-C7CB-27C6-F966-00C3C0CB9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A114A7-0D27-A5C3-3203-7F8460EC9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82FEA2-C911-E3C4-4307-251F7F8C4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7B25-952B-4046-8E5F-D7A62446A152}" type="datetimeFigureOut">
              <a:rPr lang="es-CL" smtClean="0"/>
              <a:t>13-05-2025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DE422E-962B-53C5-78DB-AF023C321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24402F-F246-FC3A-3DE5-40C64D2C8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1EF5-5703-49A8-8D09-790E1F3D83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1868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D5CE0D-8ED8-3940-BF80-3411FAE7B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BCA5CA-91E7-853F-156C-E3731E00B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BFC550-3C34-4F67-126D-DE4BFE009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7B25-952B-4046-8E5F-D7A62446A152}" type="datetimeFigureOut">
              <a:rPr lang="es-CL" smtClean="0"/>
              <a:t>13-05-2025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4E30FC-231A-5954-D329-C30347C64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479779-8AA6-6F5F-4B15-E72AB0ACC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1EF5-5703-49A8-8D09-790E1F3D83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0102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33BAF-39D2-0611-C6BA-478CCF247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48F457-F555-6781-DF22-9C522CD962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EF9976-31BE-60FD-F484-87FE39BAA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539AAE-1996-D72F-A103-18B8BD76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7B25-952B-4046-8E5F-D7A62446A152}" type="datetimeFigureOut">
              <a:rPr lang="es-CL" smtClean="0"/>
              <a:t>13-05-2025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C122F4-3A39-EE32-9CAD-AC2EEB7B1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8F7E1B-D416-7B98-7CA9-C1C3547F3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1EF5-5703-49A8-8D09-790E1F3D83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066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7E9BEC-F078-DFCB-8237-2AE44F2BF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F5362-434B-3700-D260-C1320DD8C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1524D93-3CAB-3556-7332-51E85C7A9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C5906B5-6CB9-197E-7E29-4F26E69A27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3226362-B9E6-DFD4-7827-4C86D9C2DA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8E6099C-F475-B40F-B8C0-9354D2E89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7B25-952B-4046-8E5F-D7A62446A152}" type="datetimeFigureOut">
              <a:rPr lang="es-CL" smtClean="0"/>
              <a:t>13-05-2025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357330B-D7DD-3E6A-B6C5-0BDA92593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A0A6C44-3415-0B4E-F469-CD23391D5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1EF5-5703-49A8-8D09-790E1F3D83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747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07908-7DD9-FB50-0AEB-D666A5325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3EB23F5-FFFB-2022-7512-32D732F5F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7B25-952B-4046-8E5F-D7A62446A152}" type="datetimeFigureOut">
              <a:rPr lang="es-CL" smtClean="0"/>
              <a:t>13-05-2025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FA418B9-FE4B-1CE5-1C65-38AB9CA0B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17904A1-4179-E46B-B822-7431A3D0B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1EF5-5703-49A8-8D09-790E1F3D83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8324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9FC33B2-052E-B5CE-572D-A749DA548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7B25-952B-4046-8E5F-D7A62446A152}" type="datetimeFigureOut">
              <a:rPr lang="es-CL" smtClean="0"/>
              <a:t>13-05-2025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23BFC57-FAF2-3EFF-4A84-FA7201B9E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654802-D1B1-BBB8-7087-8DEE5B58A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1EF5-5703-49A8-8D09-790E1F3D83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334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5A0916-05DF-91F2-E92D-B22DFD2AB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34177E-79FA-70FE-2E16-C091C2FBA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05243D-A496-9033-83E9-E1BAE3FA4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C24CFB-560A-A6A4-05D2-95B7384A7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7B25-952B-4046-8E5F-D7A62446A152}" type="datetimeFigureOut">
              <a:rPr lang="es-CL" smtClean="0"/>
              <a:t>13-05-2025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8545066-7076-F795-4BE4-F634ECC8A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D54B66-D7B4-2F0B-137D-0DA731F0B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1EF5-5703-49A8-8D09-790E1F3D83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6814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9AEEEA-A918-802B-D9C6-8FD1852C5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3BDDC65-3ED9-4335-8BF1-7FCDD8AE1C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7039DB-CD32-6D30-CC53-42D659769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CC27CD-9BEE-706A-AB08-EF9B02F81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7B25-952B-4046-8E5F-D7A62446A152}" type="datetimeFigureOut">
              <a:rPr lang="es-CL" smtClean="0"/>
              <a:t>13-05-2025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1D682A2-50E4-C53F-A2A6-2D1B60499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D57218-9EB4-BBE0-4AB6-D97E664C6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1EF5-5703-49A8-8D09-790E1F3D83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580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DCD060F-D089-ED2F-1D33-4363E0D2F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402606-5570-4CD9-CE1B-1EAC35F92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F5FFC5-C7EA-6208-75C1-EE31F2DB68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17B25-952B-4046-8E5F-D7A62446A152}" type="datetimeFigureOut">
              <a:rPr lang="es-CL" smtClean="0"/>
              <a:t>13-05-2025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2BAD83-F56B-1361-01AB-E21F1FED8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9976AE-5E98-BF34-CFCF-27360D585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571EF5-5703-49A8-8D09-790E1F3D83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778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ffvfgWZTWk?feature=oembed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CkitEdMd4Y?feature=oembed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EjszN7gO1MI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A26BEDE-89D2-1064-4489-DD80CE3C1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2548399"/>
          </a:xfrm>
        </p:spPr>
        <p:txBody>
          <a:bodyPr anchor="b">
            <a:normAutofit/>
          </a:bodyPr>
          <a:lstStyle/>
          <a:p>
            <a:pPr algn="l"/>
            <a:r>
              <a:rPr lang="es-CL" sz="8900" dirty="0"/>
              <a:t>Siglo XX </a:t>
            </a:r>
            <a:br>
              <a:rPr lang="es-CL" sz="8900" dirty="0"/>
            </a:br>
            <a:r>
              <a:rPr lang="es-CL" sz="8900" dirty="0"/>
              <a:t>Post crisis de 1929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BA8CFB3-8CBB-E98D-6469-48B8B2BD79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1666" y="4070103"/>
            <a:ext cx="8605379" cy="2017546"/>
          </a:xfrm>
        </p:spPr>
        <p:txBody>
          <a:bodyPr anchor="t">
            <a:noAutofit/>
          </a:bodyPr>
          <a:lstStyle/>
          <a:p>
            <a:pPr algn="l"/>
            <a:r>
              <a:rPr lang="es-MX" sz="1800" dirty="0"/>
              <a:t>Totalitarismos europeos, populismo en América Latina e inicios del Estado de bienestar.</a:t>
            </a:r>
          </a:p>
          <a:p>
            <a:pPr algn="l"/>
            <a:r>
              <a:rPr lang="es-MX" sz="1800" dirty="0"/>
              <a:t>La configuración de un nuevo orden mundial de posguerra, el inicio de procesos de descolonización y la creación de un nuevo </a:t>
            </a:r>
          </a:p>
          <a:p>
            <a:pPr algn="l"/>
            <a:r>
              <a:rPr lang="es-MX" sz="1800" dirty="0"/>
              <a:t>Marco regulador de las relaciones internacionales (Organización de las Naciones Unidas y Declaración Universal de los Derechos Humanos).</a:t>
            </a:r>
            <a:endParaRPr lang="es-CL" sz="1800" dirty="0"/>
          </a:p>
        </p:txBody>
      </p:sp>
    </p:spTree>
    <p:extLst>
      <p:ext uri="{BB962C8B-B14F-4D97-AF65-F5344CB8AC3E}">
        <p14:creationId xmlns:p14="http://schemas.microsoft.com/office/powerpoint/2010/main" val="3798493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C02EE7F-2316-B504-CDB2-3EB0B2B6F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103" y="181628"/>
            <a:ext cx="8177056" cy="619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78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F5AE35C-FEC2-1576-944C-7FBC67C06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33" y="873007"/>
            <a:ext cx="3194262" cy="513948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509046AC-4F95-24E2-96D5-CF6D8E300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569" y="1055843"/>
            <a:ext cx="3824481" cy="471865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50906AA6-7B8D-17AF-9449-3801C7A19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0080" y="1055843"/>
            <a:ext cx="3799293" cy="471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43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D023A76-7D96-08F0-A2CC-43FF722E4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597" y="269310"/>
            <a:ext cx="8321833" cy="635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54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4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731F7C7-D3E7-0A15-2250-AFA65C8D1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25083"/>
            <a:ext cx="10905066" cy="340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45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BFF856D-4B6A-D354-1061-03DDC9AA7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799" y="118996"/>
            <a:ext cx="7155456" cy="643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83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4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E99D0EF-5C25-46DE-F307-489C97237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53" y="643467"/>
            <a:ext cx="1046209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19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s multimedia en línea 1" title="LA SEGUNDA GUERRA MUNDIAL / CONSECUENCIAS en minutos">
            <a:hlinkClick r:id="" action="ppaction://media"/>
            <a:extLst>
              <a:ext uri="{FF2B5EF4-FFF2-40B4-BE49-F238E27FC236}">
                <a16:creationId xmlns:a16="http://schemas.microsoft.com/office/drawing/2014/main" id="{82CF176C-EEDF-3EEE-34C6-A57EB982132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16000" y="558800"/>
            <a:ext cx="101600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5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6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79590B2-B0ED-6CE3-A76A-D7B85BCA6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057" y="237120"/>
            <a:ext cx="8029886" cy="638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27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5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61DD937-B59E-2687-4CAC-65C155977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07205"/>
            <a:ext cx="10905066" cy="504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07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836DB7D-5B97-4BFA-3F95-D25EB176D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28" y="1010207"/>
            <a:ext cx="10412125" cy="448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31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4A1849E-9125-C095-7BDA-72810757C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47877"/>
            <a:ext cx="10905066" cy="376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61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F782AB-0DFF-8E50-254D-105CB975C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A453B5E-0C55-E40B-9C2D-E4D38C218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75FCEF-D41E-BA6D-9BE9-992B0C781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02F59A-C7DD-DBEE-1227-67A44076E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E87CBC-202F-C78C-EBC6-14F777711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A5D8F15-5737-1CE5-E33D-842C0D08A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855" y="98249"/>
            <a:ext cx="6815778" cy="652610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6CA432C-13B0-E292-6653-EA3BDFE2F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58" y="1057454"/>
            <a:ext cx="3698944" cy="449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59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B9021B7-54BF-9BC5-0D62-90B53898E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670" y="0"/>
            <a:ext cx="8460030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AC4B74D-46D7-6682-D958-463659F9CE77}"/>
              </a:ext>
            </a:extLst>
          </p:cNvPr>
          <p:cNvSpPr/>
          <p:nvPr/>
        </p:nvSpPr>
        <p:spPr>
          <a:xfrm>
            <a:off x="2069670" y="5210827"/>
            <a:ext cx="4731963" cy="164717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3967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9ECD850-65B1-D7CB-B33F-DC7B38E96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07205"/>
            <a:ext cx="10905066" cy="504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28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3B972E7-36A0-8441-9955-F54290506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04" y="1004356"/>
            <a:ext cx="11567787" cy="474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49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nterfaz de usuario gráfica, Texto&#10;&#10;El contenido generado por IA puede ser incorrecto.">
            <a:extLst>
              <a:ext uri="{FF2B5EF4-FFF2-40B4-BE49-F238E27FC236}">
                <a16:creationId xmlns:a16="http://schemas.microsoft.com/office/drawing/2014/main" id="{F228992A-F752-35CA-2259-58E600E15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67310"/>
            <a:ext cx="11277600" cy="572337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D151824-FEFB-7999-39F6-6A0BEDD6136A}"/>
              </a:ext>
            </a:extLst>
          </p:cNvPr>
          <p:cNvSpPr/>
          <p:nvPr/>
        </p:nvSpPr>
        <p:spPr>
          <a:xfrm>
            <a:off x="5761973" y="5724395"/>
            <a:ext cx="826717" cy="56629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5884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94FA3FD-4D68-BF36-B7E5-B4B33820B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29996"/>
            <a:ext cx="10905066" cy="539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5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EFD456E-FAEA-D51C-1CFA-6A78886C2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54" y="159199"/>
            <a:ext cx="10450389" cy="654259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59D49F8-DE49-05FD-9A9C-514303F2DEED}"/>
              </a:ext>
            </a:extLst>
          </p:cNvPr>
          <p:cNvSpPr/>
          <p:nvPr/>
        </p:nvSpPr>
        <p:spPr>
          <a:xfrm>
            <a:off x="8292230" y="1665962"/>
            <a:ext cx="3093929" cy="48851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80817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01361AB-09E8-7FB4-9421-D85E221D4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956" y="219206"/>
            <a:ext cx="8556629" cy="633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669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134BB3C-7FF5-2EA9-0AFC-22C528D7F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30" y="256784"/>
            <a:ext cx="9034730" cy="636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54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8B4B5C2-C388-4AB2-A005-0EA82DC5F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680" y="457200"/>
            <a:ext cx="843063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6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0FC5F4C-160A-6B15-8D21-179C59F3A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243198"/>
            <a:ext cx="10905066" cy="417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906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835A6D-FF13-E563-30BE-165737275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0" y="1050595"/>
            <a:ext cx="8074815" cy="16184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Populismos en América Latina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BB5356-EC1F-11AB-6286-047F6B8127A6}"/>
              </a:ext>
            </a:extLst>
          </p:cNvPr>
          <p:cNvSpPr txBox="1"/>
          <p:nvPr/>
        </p:nvSpPr>
        <p:spPr>
          <a:xfrm>
            <a:off x="773228" y="3981478"/>
            <a:ext cx="9098837" cy="28003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2400" noProof="0" dirty="0"/>
              <a:t>Nuevos modelos políticos y económicos derivados de la crisis del Estado liberal durante la primera mitad del siglo </a:t>
            </a:r>
            <a:r>
              <a:rPr lang="es-CL" sz="2400" noProof="0" dirty="0" err="1"/>
              <a:t>XX:populismo</a:t>
            </a:r>
            <a:r>
              <a:rPr lang="es-CL" sz="2400" noProof="0" dirty="0"/>
              <a:t> en América Latina e inicios del Estado de bienestar.</a:t>
            </a:r>
          </a:p>
        </p:txBody>
      </p:sp>
    </p:spTree>
    <p:extLst>
      <p:ext uri="{BB962C8B-B14F-4D97-AF65-F5344CB8AC3E}">
        <p14:creationId xmlns:p14="http://schemas.microsoft.com/office/powerpoint/2010/main" val="124721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9A1A599-5F9F-F8AA-1AB9-D36A716D2B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362950" cy="1143000"/>
          </a:xfrm>
        </p:spPr>
        <p:txBody>
          <a:bodyPr/>
          <a:lstStyle/>
          <a:p>
            <a:r>
              <a:rPr lang="es-ES_tradnl" altLang="es-CL" sz="4000" dirty="0">
                <a:latin typeface="Arial Narrow" panose="020B0606020202030204" pitchFamily="34" charset="0"/>
              </a:rPr>
              <a:t>Populismos en América Latina (post 29)</a:t>
            </a:r>
          </a:p>
        </p:txBody>
      </p:sp>
      <p:pic>
        <p:nvPicPr>
          <p:cNvPr id="32773" name="Picture 5">
            <a:extLst>
              <a:ext uri="{FF2B5EF4-FFF2-40B4-BE49-F238E27FC236}">
                <a16:creationId xmlns:a16="http://schemas.microsoft.com/office/drawing/2014/main" id="{4990A9ED-A86D-26A9-9D22-DD1DA0D16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525" y="2221168"/>
            <a:ext cx="3143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F639619-5EFC-6516-C364-EFC4AFBDF392}"/>
              </a:ext>
            </a:extLst>
          </p:cNvPr>
          <p:cNvSpPr txBox="1"/>
          <p:nvPr/>
        </p:nvSpPr>
        <p:spPr>
          <a:xfrm>
            <a:off x="436475" y="1651069"/>
            <a:ext cx="833605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MX" b="1" dirty="0"/>
              <a:t>Orígenes (años 30–40) </a:t>
            </a:r>
          </a:p>
          <a:p>
            <a:pPr>
              <a:buNone/>
            </a:pPr>
            <a:endParaRPr lang="es-MX" b="1" dirty="0"/>
          </a:p>
          <a:p>
            <a:pPr>
              <a:buNone/>
            </a:pPr>
            <a:r>
              <a:rPr lang="es-MX" dirty="0"/>
              <a:t>El populismo latinoamericano </a:t>
            </a:r>
            <a:r>
              <a:rPr lang="es-MX" b="1" dirty="0"/>
              <a:t>emerge en el periodo de entreguerras</a:t>
            </a:r>
            <a:r>
              <a:rPr lang="es-MX" dirty="0"/>
              <a:t> y se consolida en los años 30 y 40, </a:t>
            </a:r>
            <a:r>
              <a:rPr lang="es-MX" b="1" dirty="0"/>
              <a:t>antes del inicio de la Guerra Fría (1947)</a:t>
            </a:r>
            <a:r>
              <a:rPr lang="es-MX" dirty="0"/>
              <a:t>. Este populismo temprano surge como </a:t>
            </a:r>
            <a:r>
              <a:rPr lang="es-MX" b="1" dirty="0"/>
              <a:t>respuesta a las crisis económicas, la urbanización acelerada y la necesidad de incorporar a las masas obreras y sectores populares al sistema político</a:t>
            </a:r>
            <a:r>
              <a:rPr lang="es-MX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b="1" dirty="0"/>
              <a:t>Ejemplos clásicos</a:t>
            </a:r>
            <a:r>
              <a:rPr lang="es-MX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b="1" dirty="0" err="1"/>
              <a:t>Getúlio</a:t>
            </a:r>
            <a:r>
              <a:rPr lang="es-MX" b="1" dirty="0"/>
              <a:t> Vargas</a:t>
            </a:r>
            <a:r>
              <a:rPr lang="es-MX" dirty="0"/>
              <a:t> en Brasil (1930–1945 y luego 1951–1954)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b="1" dirty="0"/>
              <a:t>Juan Domingo Perón</a:t>
            </a:r>
            <a:r>
              <a:rPr lang="es-MX" dirty="0"/>
              <a:t> en Argentina (1946–1955)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b="1" dirty="0"/>
              <a:t>Lázaro Cárdenas</a:t>
            </a:r>
            <a:r>
              <a:rPr lang="es-MX" dirty="0"/>
              <a:t> en México (1934–1940) – aunque más reformista que populista clásico</a:t>
            </a:r>
          </a:p>
          <a:p>
            <a:endParaRPr lang="es-MX" dirty="0"/>
          </a:p>
          <a:p>
            <a:r>
              <a:rPr lang="es-MX" dirty="0"/>
              <a:t>Estos líderes usaron un </a:t>
            </a:r>
            <a:r>
              <a:rPr lang="es-MX" b="1" dirty="0"/>
              <a:t>discurso nacionalista</a:t>
            </a:r>
            <a:r>
              <a:rPr lang="es-MX" dirty="0"/>
              <a:t>, </a:t>
            </a:r>
            <a:r>
              <a:rPr lang="es-MX" b="1" dirty="0" err="1"/>
              <a:t>antioligárquico</a:t>
            </a:r>
            <a:r>
              <a:rPr lang="es-MX" dirty="0"/>
              <a:t> y de </a:t>
            </a:r>
            <a:r>
              <a:rPr lang="es-MX" b="1" dirty="0"/>
              <a:t>integración de las masas populares</a:t>
            </a:r>
            <a:r>
              <a:rPr lang="es-MX" dirty="0"/>
              <a:t>, muchas veces con apoyo sindical y políticas redistributivas. Su estilo fue autoritario en algunos casos, pero con base en el apoyo popular y la movilización de las masas.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>
            <a:extLst>
              <a:ext uri="{FF2B5EF4-FFF2-40B4-BE49-F238E27FC236}">
                <a16:creationId xmlns:a16="http://schemas.microsoft.com/office/drawing/2014/main" id="{3052C938-F444-9D14-4F12-1E8B249AB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5440" y="981076"/>
            <a:ext cx="7922261" cy="4525963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buNone/>
            </a:pPr>
            <a:r>
              <a:rPr lang="es-ES_tradnl" altLang="es-CL" sz="2400" dirty="0">
                <a:latin typeface="Arial Narrow" panose="020B0606020202030204" pitchFamily="34" charset="0"/>
              </a:rPr>
              <a:t>Respuestas Latinoamericanas</a:t>
            </a:r>
          </a:p>
          <a:p>
            <a:pPr marL="609600" indent="-609600">
              <a:buNone/>
            </a:pPr>
            <a:endParaRPr lang="es-ES_tradnl" altLang="es-CL" sz="2400" dirty="0">
              <a:latin typeface="Arial Narrow" panose="020B0606020202030204" pitchFamily="34" charset="0"/>
            </a:endParaRPr>
          </a:p>
          <a:p>
            <a:pPr marL="609600" indent="-609600">
              <a:buFontTx/>
              <a:buAutoNum type="alphaLcPeriod"/>
            </a:pPr>
            <a:r>
              <a:rPr lang="es-ES_tradnl" altLang="es-CL" sz="2400" dirty="0">
                <a:latin typeface="Arial Narrow" panose="020B0606020202030204" pitchFamily="34" charset="0"/>
              </a:rPr>
              <a:t>Reformismo Populista (Argentina-Brasil)</a:t>
            </a:r>
          </a:p>
          <a:p>
            <a:pPr marL="609600" indent="-609600">
              <a:buFontTx/>
              <a:buAutoNum type="alphaLcPeriod"/>
            </a:pPr>
            <a:r>
              <a:rPr lang="es-ES_tradnl" altLang="es-CL" sz="2400" dirty="0">
                <a:latin typeface="Arial Narrow" panose="020B0606020202030204" pitchFamily="34" charset="0"/>
              </a:rPr>
              <a:t>Reformismo Legalista (Frente Popular Chile)</a:t>
            </a:r>
          </a:p>
          <a:p>
            <a:pPr marL="609600" indent="-609600">
              <a:buFontTx/>
              <a:buAutoNum type="alphaLcPeriod"/>
            </a:pPr>
            <a:r>
              <a:rPr lang="es-ES_tradnl" altLang="es-CL" sz="2400" dirty="0">
                <a:latin typeface="Arial Narrow" panose="020B0606020202030204" pitchFamily="34" charset="0"/>
              </a:rPr>
              <a:t>Reformismo Revolucionario (Revolución Cubana – Chile)</a:t>
            </a:r>
          </a:p>
          <a:p>
            <a:pPr marL="609600" indent="-609600">
              <a:buFontTx/>
              <a:buAutoNum type="alphaLcPeriod"/>
            </a:pPr>
            <a:endParaRPr lang="es-ES_tradnl" altLang="es-CL" sz="2400" dirty="0">
              <a:latin typeface="Arial Narrow" panose="020B0606020202030204" pitchFamily="34" charset="0"/>
            </a:endParaRPr>
          </a:p>
          <a:p>
            <a:pPr marL="609600" indent="-609600">
              <a:buNone/>
            </a:pPr>
            <a:r>
              <a:rPr lang="es-ES_tradnl" altLang="es-CL" sz="2400" dirty="0">
                <a:latin typeface="Arial Narrow" panose="020B0606020202030204" pitchFamily="34" charset="0"/>
              </a:rPr>
              <a:t>Buscan transformaciones en:</a:t>
            </a:r>
          </a:p>
          <a:p>
            <a:pPr marL="609600" indent="-609600">
              <a:buFontTx/>
              <a:buAutoNum type="arabicPeriod"/>
            </a:pPr>
            <a:r>
              <a:rPr lang="es-ES_tradnl" altLang="es-CL" sz="2400" dirty="0">
                <a:latin typeface="Arial Narrow" panose="020B0606020202030204" pitchFamily="34" charset="0"/>
              </a:rPr>
              <a:t>Problema Agrario</a:t>
            </a:r>
          </a:p>
          <a:p>
            <a:pPr marL="609600" indent="-609600">
              <a:buFontTx/>
              <a:buAutoNum type="arabicPeriod"/>
            </a:pPr>
            <a:r>
              <a:rPr lang="es-ES_tradnl" altLang="es-CL" sz="2400" dirty="0">
                <a:latin typeface="Arial Narrow" panose="020B0606020202030204" pitchFamily="34" charset="0"/>
              </a:rPr>
              <a:t>Industrialización</a:t>
            </a:r>
          </a:p>
          <a:p>
            <a:pPr marL="609600" indent="-609600">
              <a:buFontTx/>
              <a:buAutoNum type="arabicPeriod"/>
            </a:pPr>
            <a:r>
              <a:rPr lang="es-ES_tradnl" altLang="es-CL" sz="2400" dirty="0">
                <a:latin typeface="Arial Narrow" panose="020B0606020202030204" pitchFamily="34" charset="0"/>
              </a:rPr>
              <a:t>Nacionalización de las riquezas</a:t>
            </a:r>
          </a:p>
          <a:p>
            <a:pPr marL="609600" indent="-609600">
              <a:buFontTx/>
              <a:buAutoNum type="arabicPeriod"/>
            </a:pPr>
            <a:r>
              <a:rPr lang="es-ES_tradnl" altLang="es-CL" sz="2400" dirty="0">
                <a:latin typeface="Arial Narrow" panose="020B0606020202030204" pitchFamily="34" charset="0"/>
              </a:rPr>
              <a:t>Calidad de Vida </a:t>
            </a:r>
          </a:p>
        </p:txBody>
      </p:sp>
      <p:pic>
        <p:nvPicPr>
          <p:cNvPr id="33797" name="Picture 5">
            <a:extLst>
              <a:ext uri="{FF2B5EF4-FFF2-40B4-BE49-F238E27FC236}">
                <a16:creationId xmlns:a16="http://schemas.microsoft.com/office/drawing/2014/main" id="{20C075C2-5F7F-054D-AFB2-9346940EB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622" y="1678908"/>
            <a:ext cx="4772977" cy="350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FC947CD-457A-CE87-4574-2F6CBA189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856" y="457200"/>
            <a:ext cx="943428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106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C00555D-1CD2-D360-906E-D7E36A27A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139" y="319280"/>
            <a:ext cx="9501284" cy="591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024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320CDA0-D5F0-0573-520E-E7FD3DFBF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041" y="329486"/>
            <a:ext cx="8485029" cy="604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04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B2310DA-A2BD-6DC5-182A-E09D4B138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54" y="1627293"/>
            <a:ext cx="6403643" cy="4194387"/>
          </a:xfrm>
          <a:prstGeom prst="rect">
            <a:avLst/>
          </a:prstGeom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6784FDD-1F1D-6BA4-F177-E5FA852A9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082" y="1627293"/>
            <a:ext cx="5523042" cy="419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087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FA13AED-7EE4-9F3D-2A57-83BD77ACA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57" y="1571305"/>
            <a:ext cx="11446054" cy="357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677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A0C7BCE-AC5C-451B-BD9A-4BDF763E7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95503"/>
            <a:ext cx="11277600" cy="566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887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D6A9514-2377-7DB1-7824-0E17340F7755}"/>
              </a:ext>
            </a:extLst>
          </p:cNvPr>
          <p:cNvSpPr txBox="1"/>
          <p:nvPr/>
        </p:nvSpPr>
        <p:spPr>
          <a:xfrm>
            <a:off x="162838" y="705518"/>
            <a:ext cx="11866324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MX" sz="2000" b="1" dirty="0"/>
              <a:t>Populismo no igual a dictadura</a:t>
            </a:r>
          </a:p>
          <a:p>
            <a:pPr>
              <a:buNone/>
            </a:pPr>
            <a:endParaRPr lang="es-MX" sz="2000" b="1" dirty="0"/>
          </a:p>
          <a:p>
            <a:pPr>
              <a:buNone/>
            </a:pPr>
            <a:r>
              <a:rPr lang="es-MX" sz="2000" dirty="0"/>
              <a:t>Aunque algunos regímenes populistas adoptaron rasgos autoritarios (como el </a:t>
            </a:r>
            <a:r>
              <a:rPr lang="es-MX" sz="2000" b="1" dirty="0"/>
              <a:t>Estado Novo</a:t>
            </a:r>
            <a:r>
              <a:rPr lang="es-MX" sz="2000" dirty="0"/>
              <a:t> de </a:t>
            </a:r>
            <a:r>
              <a:rPr lang="es-MX" sz="2000" dirty="0" err="1"/>
              <a:t>Getúlio</a:t>
            </a:r>
            <a:r>
              <a:rPr lang="es-MX" sz="2000" dirty="0"/>
              <a:t> Vargas en Brasil), </a:t>
            </a:r>
            <a:r>
              <a:rPr lang="es-MX" sz="2000" b="1" dirty="0"/>
              <a:t>el populismo clásico latinoamericano no fue necesariamente antidemocrático</a:t>
            </a:r>
            <a:r>
              <a:rPr lang="es-MX" sz="2000" dirty="0"/>
              <a:t>. De hecho, varios líderes </a:t>
            </a:r>
            <a:r>
              <a:rPr lang="es-MX" sz="2000" b="1" dirty="0"/>
              <a:t>fueron elegidos democráticamente</a:t>
            </a:r>
            <a:r>
              <a:rPr lang="es-MX" sz="2000" dirty="0"/>
              <a:t> y legitimaron su poder a través del voto popular y el contacto directo con las masas:</a:t>
            </a:r>
          </a:p>
          <a:p>
            <a:pPr>
              <a:buNone/>
            </a:pPr>
            <a:endParaRPr lang="es-MX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s-MX" sz="2000" b="1" dirty="0"/>
              <a:t>Juan Domingo Perón</a:t>
            </a:r>
            <a:r>
              <a:rPr lang="es-MX" sz="2000" dirty="0"/>
              <a:t> llegó al poder en 1946 mediante elecciones libres y mantuvo un fuerte apoyo de los sectores obreros.</a:t>
            </a:r>
          </a:p>
          <a:p>
            <a:pPr>
              <a:buFont typeface="Arial" panose="020B0604020202020204" pitchFamily="34" charset="0"/>
              <a:buChar char="•"/>
            </a:pPr>
            <a:endParaRPr lang="es-MX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s-MX" sz="2000" b="1" dirty="0"/>
              <a:t>Lázaro Cárdenas</a:t>
            </a:r>
            <a:r>
              <a:rPr lang="es-MX" sz="2000" dirty="0"/>
              <a:t>, presidente de México entre 1934 y 1940, fue parte del proceso institucional posterior a la Revolución Mexicana, usando mecanismos constitucionales para promover reformas.</a:t>
            </a:r>
          </a:p>
          <a:p>
            <a:pPr>
              <a:buFont typeface="Arial" panose="020B0604020202020204" pitchFamily="34" charset="0"/>
              <a:buChar char="•"/>
            </a:pPr>
            <a:endParaRPr lang="es-MX" sz="2000" dirty="0"/>
          </a:p>
          <a:p>
            <a:r>
              <a:rPr lang="es-MX" sz="2000" dirty="0"/>
              <a:t>Este tipo de populismo promovía una </a:t>
            </a:r>
            <a:r>
              <a:rPr lang="es-MX" sz="2000" b="1" dirty="0"/>
              <a:t>democracia de masas</a:t>
            </a:r>
            <a:r>
              <a:rPr lang="es-MX" sz="2000" dirty="0"/>
              <a:t>, donde el líder encarnaba la voluntad del “pueblo”, en contraposición a las élites tradicionales. A través de discursos directos y símbolos nacionales, los líderes populistas crearon un vínculo emocional y político con sectores históricamente marginados.</a:t>
            </a:r>
          </a:p>
        </p:txBody>
      </p:sp>
    </p:spTree>
    <p:extLst>
      <p:ext uri="{BB962C8B-B14F-4D97-AF65-F5344CB8AC3E}">
        <p14:creationId xmlns:p14="http://schemas.microsoft.com/office/powerpoint/2010/main" val="400166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D1CF50A-C0B7-1F71-FA78-33A9F4AFC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431" y="91022"/>
            <a:ext cx="6711782" cy="646009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37B1992-D4B5-872E-A5DC-2307E5A02EC8}"/>
              </a:ext>
            </a:extLst>
          </p:cNvPr>
          <p:cNvSpPr/>
          <p:nvPr/>
        </p:nvSpPr>
        <p:spPr>
          <a:xfrm>
            <a:off x="8849485" y="526093"/>
            <a:ext cx="413358" cy="60250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27614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FBB9205-A72C-C3C2-3C8A-E229E2A034E8}"/>
              </a:ext>
            </a:extLst>
          </p:cNvPr>
          <p:cNvSpPr txBox="1"/>
          <p:nvPr/>
        </p:nvSpPr>
        <p:spPr>
          <a:xfrm>
            <a:off x="638827" y="655693"/>
            <a:ext cx="1087259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MX" sz="2200" b="1" dirty="0"/>
              <a:t>Inclusión de las masas populares en la política</a:t>
            </a:r>
          </a:p>
          <a:p>
            <a:pPr>
              <a:buNone/>
            </a:pPr>
            <a:endParaRPr lang="es-MX" sz="2200" b="1" dirty="0"/>
          </a:p>
          <a:p>
            <a:pPr>
              <a:buNone/>
            </a:pPr>
            <a:r>
              <a:rPr lang="es-MX" sz="2200" dirty="0"/>
              <a:t>Una característica fundamental del populismo clásico fue </a:t>
            </a:r>
            <a:r>
              <a:rPr lang="es-MX" sz="2200" b="1" dirty="0"/>
              <a:t>la ampliación de la ciudadanía efectiva</a:t>
            </a:r>
            <a:r>
              <a:rPr lang="es-MX" sz="2200" dirty="0"/>
              <a:t>, es decir, no solo el derecho al voto, sino también la participación política y social de obreros, campesinos y sectores medios:</a:t>
            </a:r>
          </a:p>
          <a:p>
            <a:pPr>
              <a:buNone/>
            </a:pPr>
            <a:endParaRPr lang="es-MX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s-MX" sz="2200" b="1" dirty="0"/>
              <a:t>Perón</a:t>
            </a:r>
            <a:r>
              <a:rPr lang="es-MX" sz="2200" dirty="0"/>
              <a:t>, por ejemplo, impulsó los derechos laborales, la sindicalización y la participación de los trabajadores en la vida pública. También impulsó la ley del voto femenino (1947).</a:t>
            </a:r>
          </a:p>
          <a:p>
            <a:pPr>
              <a:buFont typeface="Arial" panose="020B0604020202020204" pitchFamily="34" charset="0"/>
              <a:buChar char="•"/>
            </a:pPr>
            <a:endParaRPr lang="es-MX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s-MX" sz="2200" b="1" dirty="0"/>
              <a:t>Cárdenas</a:t>
            </a:r>
            <a:r>
              <a:rPr lang="es-MX" sz="2200" dirty="0"/>
              <a:t> fortaleció los sindicatos obreros y confederaciones campesinas, vinculándolos directamente al Partido de la Revolución Mexicana (luego PRI).</a:t>
            </a:r>
          </a:p>
          <a:p>
            <a:pPr>
              <a:buFont typeface="Arial" panose="020B0604020202020204" pitchFamily="34" charset="0"/>
              <a:buChar char="•"/>
            </a:pPr>
            <a:endParaRPr lang="es-MX" sz="2200" dirty="0"/>
          </a:p>
          <a:p>
            <a:r>
              <a:rPr lang="es-MX" sz="2200" dirty="0"/>
              <a:t>Esta participación no siempre fue autónoma ni horizontal; muchas veces se dio </a:t>
            </a:r>
            <a:r>
              <a:rPr lang="es-MX" sz="2200" b="1" dirty="0"/>
              <a:t>dentro de estructuras corporativas</a:t>
            </a:r>
            <a:r>
              <a:rPr lang="es-MX" sz="2200" dirty="0"/>
              <a:t>, donde el Estado canalizaba y controlaba las demandas populares. Sin embargo, </a:t>
            </a:r>
            <a:r>
              <a:rPr lang="es-MX" sz="2200" b="1" dirty="0"/>
              <a:t>marcó un punto de inflexión en la inclusión política de las masas</a:t>
            </a:r>
            <a:r>
              <a:rPr lang="es-MX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41661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45627F-2C79-5C92-96BD-9284E966C5F3}"/>
              </a:ext>
            </a:extLst>
          </p:cNvPr>
          <p:cNvSpPr txBox="1"/>
          <p:nvPr/>
        </p:nvSpPr>
        <p:spPr>
          <a:xfrm>
            <a:off x="588722" y="474345"/>
            <a:ext cx="10571967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MX" b="1" dirty="0"/>
              <a:t>El Estado como motor de desarrollo</a:t>
            </a:r>
          </a:p>
          <a:p>
            <a:pPr>
              <a:buNone/>
            </a:pPr>
            <a:endParaRPr lang="es-MX" b="1" dirty="0"/>
          </a:p>
          <a:p>
            <a:pPr>
              <a:buNone/>
            </a:pPr>
            <a:r>
              <a:rPr lang="es-MX" dirty="0"/>
              <a:t>En todos los casos, el populismo de los años 30 y 40 </a:t>
            </a:r>
            <a:r>
              <a:rPr lang="es-MX" b="1" dirty="0"/>
              <a:t>reforzó enormemente el papel del Estado</a:t>
            </a:r>
            <a:r>
              <a:rPr lang="es-MX" dirty="0"/>
              <a:t> como:</a:t>
            </a:r>
          </a:p>
          <a:p>
            <a:pPr>
              <a:buNone/>
            </a:pPr>
            <a:endParaRPr lang="es-MX" dirty="0"/>
          </a:p>
          <a:p>
            <a:pPr>
              <a:buFont typeface="Arial" panose="020B0604020202020204" pitchFamily="34" charset="0"/>
              <a:buChar char="•"/>
            </a:pPr>
            <a:r>
              <a:rPr lang="es-MX" b="1" dirty="0"/>
              <a:t>regulador de la economía</a:t>
            </a:r>
            <a:endParaRPr lang="es-MX" dirty="0"/>
          </a:p>
          <a:p>
            <a:pPr>
              <a:buFont typeface="Arial" panose="020B0604020202020204" pitchFamily="34" charset="0"/>
              <a:buChar char="•"/>
            </a:pPr>
            <a:r>
              <a:rPr lang="es-MX" b="1" dirty="0"/>
              <a:t>promotor del desarrollo industrial</a:t>
            </a:r>
            <a:endParaRPr lang="es-MX" dirty="0"/>
          </a:p>
          <a:p>
            <a:pPr>
              <a:buFont typeface="Arial" panose="020B0604020202020204" pitchFamily="34" charset="0"/>
              <a:buChar char="•"/>
            </a:pPr>
            <a:r>
              <a:rPr lang="es-MX" b="1" dirty="0"/>
              <a:t>redistribuidor de la riqueza</a:t>
            </a:r>
            <a:endParaRPr lang="es-MX" dirty="0"/>
          </a:p>
          <a:p>
            <a:pPr>
              <a:buFont typeface="Arial" panose="020B0604020202020204" pitchFamily="34" charset="0"/>
              <a:buChar char="•"/>
            </a:pPr>
            <a:r>
              <a:rPr lang="es-MX" b="1" dirty="0"/>
              <a:t>garante de derechos sociales</a:t>
            </a:r>
          </a:p>
          <a:p>
            <a:pPr>
              <a:buFont typeface="Arial" panose="020B0604020202020204" pitchFamily="34" charset="0"/>
              <a:buChar char="•"/>
            </a:pPr>
            <a:endParaRPr lang="es-MX" dirty="0"/>
          </a:p>
          <a:p>
            <a:pPr>
              <a:buNone/>
            </a:pPr>
            <a:r>
              <a:rPr lang="es-MX" dirty="0"/>
              <a:t>Se configuró así una </a:t>
            </a:r>
            <a:r>
              <a:rPr lang="es-MX" b="1" dirty="0"/>
              <a:t>nueva relación entre Estado y sociedad</a:t>
            </a:r>
            <a:r>
              <a:rPr lang="es-MX" dirty="0"/>
              <a:t>, donde el Estado dejó de ser un mero árbitro neutral y pasó a ser </a:t>
            </a:r>
            <a:r>
              <a:rPr lang="es-MX" b="1" dirty="0"/>
              <a:t>actor económico directo</a:t>
            </a:r>
            <a:r>
              <a:rPr lang="es-MX" dirty="0"/>
              <a:t> (empresario, empleador, proveedor de servicios).</a:t>
            </a:r>
          </a:p>
          <a:p>
            <a:pPr>
              <a:buNone/>
            </a:pPr>
            <a:r>
              <a:rPr lang="es-MX" dirty="0"/>
              <a:t>Ejemplos:</a:t>
            </a:r>
          </a:p>
          <a:p>
            <a:pPr>
              <a:buNone/>
            </a:pPr>
            <a:endParaRPr lang="es-MX" dirty="0"/>
          </a:p>
          <a:p>
            <a:pPr>
              <a:buFont typeface="Arial" panose="020B0604020202020204" pitchFamily="34" charset="0"/>
              <a:buChar char="•"/>
            </a:pPr>
            <a:r>
              <a:rPr lang="es-MX" b="1" dirty="0"/>
              <a:t>Brasil</a:t>
            </a:r>
            <a:r>
              <a:rPr lang="es-MX" dirty="0"/>
              <a:t>: Vargas creó empresas estatales estratégicas como </a:t>
            </a:r>
            <a:r>
              <a:rPr lang="es-MX" i="1" dirty="0"/>
              <a:t>Petrobras</a:t>
            </a:r>
            <a:r>
              <a:rPr lang="es-MX" dirty="0"/>
              <a:t> y promovió un sistema laboral codificado (Consolidación de las Leyes del Trabajo, 1943).</a:t>
            </a:r>
          </a:p>
          <a:p>
            <a:pPr>
              <a:buFont typeface="Arial" panose="020B0604020202020204" pitchFamily="34" charset="0"/>
              <a:buChar char="•"/>
            </a:pPr>
            <a:endParaRPr lang="es-MX" dirty="0"/>
          </a:p>
          <a:p>
            <a:pPr>
              <a:buFont typeface="Arial" panose="020B0604020202020204" pitchFamily="34" charset="0"/>
              <a:buChar char="•"/>
            </a:pPr>
            <a:r>
              <a:rPr lang="es-MX" b="1" dirty="0"/>
              <a:t>Chile</a:t>
            </a:r>
            <a:r>
              <a:rPr lang="es-MX" dirty="0"/>
              <a:t>: Pedro Aguirre Cerda fundó la </a:t>
            </a:r>
            <a:r>
              <a:rPr lang="es-MX" b="1" dirty="0"/>
              <a:t>CORFO</a:t>
            </a:r>
            <a:r>
              <a:rPr lang="es-MX" dirty="0"/>
              <a:t> para fomentar la industrialización nacional.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Este fortalecimiento estatal sienta las </a:t>
            </a:r>
            <a:r>
              <a:rPr lang="es-MX" b="1" dirty="0"/>
              <a:t>bases del Estado de Bienestar latinoamericano</a:t>
            </a:r>
            <a:r>
              <a:rPr lang="es-MX" dirty="0"/>
              <a:t>, aún incipiente, pero inspirado en el modelo europeo de la posguerra.</a:t>
            </a:r>
          </a:p>
        </p:txBody>
      </p:sp>
    </p:spTree>
    <p:extLst>
      <p:ext uri="{BB962C8B-B14F-4D97-AF65-F5344CB8AC3E}">
        <p14:creationId xmlns:p14="http://schemas.microsoft.com/office/powerpoint/2010/main" val="41509278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CEEA538-1BF7-0A85-1246-4AB0B89EF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68" y="457200"/>
            <a:ext cx="1105786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396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025DD7F-500A-A655-4963-C3A0954A1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220724"/>
            <a:ext cx="10905066" cy="441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757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s multimedia en línea 1" title="EL POPULISMO EN LATINOAMERICA - Educate con Lina">
            <a:hlinkClick r:id="" action="ppaction://media"/>
            <a:extLst>
              <a:ext uri="{FF2B5EF4-FFF2-40B4-BE49-F238E27FC236}">
                <a16:creationId xmlns:a16="http://schemas.microsoft.com/office/drawing/2014/main" id="{0E1CB664-3F7D-EE65-04A9-183745B08EE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18160" y="277520"/>
            <a:ext cx="9938548" cy="561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2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0265EBB-4CDB-7FAE-6CCF-DC898FC2B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574" y="120278"/>
            <a:ext cx="9070005" cy="650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753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C7AB454-73BE-D1C3-892A-A69F580A3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29" y="643467"/>
            <a:ext cx="10765341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8115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5BD85B8-0B76-ED54-702B-A89019B0F8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86" t="4064" r="14113" b="33541"/>
          <a:stretch/>
        </p:blipFill>
        <p:spPr>
          <a:xfrm>
            <a:off x="170414" y="299884"/>
            <a:ext cx="11861180" cy="581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939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EBA9FC5-DE4C-010C-D9EE-F61A1C361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2780"/>
            <a:ext cx="12200641" cy="506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097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9D58BDD-3826-E8EE-481D-52F78507E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977" y="128887"/>
            <a:ext cx="9363361" cy="652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39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914DBA7-72AB-50FE-DA2E-C384C9A86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604" y="457200"/>
            <a:ext cx="745279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058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5035CA1-7F07-4B83-C132-B51403B45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896" y="275399"/>
            <a:ext cx="10347613" cy="639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757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55BB2F8-B3A9-78B2-92DA-788126F4F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311" y="188055"/>
            <a:ext cx="8642484" cy="634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317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1816516-4339-36E5-B05F-83C4B32E1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492" y="178355"/>
            <a:ext cx="9225968" cy="647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083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642D439-90D4-D538-B361-34CA9E1F2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776" y="133475"/>
            <a:ext cx="9255075" cy="654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814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F09E914-948A-0702-3388-0C39D60F9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78" y="0"/>
            <a:ext cx="9492116" cy="676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22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4F7BCD6-FE8B-6401-DCB6-70D43EC94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91" y="0"/>
            <a:ext cx="9143093" cy="673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524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85C0374-053A-DF84-C0CE-802E9F69B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115" y="131080"/>
            <a:ext cx="9714717" cy="654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39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AFD504F-EF99-9546-494E-504BD9D23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274" y="120458"/>
            <a:ext cx="6965352" cy="661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54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s multimedia en línea 1" title="El TOTALITARISMO - Resumen | El Tercer Reich Alemán, La Italia Fascista y La Unión Soviética">
            <a:hlinkClick r:id="" action="ppaction://media"/>
            <a:extLst>
              <a:ext uri="{FF2B5EF4-FFF2-40B4-BE49-F238E27FC236}">
                <a16:creationId xmlns:a16="http://schemas.microsoft.com/office/drawing/2014/main" id="{8F9994E0-576A-AF7A-CEC4-304F36BE808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27485" y="421014"/>
            <a:ext cx="10821096" cy="611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4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41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85FACC6-CE08-8A45-4B52-1183CC2F6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79830"/>
            <a:ext cx="10905066" cy="449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72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63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C309180-BC2E-BE12-2BC1-ED5385A73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052" y="480060"/>
            <a:ext cx="8770082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187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736</Words>
  <Application>Microsoft Office PowerPoint</Application>
  <PresentationFormat>Panorámica</PresentationFormat>
  <Paragraphs>63</Paragraphs>
  <Slides>56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56</vt:i4>
      </vt:variant>
    </vt:vector>
  </HeadingPairs>
  <TitlesOfParts>
    <vt:vector size="61" baseType="lpstr">
      <vt:lpstr>Aptos</vt:lpstr>
      <vt:lpstr>Aptos Display</vt:lpstr>
      <vt:lpstr>Arial</vt:lpstr>
      <vt:lpstr>Arial Narrow</vt:lpstr>
      <vt:lpstr>Tema de Office</vt:lpstr>
      <vt:lpstr>Siglo XX  Post crisis de 1929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Populismos en América Latina</vt:lpstr>
      <vt:lpstr>Populismos en América Latina (post 29)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Soledad Jiménez Atkin</dc:creator>
  <cp:lastModifiedBy>Soledad Jiménez Atkin</cp:lastModifiedBy>
  <cp:revision>10</cp:revision>
  <dcterms:created xsi:type="dcterms:W3CDTF">2025-05-13T19:33:46Z</dcterms:created>
  <dcterms:modified xsi:type="dcterms:W3CDTF">2025-05-13T21:54:26Z</dcterms:modified>
</cp:coreProperties>
</file>