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90" r:id="rId6"/>
    <p:sldId id="279" r:id="rId7"/>
    <p:sldId id="278" r:id="rId8"/>
    <p:sldId id="281" r:id="rId9"/>
    <p:sldId id="277" r:id="rId10"/>
    <p:sldId id="291" r:id="rId11"/>
    <p:sldId id="292" r:id="rId12"/>
    <p:sldId id="293" r:id="rId13"/>
    <p:sldId id="280" r:id="rId14"/>
    <p:sldId id="289" r:id="rId15"/>
    <p:sldId id="294" r:id="rId16"/>
    <p:sldId id="295" r:id="rId17"/>
    <p:sldId id="296" r:id="rId18"/>
    <p:sldId id="268" r:id="rId19"/>
    <p:sldId id="275" r:id="rId20"/>
    <p:sldId id="271" r:id="rId21"/>
    <p:sldId id="309" r:id="rId22"/>
    <p:sldId id="310" r:id="rId23"/>
    <p:sldId id="311" r:id="rId24"/>
    <p:sldId id="312" r:id="rId25"/>
    <p:sldId id="259" r:id="rId26"/>
    <p:sldId id="260" r:id="rId27"/>
    <p:sldId id="261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5" r:id="rId40"/>
    <p:sldId id="324" r:id="rId41"/>
    <p:sldId id="326" r:id="rId42"/>
    <p:sldId id="327" r:id="rId43"/>
    <p:sldId id="328" r:id="rId44"/>
    <p:sldId id="329" r:id="rId45"/>
    <p:sldId id="330" r:id="rId46"/>
    <p:sldId id="262" r:id="rId47"/>
    <p:sldId id="263" r:id="rId48"/>
    <p:sldId id="264" r:id="rId49"/>
    <p:sldId id="331" r:id="rId50"/>
    <p:sldId id="332" r:id="rId51"/>
    <p:sldId id="272" r:id="rId52"/>
    <p:sldId id="265" r:id="rId53"/>
    <p:sldId id="273" r:id="rId54"/>
    <p:sldId id="274" r:id="rId55"/>
    <p:sldId id="266" r:id="rId5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C0CB5-4143-A3D8-974D-DA8D31C35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ED5DE5-FD44-5F2C-4DDB-8511A583D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871F22-8E8B-BB4E-0C1C-145492E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A627B6-3EBF-FA6D-2D0C-9EACD684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8D59D1-0F17-D54A-5BC6-9C3C2C7D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119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2AD26-6B30-391C-E420-C583D32A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A1836B-E0D6-F9C9-E01F-41D6DC256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C4F6C-E289-E888-EF42-0D6CF99E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A6BB73-8386-E9E1-C1B7-297DBC7B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D2D682-B9F8-199F-FE4D-A4D57777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420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485136-9B10-D335-EF28-7BE30D56E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192EC9-6E2C-19F3-9564-9E4F4DDDA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B1AB24-38FD-9475-980B-C2D36EE6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07EA6D-3432-6B63-95C6-7B74469B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73826-2C93-C7A6-F316-75D47400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483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00930-DB38-4747-C152-5933A5B3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DB962-87DC-3EBC-7E2B-BACDD6401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8DC0B9-A74C-5E25-1675-7265F3A1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8E6BB3-9FFF-0A3E-D207-7FC8ABA0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739AE-E83C-C7A3-3483-35AB12AD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88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ECFD4-FA9E-F0B6-8D79-59DE41F8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CA85B2-9D2B-9E4B-4FE7-F26E7815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576E6C-5E48-B6A0-1BDA-5F6B4D39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EF1CDA-0D62-20D6-5166-0E63B9B7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F5662-7264-7D9F-90B5-E588D5EA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442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A40D-EE26-DBFB-8E11-8D93FEF5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8E0DC5-2BEA-E264-7FF7-795230945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877B3C-118F-B92E-8146-FC0593D19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EFF024-8953-3BF5-76BC-355706F3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5EB0F4-0B1F-7790-0891-C5D4965D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3CC7C-AE83-BE39-D4AE-ED124679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494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B4CFF-07DE-78AC-CE10-5B8BE897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512D39-7920-2F9A-C86C-4B668A84F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7FCD1F-061B-E1C9-6279-5CCF9DCF9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1D5E96-6717-1329-A76A-E35B9D23B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70AB10-CE09-60CD-F5FF-4523F6AC9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401AEC-8F0B-E5FA-91AE-BFB6CC76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B5CF26-EE3C-88F6-7CCB-6EA7814C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427244-DF9B-3944-27EC-CA8DA634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959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A64F1-F00A-33B4-A135-5F36FDB4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81F02-E7FE-F661-AED0-9120AB98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1CB51C-CFAF-E009-3208-657619F6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62A064-D5A6-E69A-C792-EDD35A8F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505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4B6E5C-4EE4-1321-362F-32F47CFC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B9CB1F-33B5-B217-EF9A-01B6E8F3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380DE-EBA0-165C-3F76-BBDECB9B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395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4A339-8BE4-0032-67B4-5C4A8CD1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FF1DC7-5EB7-9D0C-9E37-796622C7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75B575-2FFA-75F3-77C8-76D371394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917469-0205-C382-219A-D020B29B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13665-6E40-12F3-CAF8-883BEE7A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B74E15-CAA7-7C6A-0E80-83EF21A2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40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AD4EC-C570-EC67-08BB-A7A79FBB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5AE276-91E2-B45A-2496-6761376C9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70B091-6E08-09D2-7D36-00A1AAD59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ACB1C4-665F-EB99-3F20-6E6ABDE5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27033C-7BE7-AC8B-1AC7-ACD07372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537A33-4B09-0DD7-A2B8-84648D22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175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0CEBE4-FF42-C4F2-482D-779FC4EE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D22091-24E1-63DB-16B8-917061419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3DE2BC-B73D-2EE2-42E9-48C221E43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E97B13-ED44-469D-8D32-725C734F7A9D}" type="datetimeFigureOut">
              <a:rPr lang="es-CL" smtClean="0"/>
              <a:t>06-05-2025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7E912-5C7D-B573-9C95-09AA23B9C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6CD91E-80F9-96F8-9EE8-70696F231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6947A5-A5DA-48B6-B6F3-BE435EE91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686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bu6tH0Hc-o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hFYpuQeHeM?feature=oembed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ldesarrollodelimperialismo.es.tl/Las-nuevas-v%EDas-de-comunicaci%F3n-mar%EDtima--k1-El-Canal-de-Suez-y-el-Canal-de-Panam%E1-k2-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puntesdehistoriauniversal.blogspot.com.es/2014/02/imperialismo-la-conferencia-de-berlin-y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ED73C-8616-74EA-5432-86339D879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Eje Historia: Mundo, América y Chile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62EC48-FFDF-D5B0-D8B0-C8F00CFA4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822" y="4491386"/>
            <a:ext cx="10830838" cy="16557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Procesos económicos y políticos durante la primera mitad del siglo XX en Europa, América y Chile</a:t>
            </a:r>
          </a:p>
          <a:p>
            <a:pPr algn="just"/>
            <a:r>
              <a:rPr lang="es-MX" dirty="0"/>
              <a:t>» Nuevos modelos políticos y económicos derivados de la  crisis del Estado liberal durante la primera mitad del siglo XX:  totalitarismos europeos, populismo en América Latina e inicios del Estado de bienestar.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221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1C3504E-B453-C4E2-89B2-48871C98F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9" y="754861"/>
            <a:ext cx="11361174" cy="52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8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814786-A3C7-32C4-4642-7A73731C9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35" y="1188744"/>
            <a:ext cx="11443826" cy="41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6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EADFC8-3B8C-B3E1-3A81-3E78EE93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15" y="580483"/>
            <a:ext cx="10041759" cy="52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B63721-08FB-0901-2FCE-E9542F880A55}"/>
              </a:ext>
            </a:extLst>
          </p:cNvPr>
          <p:cNvSpPr txBox="1"/>
          <p:nvPr/>
        </p:nvSpPr>
        <p:spPr>
          <a:xfrm>
            <a:off x="113071" y="552661"/>
            <a:ext cx="1207892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b="0" i="0" u="sng" dirty="0">
                <a:solidFill>
                  <a:srgbClr val="303030"/>
                </a:solidFill>
                <a:effectLst/>
                <a:latin typeface="Arimo"/>
              </a:rPr>
              <a:t>Las </a:t>
            </a:r>
            <a:r>
              <a:rPr lang="es-MX" b="1" i="0" u="sng" dirty="0">
                <a:solidFill>
                  <a:srgbClr val="303030"/>
                </a:solidFill>
                <a:effectLst/>
                <a:latin typeface="Arimo"/>
              </a:rPr>
              <a:t>consecuencias del imperialismo colonial</a:t>
            </a:r>
            <a:r>
              <a:rPr lang="es-MX" b="0" i="0" u="sng" dirty="0">
                <a:solidFill>
                  <a:srgbClr val="303030"/>
                </a:solidFill>
                <a:effectLst/>
                <a:latin typeface="Arimo"/>
              </a:rPr>
              <a:t> fueron las siguientes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:</a:t>
            </a:r>
          </a:p>
          <a:p>
            <a:pPr algn="l" fontAlgn="base"/>
            <a:endParaRPr lang="es-MX" b="0" i="0" dirty="0">
              <a:solidFill>
                <a:srgbClr val="303030"/>
              </a:solidFill>
              <a:effectLst/>
              <a:latin typeface="Arimo"/>
            </a:endParaRPr>
          </a:p>
          <a:p>
            <a:pPr algn="just" fontAlgn="base"/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• </a:t>
            </a:r>
            <a:r>
              <a:rPr lang="es-MX" b="1" i="0" dirty="0">
                <a:solidFill>
                  <a:srgbClr val="303030"/>
                </a:solidFill>
                <a:effectLst/>
                <a:latin typeface="Arimo"/>
              </a:rPr>
              <a:t>Demográficas: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 Como seguían produciéndose muchos nacimientos, </a:t>
            </a:r>
            <a:r>
              <a:rPr lang="es-MX" b="0" i="0" u="sng" dirty="0">
                <a:solidFill>
                  <a:srgbClr val="303030"/>
                </a:solidFill>
                <a:effectLst/>
                <a:latin typeface="Arimo"/>
              </a:rPr>
              <a:t>se produjo un elevado crecimiento de la población mundial y el consiguiente desequilibrio entre población y recursos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, que perdura hasta hoy día.</a:t>
            </a:r>
            <a:br>
              <a:rPr lang="es-MX" b="0" i="0" dirty="0">
                <a:solidFill>
                  <a:srgbClr val="303030"/>
                </a:solidFill>
                <a:effectLst/>
                <a:latin typeface="Arimo"/>
              </a:rPr>
            </a:b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• </a:t>
            </a:r>
            <a:r>
              <a:rPr lang="es-MX" b="1" i="0" dirty="0">
                <a:solidFill>
                  <a:srgbClr val="303030"/>
                </a:solidFill>
                <a:effectLst/>
                <a:latin typeface="Arimo"/>
              </a:rPr>
              <a:t>Económicas: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 </a:t>
            </a:r>
            <a:r>
              <a:rPr lang="es-MX" b="0" i="0" u="sng" dirty="0">
                <a:solidFill>
                  <a:srgbClr val="303030"/>
                </a:solidFill>
                <a:effectLst/>
                <a:latin typeface="Arimo"/>
              </a:rPr>
              <a:t>Se potenciaron los productos para la exportación a la metrópoli, como café, cacao, caucho, té o caña de azúcar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, modificando con ellos paisajes y formas de vida. Al ser necesarias infraestructuras para trasladar esos productos, se crearon puertos, ferrocarriles, pero siguiendo el interés de los colonizadores.</a:t>
            </a:r>
            <a:br>
              <a:rPr lang="es-MX" b="0" i="0" dirty="0">
                <a:solidFill>
                  <a:srgbClr val="303030"/>
                </a:solidFill>
                <a:effectLst/>
                <a:latin typeface="Arimo"/>
              </a:rPr>
            </a:b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• </a:t>
            </a:r>
            <a:r>
              <a:rPr lang="es-MX" b="1" i="0" dirty="0">
                <a:solidFill>
                  <a:srgbClr val="303030"/>
                </a:solidFill>
                <a:effectLst/>
                <a:latin typeface="Arimo"/>
              </a:rPr>
              <a:t>Políticas: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 </a:t>
            </a:r>
            <a:r>
              <a:rPr lang="es-MX" b="0" i="0" u="sng" dirty="0">
                <a:solidFill>
                  <a:srgbClr val="303030"/>
                </a:solidFill>
                <a:effectLst/>
                <a:latin typeface="Arimo"/>
              </a:rPr>
              <a:t>Todas las colonias sufrieron dependencia de sus metrópolis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. Esta situación trajo como respuesta el </a:t>
            </a:r>
            <a:r>
              <a:rPr lang="es-MX" b="0" i="0" u="sng" dirty="0">
                <a:solidFill>
                  <a:srgbClr val="303030"/>
                </a:solidFill>
                <a:effectLst/>
                <a:latin typeface="Arimo"/>
              </a:rPr>
              <a:t>antiimperialismo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 y el auge de los movimientos nacionales de liberación y autodeterminación en los territorios coloniales para conseguir la independencia de sus metrópolis conocida como </a:t>
            </a:r>
            <a:r>
              <a:rPr lang="es-MX" b="1" i="0" dirty="0">
                <a:solidFill>
                  <a:srgbClr val="303030"/>
                </a:solidFill>
                <a:effectLst/>
                <a:latin typeface="Arimo"/>
              </a:rPr>
              <a:t> </a:t>
            </a:r>
            <a:r>
              <a:rPr lang="es-MX" b="1" i="0" u="sng" dirty="0">
                <a:solidFill>
                  <a:srgbClr val="303030"/>
                </a:solidFill>
                <a:effectLst/>
                <a:latin typeface="Arimo"/>
              </a:rPr>
              <a:t>«descolonización»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, con un impulso muy fuerte en la 2ª mitad del siglo XX.</a:t>
            </a:r>
            <a:br>
              <a:rPr lang="es-MX" b="0" i="0" dirty="0">
                <a:solidFill>
                  <a:srgbClr val="303030"/>
                </a:solidFill>
                <a:effectLst/>
                <a:latin typeface="Arimo"/>
              </a:rPr>
            </a:b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• </a:t>
            </a:r>
            <a:r>
              <a:rPr lang="es-MX" b="1" i="0" dirty="0">
                <a:solidFill>
                  <a:srgbClr val="303030"/>
                </a:solidFill>
                <a:effectLst/>
                <a:latin typeface="Arimo"/>
              </a:rPr>
              <a:t>Sociales: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 Había una inmensa mayoría de </a:t>
            </a:r>
            <a:r>
              <a:rPr lang="es-MX" b="0" i="0" u="sng" dirty="0">
                <a:solidFill>
                  <a:srgbClr val="303030"/>
                </a:solidFill>
                <a:effectLst/>
                <a:latin typeface="Arimo"/>
              </a:rPr>
              <a:t>población local marginada y explotada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.</a:t>
            </a:r>
            <a:br>
              <a:rPr lang="es-MX" b="0" i="0" dirty="0">
                <a:solidFill>
                  <a:srgbClr val="303030"/>
                </a:solidFill>
                <a:effectLst/>
                <a:latin typeface="Arimo"/>
              </a:rPr>
            </a:b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• </a:t>
            </a:r>
            <a:r>
              <a:rPr lang="es-MX" b="1" i="0" dirty="0">
                <a:solidFill>
                  <a:srgbClr val="303030"/>
                </a:solidFill>
                <a:effectLst/>
                <a:latin typeface="Arimo"/>
              </a:rPr>
              <a:t>Culturales: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 El deseo de transmitir a todo el mundo los valores de la civilización occidental fue una de las causas del avance del Imperialismo (como ya hemos visto). </a:t>
            </a:r>
            <a:r>
              <a:rPr lang="es-MX" b="0" i="0" u="sng" dirty="0">
                <a:solidFill>
                  <a:srgbClr val="303030"/>
                </a:solidFill>
                <a:effectLst/>
                <a:latin typeface="Arimo"/>
              </a:rPr>
              <a:t>Se trataron de imponer por la fuerza las costumbres europeas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, la religión cristiana, la lengua…, </a:t>
            </a:r>
            <a:r>
              <a:rPr lang="es-MX" b="0" i="0" u="sng" dirty="0">
                <a:solidFill>
                  <a:srgbClr val="303030"/>
                </a:solidFill>
                <a:effectLst/>
                <a:latin typeface="Arimo"/>
              </a:rPr>
              <a:t>lo que ocasionó un proceso de aculturación y sincretismo religioso</a:t>
            </a:r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. Y es la causa de que se hablen lenguas europeas como el inglés o el francés en muchos países del mundo aún hoy día.</a:t>
            </a:r>
          </a:p>
          <a:p>
            <a:pPr algn="just" fontAlgn="base"/>
            <a:r>
              <a:rPr lang="es-MX" b="0" i="0" dirty="0">
                <a:solidFill>
                  <a:srgbClr val="303030"/>
                </a:solidFill>
                <a:effectLst/>
                <a:latin typeface="Arimo"/>
              </a:rPr>
              <a:t>Las consecuencias para las metrópolis se notaron en el terreno económico. Pero las tensiones fueron inevitables, </a:t>
            </a:r>
            <a:r>
              <a:rPr lang="es-MX" b="0" i="0" u="sng" dirty="0">
                <a:solidFill>
                  <a:srgbClr val="303030"/>
                </a:solidFill>
                <a:effectLst/>
                <a:latin typeface="Arimo"/>
              </a:rPr>
              <a:t>lo que provocó indirectamente el estallido de la Primera Guerra Mundial (1914-1918).</a:t>
            </a:r>
            <a:endParaRPr lang="es-MX" b="0" i="0" dirty="0">
              <a:solidFill>
                <a:srgbClr val="303030"/>
              </a:solidFill>
              <a:effectLst/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2157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DF1108-DAFC-EE67-AC5A-A26B6A37C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39" y="612205"/>
            <a:ext cx="8946355" cy="56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0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La Primera Guerra Mundial">
            <a:hlinkClick r:id="" action="ppaction://media"/>
            <a:extLst>
              <a:ext uri="{FF2B5EF4-FFF2-40B4-BE49-F238E27FC236}">
                <a16:creationId xmlns:a16="http://schemas.microsoft.com/office/drawing/2014/main" id="{538CA10F-CD02-3A57-C24B-0A1332CFA8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121" y="258176"/>
            <a:ext cx="10738881" cy="60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3ACE7-4C54-ECB9-2140-3A0F387DF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450" y="585215"/>
            <a:ext cx="9559835" cy="26129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4400" dirty="0"/>
              <a:t>Gran Guerra de 1814 a 1818 y sus consecuencias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49D66C-AE6B-8144-844B-6B83A5C5A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9" y="3517966"/>
            <a:ext cx="10430691" cy="21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86FC60-8BD5-889D-52A1-24EE3E18F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37" y="168622"/>
            <a:ext cx="10156020" cy="63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8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D10D4E-E08C-BB1A-F155-412634C4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337458"/>
            <a:ext cx="11832771" cy="56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8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978E07-BD03-2B03-358E-A768A058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87" y="-1"/>
            <a:ext cx="8294155" cy="64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7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052D03-9654-8860-6E7B-A47F079F9A9C}"/>
              </a:ext>
            </a:extLst>
          </p:cNvPr>
          <p:cNvSpPr txBox="1"/>
          <p:nvPr/>
        </p:nvSpPr>
        <p:spPr>
          <a:xfrm>
            <a:off x="501041" y="977896"/>
            <a:ext cx="11523946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Durante el siglo XIX, diversas naciones europeas desarrollaron una competencia por controlar y</a:t>
            </a:r>
          </a:p>
          <a:p>
            <a:r>
              <a:rPr lang="es-CL" sz="2000" dirty="0"/>
              <a:t>adueñarse de gran parte de los territorios de África, Asia y Oceanía. Estos grandes imperios coloniales</a:t>
            </a:r>
          </a:p>
          <a:p>
            <a:r>
              <a:rPr lang="es-CL" sz="2000" dirty="0"/>
              <a:t>reconfiguraron el mundo de la época y provocaron transformaciones que continúan hasta la</a:t>
            </a:r>
          </a:p>
          <a:p>
            <a:r>
              <a:rPr lang="es-CL" sz="2000" dirty="0"/>
              <a:t>actualidad.</a:t>
            </a:r>
          </a:p>
          <a:p>
            <a:endParaRPr lang="es-CL" sz="2000" dirty="0"/>
          </a:p>
          <a:p>
            <a:r>
              <a:rPr lang="es-CL" sz="2000" dirty="0"/>
              <a:t>Causas del Imperialismo europeo: múltiples factores, tanto económicos y políticos como</a:t>
            </a:r>
          </a:p>
          <a:p>
            <a:r>
              <a:rPr lang="es-CL" sz="2000" dirty="0"/>
              <a:t>ideológicos, explican este proceso de expansión. Algunos de ellos son:</a:t>
            </a:r>
          </a:p>
          <a:p>
            <a:endParaRPr lang="es-CL" sz="2000" dirty="0"/>
          </a:p>
          <a:p>
            <a:r>
              <a:rPr lang="es-CL" sz="2000" dirty="0"/>
              <a:t>● </a:t>
            </a:r>
            <a:r>
              <a:rPr lang="es-CL" sz="2000" b="1" dirty="0"/>
              <a:t>El auge industrial</a:t>
            </a:r>
            <a:r>
              <a:rPr lang="es-CL" sz="2000" dirty="0"/>
              <a:t>: los Estados europeos necesitaban conseguir materias primas para su</a:t>
            </a:r>
          </a:p>
          <a:p>
            <a:r>
              <a:rPr lang="es-CL" sz="2000" dirty="0"/>
              <a:t>producción industrial y nuevos mercados para vender sus productos. Para dicho cometido, las</a:t>
            </a:r>
          </a:p>
          <a:p>
            <a:r>
              <a:rPr lang="es-CL" sz="2000" dirty="0"/>
              <a:t>potencias imperialistas obligaron a las colonias a comerciar en forma exclusiva con su</a:t>
            </a:r>
          </a:p>
          <a:p>
            <a:r>
              <a:rPr lang="es-CL" sz="2000" dirty="0"/>
              <a:t>respectiva metrópoli. Es posible afirmar que el Imperialismo es una consecuencia de la Revolución Industrial.</a:t>
            </a:r>
          </a:p>
          <a:p>
            <a:r>
              <a:rPr lang="es-CL" sz="2000" dirty="0"/>
              <a:t>● </a:t>
            </a:r>
            <a:r>
              <a:rPr lang="es-CL" sz="2000" b="1" dirty="0"/>
              <a:t>El aumento de la población</a:t>
            </a:r>
            <a:r>
              <a:rPr lang="es-CL" sz="2000" dirty="0"/>
              <a:t>: producto del crecimiento de la población europea a fines del siglo</a:t>
            </a:r>
          </a:p>
          <a:p>
            <a:r>
              <a:rPr lang="es-CL" sz="2000" dirty="0"/>
              <a:t>XIX, se produjeron intensos movimientos migratorios hacia otros continentes en búsqueda de fuentes de trabajo y mayores oportunidades.</a:t>
            </a:r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44905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B52A12-B8A4-96D9-BD7F-E163A00D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27" y="1159271"/>
            <a:ext cx="11302417" cy="30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20BE40-47C0-6B38-658A-7BB65F1E1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57" t="20846" r="24757" b="17404"/>
          <a:stretch/>
        </p:blipFill>
        <p:spPr>
          <a:xfrm>
            <a:off x="1331972" y="405070"/>
            <a:ext cx="8748199" cy="59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41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CECA2A-F84B-CB3C-EA99-B54C9890E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1" t="20631" r="26331" b="12024"/>
          <a:stretch/>
        </p:blipFill>
        <p:spPr>
          <a:xfrm>
            <a:off x="1679990" y="93748"/>
            <a:ext cx="8541696" cy="66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6946BA-1B17-D222-C809-F72BB4B9E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28"/>
          <a:stretch/>
        </p:blipFill>
        <p:spPr>
          <a:xfrm>
            <a:off x="1368963" y="398512"/>
            <a:ext cx="9677577" cy="60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7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6946BA-1B17-D222-C809-F72BB4B9E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00"/>
          <a:stretch/>
        </p:blipFill>
        <p:spPr>
          <a:xfrm>
            <a:off x="572551" y="881216"/>
            <a:ext cx="10713824" cy="50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4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F300C2-84D7-8519-2233-5ADE2A438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34" y="623275"/>
            <a:ext cx="7081465" cy="5607364"/>
          </a:xfrm>
          <a:prstGeom prst="rect">
            <a:avLst/>
          </a:prstGeom>
        </p:spPr>
      </p:pic>
      <p:pic>
        <p:nvPicPr>
          <p:cNvPr id="5" name="Gráfico 4" descr="Dólar con relleno sólido">
            <a:extLst>
              <a:ext uri="{FF2B5EF4-FFF2-40B4-BE49-F238E27FC236}">
                <a16:creationId xmlns:a16="http://schemas.microsoft.com/office/drawing/2014/main" id="{F25FD067-CF50-7DDB-2B33-769D774CC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6720" y="934098"/>
            <a:ext cx="2598738" cy="25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92E29B-566E-D479-DA4F-56EC9E0E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13" y="1138055"/>
            <a:ext cx="10711913" cy="44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11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3056CA-949A-2F52-D966-9A72048D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76" y="1709443"/>
            <a:ext cx="3343202" cy="25420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20DD76E-8DBD-04A6-4F14-299B96B5F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263" y="2565185"/>
            <a:ext cx="7007206" cy="19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18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207E99-482F-9DBB-1021-D9A8EA82D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78" y="176980"/>
            <a:ext cx="8485034" cy="62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09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CDC941-3A86-CDB4-BEAE-E754BFDEF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6" r="2" b="20742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944575-D9E9-A396-2AD2-3FDE3B82D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1" r="-1" b="-1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192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6009E6-82F7-2F3B-3410-A6E4B0F13D44}"/>
              </a:ext>
            </a:extLst>
          </p:cNvPr>
          <p:cNvSpPr txBox="1"/>
          <p:nvPr/>
        </p:nvSpPr>
        <p:spPr>
          <a:xfrm>
            <a:off x="438411" y="973525"/>
            <a:ext cx="1175358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● </a:t>
            </a:r>
            <a:r>
              <a:rPr lang="es-CL" sz="2000" b="1" dirty="0"/>
              <a:t>El espíritu nacionalista</a:t>
            </a:r>
            <a:r>
              <a:rPr lang="es-CL" sz="2000" dirty="0"/>
              <a:t>: las potencias europeas dominaron extensos territorios y zonas estratégicas que se convirtieron en un símbolo de la hegemonía de estos Estados, lo que se explica por el auge del nacionalismo en Europa.</a:t>
            </a:r>
          </a:p>
          <a:p>
            <a:r>
              <a:rPr lang="es-CL" sz="2000" dirty="0"/>
              <a:t>● </a:t>
            </a:r>
            <a:r>
              <a:rPr lang="es-CL" sz="2000" b="1" dirty="0"/>
              <a:t>La justificación ideológica</a:t>
            </a:r>
            <a:r>
              <a:rPr lang="es-CL" sz="2000" dirty="0"/>
              <a:t>: desde el punto de vista ideológico, los Estados imperialistas pretendían tener una misión evangelizadora y civilizadora sobre las culturas consideradas primitivas y bárbaras. A partir de esto se instala el Eurocentrismo como ideología que pone a Europa como centro del mundo y que justificaba su supremacía en otros continentes.</a:t>
            </a:r>
          </a:p>
          <a:p>
            <a:r>
              <a:rPr lang="es-CL" sz="2000" dirty="0"/>
              <a:t>● </a:t>
            </a:r>
            <a:r>
              <a:rPr lang="es-CL" sz="2000" b="1" dirty="0"/>
              <a:t>El interés científico</a:t>
            </a:r>
            <a:r>
              <a:rPr lang="es-CL" sz="2000" dirty="0"/>
              <a:t>: Para muchos científicos de la época, la importancia de la observación en el desarrollo de la ciencia exigía el reconocimiento de todas las regiones del planeta. Esto llevó a realizar diversas exploraciones geográficas que prepararon el camino para la expansión de los estados europeos por continentes hasta entonces desconocidos. Sumado a esto, están los avances de las ciencias, lo cual formaba parte del proyecto civilizador llevado a cabo por los europeos.</a:t>
            </a:r>
          </a:p>
          <a:p>
            <a:r>
              <a:rPr lang="es-CL" sz="2000" dirty="0"/>
              <a:t>● </a:t>
            </a:r>
            <a:r>
              <a:rPr lang="es-CL" sz="2000" b="1" dirty="0"/>
              <a:t>Los avances tecnológicos</a:t>
            </a:r>
            <a:r>
              <a:rPr lang="es-CL" sz="2000" dirty="0"/>
              <a:t>: la Revolución Industrial en el ámbito de las comunicaciones con el telégrafo y los medios de transporte como el ferrocarril y los barcos a vapor permitieron a las potencias europeas llegar e instalarse en países lejanos.</a:t>
            </a:r>
          </a:p>
        </p:txBody>
      </p:sp>
    </p:spTree>
    <p:extLst>
      <p:ext uri="{BB962C8B-B14F-4D97-AF65-F5344CB8AC3E}">
        <p14:creationId xmlns:p14="http://schemas.microsoft.com/office/powerpoint/2010/main" val="793192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B30347-C002-1294-E58B-7F6C5055E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0" y="235150"/>
            <a:ext cx="9008104" cy="36182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DFF472-7616-5E99-EEC3-FAF695A38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490" y="3694614"/>
            <a:ext cx="5087050" cy="29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0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A70B4B-CAE9-D491-D2E8-A18973CAF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17" y="0"/>
            <a:ext cx="829877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01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5F1860-5AE8-F632-8F86-5A56E2197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86" y="859256"/>
            <a:ext cx="7088947" cy="51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99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EL PERIODO DE ENTREGUERRAS en minutos">
            <a:hlinkClick r:id="" action="ppaction://media"/>
            <a:extLst>
              <a:ext uri="{FF2B5EF4-FFF2-40B4-BE49-F238E27FC236}">
                <a16:creationId xmlns:a16="http://schemas.microsoft.com/office/drawing/2014/main" id="{E31AE933-EFE8-4129-6F13-04A567718F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0219" y="333332"/>
            <a:ext cx="10827561" cy="61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5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61A4F1-E63F-3730-16AE-32777583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077" y="244256"/>
            <a:ext cx="8417585" cy="62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25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6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DE0D6A-DAD9-8DA2-B0A1-F6491E889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8" y="643467"/>
            <a:ext cx="105612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3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6F89A1-7927-A99C-7C96-9824BA8E2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04" y="131522"/>
            <a:ext cx="7680140" cy="643211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00E0F29-BA51-0935-AB0B-730CCD2B149D}"/>
              </a:ext>
            </a:extLst>
          </p:cNvPr>
          <p:cNvSpPr/>
          <p:nvPr/>
        </p:nvSpPr>
        <p:spPr>
          <a:xfrm>
            <a:off x="6814159" y="5185775"/>
            <a:ext cx="3087885" cy="15089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3237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FC6A1E-F988-46D2-2150-54C3FFED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53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5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40C158-6E53-A59F-D975-4577D589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24972"/>
            <a:ext cx="10905066" cy="2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30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D55242-7311-D026-7893-2CD4B9CAC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9" r="-1" b="1698"/>
          <a:stretch/>
        </p:blipFill>
        <p:spPr>
          <a:xfrm>
            <a:off x="174717" y="324559"/>
            <a:ext cx="4466832" cy="62117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09D267-1E73-972E-885A-471611213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3494398"/>
          </a:xfrm>
        </p:spPr>
        <p:txBody>
          <a:bodyPr anchor="b">
            <a:normAutofit/>
          </a:bodyPr>
          <a:lstStyle/>
          <a:p>
            <a:pPr algn="l"/>
            <a:r>
              <a:rPr lang="es-MX" sz="8000"/>
              <a:t>Crisis de 1929</a:t>
            </a:r>
            <a:endParaRPr lang="es-CL" sz="8000"/>
          </a:p>
        </p:txBody>
      </p:sp>
    </p:spTree>
    <p:extLst>
      <p:ext uri="{BB962C8B-B14F-4D97-AF65-F5344CB8AC3E}">
        <p14:creationId xmlns:p14="http://schemas.microsoft.com/office/powerpoint/2010/main" val="34119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D71F1B4-D353-C2BC-5908-D5EB8090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32" y="0"/>
            <a:ext cx="8645974" cy="64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2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5971FD-0B85-739D-11FA-48EA43BAF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82" y="244258"/>
            <a:ext cx="10728815" cy="616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49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7939EA-2331-F94F-D130-6541BAD5E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3" y="1201174"/>
            <a:ext cx="11466600" cy="42999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256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A5B728-3B32-4B59-E3BD-C919C81C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9" y="278651"/>
            <a:ext cx="11828206" cy="60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26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7AA39C-3283-648C-4B81-F3C7F4121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69" y="538235"/>
            <a:ext cx="4817678" cy="62067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54296D-77B5-471E-29C8-B6E81E1A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61" y="538235"/>
            <a:ext cx="4863036" cy="48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57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19374D-520C-C9B1-3C40-B18F3E52D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94" y="442452"/>
            <a:ext cx="10812592" cy="58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5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96F339-FBFC-4B68-B919-5BB0B12D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47" y="761036"/>
            <a:ext cx="11702219" cy="54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38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594D7A-66D0-0495-481A-6573D961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7" y="544832"/>
            <a:ext cx="11873204" cy="56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56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E44BA7-413A-DCF1-2DD7-51124A64A1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971" r="-1" b="1311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17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3DDCC4-316E-7A8A-680B-5EEA5FFC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08" y="142717"/>
            <a:ext cx="10448860" cy="65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0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8787A7-0567-EE61-5969-2F2AF42C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4"/>
            <a:ext cx="6483791" cy="37716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559D14-782B-66B5-D318-000BE08F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761" y="3429001"/>
            <a:ext cx="62203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6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13979B-3913-579D-E756-D4E34DF55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31" y="76071"/>
            <a:ext cx="6833304" cy="66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84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F34711-859E-6BF9-3FE4-A06CB7B9C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2" y="0"/>
            <a:ext cx="1056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24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988EC4-AC6F-0503-CA22-863089A8E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11" y="627974"/>
            <a:ext cx="8519338" cy="522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54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496680-D9F0-4C16-8141-D455BCF59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77" y="238900"/>
            <a:ext cx="11034846" cy="63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7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2943DC-4224-BBF0-D2D9-9CC5E1BFC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02" y="495828"/>
            <a:ext cx="9066542" cy="54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1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A939C9-0C22-4D01-F586-BC344067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81" y="1235033"/>
            <a:ext cx="11067737" cy="39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54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580E70-3DC0-6B45-2349-B946C5983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29" y="179102"/>
            <a:ext cx="10698161" cy="64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2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2041B1-B082-63D0-10BC-9EB870246B6A}"/>
              </a:ext>
            </a:extLst>
          </p:cNvPr>
          <p:cNvSpPr txBox="1"/>
          <p:nvPr/>
        </p:nvSpPr>
        <p:spPr>
          <a:xfrm>
            <a:off x="265472" y="455023"/>
            <a:ext cx="116069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i="0" dirty="0">
                <a:effectLst/>
                <a:latin typeface="Arimo"/>
              </a:rPr>
              <a:t> </a:t>
            </a:r>
            <a:r>
              <a:rPr lang="es-MX" sz="2000" b="1" i="0" u="sng" dirty="0">
                <a:effectLst/>
                <a:latin typeface="Arim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apertura de los canales de Suez (1869) y de Panamá (1914)</a:t>
            </a:r>
            <a:r>
              <a:rPr lang="es-MX" sz="2000" b="1" i="0" dirty="0">
                <a:effectLst/>
                <a:latin typeface="Arimo"/>
              </a:rPr>
              <a:t>.</a:t>
            </a:r>
            <a:r>
              <a:rPr lang="es-MX" sz="2000" b="0" i="0" dirty="0">
                <a:effectLst/>
                <a:latin typeface="Arimo"/>
              </a:rPr>
              <a:t> </a:t>
            </a:r>
            <a:r>
              <a:rPr lang="es-MX" sz="2000" b="0" i="0" dirty="0">
                <a:solidFill>
                  <a:srgbClr val="303030"/>
                </a:solidFill>
                <a:effectLst/>
                <a:latin typeface="Arimo"/>
              </a:rPr>
              <a:t>Ambas fueron dos grandes obras de ingeniería con un alto costo de vidas humanas y de sufrimiento, pero que a la vez mejoraron enormemente la navegación marítima por el mundo. El primero fue muy importante para la consolidación del dominio marítimo del Imperio Británico y el segundo supuso la confirmación del dominio estadounidense en todo el continente americano y su expansión hacia el Pacífico, donde rivalizó con Japón</a:t>
            </a:r>
            <a:endParaRPr lang="es-CL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9E48BB-0049-C77C-E638-5C4AE43D8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409" y="2566496"/>
            <a:ext cx="4477566" cy="35663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EAB9C84-5CE8-48CE-FC19-F118120A6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6"/>
          <a:stretch/>
        </p:blipFill>
        <p:spPr>
          <a:xfrm>
            <a:off x="799077" y="2638854"/>
            <a:ext cx="4396243" cy="35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9FAF67-C202-CD92-76B1-C72F9D33F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99" y="88490"/>
            <a:ext cx="10615690" cy="66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9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4018C5-955D-9869-A3D1-237777C3A80F}"/>
              </a:ext>
            </a:extLst>
          </p:cNvPr>
          <p:cNvSpPr txBox="1"/>
          <p:nvPr/>
        </p:nvSpPr>
        <p:spPr>
          <a:xfrm>
            <a:off x="192537" y="229264"/>
            <a:ext cx="414429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2000" b="1" i="0" dirty="0">
                <a:solidFill>
                  <a:srgbClr val="303030"/>
                </a:solidFill>
                <a:effectLst/>
                <a:latin typeface="Arimo"/>
              </a:rPr>
              <a:t>El reparto colonial europeo de África en la </a:t>
            </a:r>
            <a:r>
              <a:rPr lang="es-MX" sz="2000" b="1" i="0" u="sng" dirty="0">
                <a:effectLst/>
                <a:latin typeface="Arim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Conferencia de Berlín</a:t>
            </a:r>
            <a:r>
              <a:rPr lang="es-MX" sz="2000" b="1" i="0" dirty="0">
                <a:effectLst/>
                <a:latin typeface="Arimo"/>
              </a:rPr>
              <a:t> (1884-85).</a:t>
            </a:r>
          </a:p>
          <a:p>
            <a:pPr algn="l" fontAlgn="base"/>
            <a:endParaRPr lang="es-MX" sz="2000" b="1" dirty="0">
              <a:latin typeface="Arimo"/>
            </a:endParaRPr>
          </a:p>
          <a:p>
            <a:pPr algn="l" fontAlgn="base"/>
            <a:r>
              <a:rPr lang="es-MX" sz="2000" b="0" i="0" dirty="0">
                <a:effectLst/>
                <a:latin typeface="Arimo"/>
              </a:rPr>
              <a:t>En la que se adoptaron las siguientes </a:t>
            </a:r>
            <a:r>
              <a:rPr lang="es-MX" sz="2000" b="0" i="0" dirty="0">
                <a:solidFill>
                  <a:srgbClr val="303030"/>
                </a:solidFill>
                <a:effectLst/>
                <a:latin typeface="Arimo"/>
              </a:rPr>
              <a:t>resoluciones.</a:t>
            </a:r>
          </a:p>
          <a:p>
            <a:pPr algn="l" fontAlgn="base"/>
            <a:endParaRPr lang="es-MX" sz="2000" b="0" i="0" dirty="0">
              <a:solidFill>
                <a:srgbClr val="303030"/>
              </a:solidFill>
              <a:effectLst/>
              <a:latin typeface="Arimo"/>
            </a:endParaRPr>
          </a:p>
          <a:p>
            <a:pPr fontAlgn="base"/>
            <a:r>
              <a:rPr lang="es-MX" sz="2000" b="1" i="0" u="sng" dirty="0">
                <a:solidFill>
                  <a:srgbClr val="303030"/>
                </a:solidFill>
                <a:effectLst/>
                <a:latin typeface="Arimo"/>
              </a:rPr>
              <a:t>La colonización se haría remontando los grandes ríos africanos.</a:t>
            </a:r>
            <a:br>
              <a:rPr lang="es-MX" sz="2000" b="1" i="0" u="sng" dirty="0">
                <a:solidFill>
                  <a:srgbClr val="303030"/>
                </a:solidFill>
                <a:effectLst/>
                <a:latin typeface="Arimo"/>
              </a:rPr>
            </a:br>
            <a:endParaRPr lang="es-MX" sz="2000" b="1" i="0" u="sng" dirty="0">
              <a:solidFill>
                <a:srgbClr val="303030"/>
              </a:solidFill>
              <a:effectLst/>
              <a:latin typeface="Arimo"/>
            </a:endParaRPr>
          </a:p>
          <a:p>
            <a:pPr fontAlgn="base"/>
            <a:r>
              <a:rPr lang="es-MX" sz="2000" b="1" i="0" u="sng" dirty="0">
                <a:solidFill>
                  <a:srgbClr val="303030"/>
                </a:solidFill>
                <a:effectLst/>
                <a:latin typeface="Arimo"/>
              </a:rPr>
              <a:t>Cualquier potencia que dominara una zona costera tenía derecho sobre el interior de ese territorio.</a:t>
            </a:r>
            <a:br>
              <a:rPr lang="es-MX" b="1" i="0" u="sng" dirty="0">
                <a:solidFill>
                  <a:srgbClr val="303030"/>
                </a:solidFill>
                <a:effectLst/>
                <a:latin typeface="Arimo"/>
              </a:rPr>
            </a:br>
            <a:endParaRPr lang="es-MX" b="1" i="0" u="sng" dirty="0">
              <a:solidFill>
                <a:srgbClr val="303030"/>
              </a:solidFill>
              <a:effectLst/>
              <a:latin typeface="Arim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16E5C4-4120-EFE2-05A0-6BA3212B8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15" y="2180584"/>
            <a:ext cx="7677330" cy="46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B6AAC3-70B1-F560-32D8-8D80C005A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20" y="-1"/>
            <a:ext cx="9315025" cy="67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4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897</Words>
  <Application>Microsoft Office PowerPoint</Application>
  <PresentationFormat>Panorámica</PresentationFormat>
  <Paragraphs>34</Paragraphs>
  <Slides>55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0" baseType="lpstr">
      <vt:lpstr>Aptos</vt:lpstr>
      <vt:lpstr>Aptos Display</vt:lpstr>
      <vt:lpstr>Arial</vt:lpstr>
      <vt:lpstr>Arimo</vt:lpstr>
      <vt:lpstr>Tema de Office</vt:lpstr>
      <vt:lpstr>Eje Historia: Mundo, América y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Gran Guerra de 1814 a 1818 y sus consecuencias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Crisis de 1929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Soledad Jiménez Atkin</dc:creator>
  <cp:lastModifiedBy>Soledad Jiménez Atkin</cp:lastModifiedBy>
  <cp:revision>5</cp:revision>
  <dcterms:created xsi:type="dcterms:W3CDTF">2025-05-06T18:47:17Z</dcterms:created>
  <dcterms:modified xsi:type="dcterms:W3CDTF">2025-05-06T19:52:14Z</dcterms:modified>
</cp:coreProperties>
</file>