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354" r:id="rId2"/>
    <p:sldId id="427" r:id="rId3"/>
    <p:sldId id="397" r:id="rId4"/>
    <p:sldId id="398" r:id="rId5"/>
    <p:sldId id="402" r:id="rId6"/>
    <p:sldId id="406" r:id="rId7"/>
    <p:sldId id="405" r:id="rId8"/>
    <p:sldId id="435" r:id="rId9"/>
    <p:sldId id="436" r:id="rId10"/>
    <p:sldId id="404" r:id="rId11"/>
    <p:sldId id="408" r:id="rId12"/>
    <p:sldId id="407" r:id="rId13"/>
    <p:sldId id="409" r:id="rId14"/>
    <p:sldId id="439" r:id="rId15"/>
    <p:sldId id="410" r:id="rId16"/>
    <p:sldId id="400" r:id="rId17"/>
    <p:sldId id="411" r:id="rId18"/>
    <p:sldId id="412" r:id="rId19"/>
    <p:sldId id="413" r:id="rId20"/>
    <p:sldId id="392" r:id="rId21"/>
    <p:sldId id="433" r:id="rId22"/>
    <p:sldId id="434" r:id="rId23"/>
    <p:sldId id="432" r:id="rId24"/>
    <p:sldId id="430" r:id="rId25"/>
    <p:sldId id="431" r:id="rId26"/>
    <p:sldId id="386" r:id="rId27"/>
    <p:sldId id="391" r:id="rId28"/>
    <p:sldId id="396" r:id="rId29"/>
    <p:sldId id="440" r:id="rId30"/>
    <p:sldId id="390" r:id="rId31"/>
    <p:sldId id="376" r:id="rId32"/>
    <p:sldId id="365" r:id="rId33"/>
    <p:sldId id="366" r:id="rId34"/>
    <p:sldId id="368" r:id="rId35"/>
    <p:sldId id="371" r:id="rId36"/>
    <p:sldId id="372" r:id="rId37"/>
    <p:sldId id="358" r:id="rId38"/>
    <p:sldId id="441"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554B"/>
    <a:srgbClr val="DD6A61"/>
    <a:srgbClr val="D93D36"/>
    <a:srgbClr val="FDF8E4"/>
    <a:srgbClr val="DD79DD"/>
    <a:srgbClr val="B17ED8"/>
    <a:srgbClr val="49A293"/>
    <a:srgbClr val="3258A2"/>
    <a:srgbClr val="FF9933"/>
    <a:srgbClr val="B8F1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15762C-E640-47AF-8E0C-17FA54701726}" v="11" dt="2026-05-23T19:59:10.435"/>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269D01E-BC32-4049-B463-5C60D7B0CCD2}" styleName="Estilo temático 2 - Énfasis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072" autoAdjust="0"/>
    <p:restoredTop sz="76487" autoAdjust="0"/>
  </p:normalViewPr>
  <p:slideViewPr>
    <p:cSldViewPr snapToGrid="0">
      <p:cViewPr varScale="1">
        <p:scale>
          <a:sx n="48" d="100"/>
          <a:sy n="48" d="100"/>
        </p:scale>
        <p:origin x="1400" y="2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ysa Knight" userId="87b019da5b4ccf4e" providerId="LiveId" clId="{BAF915FE-412F-4EDC-A812-722440047950}"/>
    <pc:docChg chg="undo custSel addSld delSld modSld sldOrd">
      <pc:chgData name="Raysa Knight" userId="87b019da5b4ccf4e" providerId="LiveId" clId="{BAF915FE-412F-4EDC-A812-722440047950}" dt="2026-05-23T20:00:57.489" v="34" actId="14100"/>
      <pc:docMkLst>
        <pc:docMk/>
      </pc:docMkLst>
      <pc:sldChg chg="del">
        <pc:chgData name="Raysa Knight" userId="87b019da5b4ccf4e" providerId="LiveId" clId="{BAF915FE-412F-4EDC-A812-722440047950}" dt="2026-05-23T19:44:03.999" v="2" actId="47"/>
        <pc:sldMkLst>
          <pc:docMk/>
          <pc:sldMk cId="399664640" sldId="257"/>
        </pc:sldMkLst>
      </pc:sldChg>
      <pc:sldChg chg="del">
        <pc:chgData name="Raysa Knight" userId="87b019da5b4ccf4e" providerId="LiveId" clId="{BAF915FE-412F-4EDC-A812-722440047950}" dt="2026-05-23T19:43:46.578" v="0" actId="47"/>
        <pc:sldMkLst>
          <pc:docMk/>
          <pc:sldMk cId="2230789964" sldId="282"/>
        </pc:sldMkLst>
      </pc:sldChg>
      <pc:sldChg chg="add">
        <pc:chgData name="Raysa Knight" userId="87b019da5b4ccf4e" providerId="LiveId" clId="{BAF915FE-412F-4EDC-A812-722440047950}" dt="2026-05-23T19:43:59.533" v="1"/>
        <pc:sldMkLst>
          <pc:docMk/>
          <pc:sldMk cId="3690373389" sldId="354"/>
        </pc:sldMkLst>
      </pc:sldChg>
      <pc:sldChg chg="delSp add mod">
        <pc:chgData name="Raysa Knight" userId="87b019da5b4ccf4e" providerId="LiveId" clId="{BAF915FE-412F-4EDC-A812-722440047950}" dt="2026-05-23T19:55:49.781" v="12" actId="478"/>
        <pc:sldMkLst>
          <pc:docMk/>
          <pc:sldMk cId="1707718780" sldId="358"/>
        </pc:sldMkLst>
        <pc:picChg chg="del">
          <ac:chgData name="Raysa Knight" userId="87b019da5b4ccf4e" providerId="LiveId" clId="{BAF915FE-412F-4EDC-A812-722440047950}" dt="2026-05-23T19:55:49.781" v="12" actId="478"/>
          <ac:picMkLst>
            <pc:docMk/>
            <pc:sldMk cId="1707718780" sldId="358"/>
            <ac:picMk id="15" creationId="{00000000-0000-0000-0000-000000000000}"/>
          </ac:picMkLst>
        </pc:picChg>
      </pc:sldChg>
      <pc:sldChg chg="delSp add mod">
        <pc:chgData name="Raysa Knight" userId="87b019da5b4ccf4e" providerId="LiveId" clId="{BAF915FE-412F-4EDC-A812-722440047950}" dt="2026-05-23T19:52:23.458" v="6" actId="478"/>
        <pc:sldMkLst>
          <pc:docMk/>
          <pc:sldMk cId="1291109388" sldId="365"/>
        </pc:sldMkLst>
        <pc:picChg chg="del">
          <ac:chgData name="Raysa Knight" userId="87b019da5b4ccf4e" providerId="LiveId" clId="{BAF915FE-412F-4EDC-A812-722440047950}" dt="2026-05-23T19:52:23.458" v="6" actId="478"/>
          <ac:picMkLst>
            <pc:docMk/>
            <pc:sldMk cId="1291109388" sldId="365"/>
            <ac:picMk id="15" creationId="{00000000-0000-0000-0000-000000000000}"/>
          </ac:picMkLst>
        </pc:picChg>
      </pc:sldChg>
      <pc:sldChg chg="delSp add mod">
        <pc:chgData name="Raysa Knight" userId="87b019da5b4ccf4e" providerId="LiveId" clId="{BAF915FE-412F-4EDC-A812-722440047950}" dt="2026-05-23T19:56:05.618" v="17" actId="478"/>
        <pc:sldMkLst>
          <pc:docMk/>
          <pc:sldMk cId="974333679" sldId="366"/>
        </pc:sldMkLst>
        <pc:picChg chg="del">
          <ac:chgData name="Raysa Knight" userId="87b019da5b4ccf4e" providerId="LiveId" clId="{BAF915FE-412F-4EDC-A812-722440047950}" dt="2026-05-23T19:56:05.618" v="17" actId="478"/>
          <ac:picMkLst>
            <pc:docMk/>
            <pc:sldMk cId="974333679" sldId="366"/>
            <ac:picMk id="18" creationId="{00000000-0000-0000-0000-000000000000}"/>
          </ac:picMkLst>
        </pc:picChg>
      </pc:sldChg>
      <pc:sldChg chg="delSp add mod">
        <pc:chgData name="Raysa Knight" userId="87b019da5b4ccf4e" providerId="LiveId" clId="{BAF915FE-412F-4EDC-A812-722440047950}" dt="2026-05-23T19:56:01.278" v="16" actId="478"/>
        <pc:sldMkLst>
          <pc:docMk/>
          <pc:sldMk cId="2023218957" sldId="368"/>
        </pc:sldMkLst>
        <pc:picChg chg="del">
          <ac:chgData name="Raysa Knight" userId="87b019da5b4ccf4e" providerId="LiveId" clId="{BAF915FE-412F-4EDC-A812-722440047950}" dt="2026-05-23T19:56:01.278" v="16" actId="478"/>
          <ac:picMkLst>
            <pc:docMk/>
            <pc:sldMk cId="2023218957" sldId="368"/>
            <ac:picMk id="18" creationId="{00000000-0000-0000-0000-000000000000}"/>
          </ac:picMkLst>
        </pc:picChg>
      </pc:sldChg>
      <pc:sldChg chg="delSp add mod">
        <pc:chgData name="Raysa Knight" userId="87b019da5b4ccf4e" providerId="LiveId" clId="{BAF915FE-412F-4EDC-A812-722440047950}" dt="2026-05-23T19:55:56.849" v="15" actId="478"/>
        <pc:sldMkLst>
          <pc:docMk/>
          <pc:sldMk cId="981169278" sldId="371"/>
        </pc:sldMkLst>
        <pc:picChg chg="del">
          <ac:chgData name="Raysa Knight" userId="87b019da5b4ccf4e" providerId="LiveId" clId="{BAF915FE-412F-4EDC-A812-722440047950}" dt="2026-05-23T19:55:56.849" v="15" actId="478"/>
          <ac:picMkLst>
            <pc:docMk/>
            <pc:sldMk cId="981169278" sldId="371"/>
            <ac:picMk id="15" creationId="{00000000-0000-0000-0000-000000000000}"/>
          </ac:picMkLst>
        </pc:picChg>
      </pc:sldChg>
      <pc:sldChg chg="delSp modSp add mod">
        <pc:chgData name="Raysa Knight" userId="87b019da5b4ccf4e" providerId="LiveId" clId="{BAF915FE-412F-4EDC-A812-722440047950}" dt="2026-05-23T19:55:52.850" v="14" actId="478"/>
        <pc:sldMkLst>
          <pc:docMk/>
          <pc:sldMk cId="1497965921" sldId="372"/>
        </pc:sldMkLst>
        <pc:spChg chg="mod">
          <ac:chgData name="Raysa Knight" userId="87b019da5b4ccf4e" providerId="LiveId" clId="{BAF915FE-412F-4EDC-A812-722440047950}" dt="2026-05-23T19:55:51.697" v="13" actId="1076"/>
          <ac:spMkLst>
            <pc:docMk/>
            <pc:sldMk cId="1497965921" sldId="372"/>
            <ac:spMk id="2" creationId="{00000000-0000-0000-0000-000000000000}"/>
          </ac:spMkLst>
        </pc:spChg>
        <pc:picChg chg="del">
          <ac:chgData name="Raysa Knight" userId="87b019da5b4ccf4e" providerId="LiveId" clId="{BAF915FE-412F-4EDC-A812-722440047950}" dt="2026-05-23T19:55:52.850" v="14" actId="478"/>
          <ac:picMkLst>
            <pc:docMk/>
            <pc:sldMk cId="1497965921" sldId="372"/>
            <ac:picMk id="15" creationId="{00000000-0000-0000-0000-000000000000}"/>
          </ac:picMkLst>
        </pc:picChg>
      </pc:sldChg>
      <pc:sldChg chg="add">
        <pc:chgData name="Raysa Knight" userId="87b019da5b4ccf4e" providerId="LiveId" clId="{BAF915FE-412F-4EDC-A812-722440047950}" dt="2026-05-23T19:48:15.409" v="3"/>
        <pc:sldMkLst>
          <pc:docMk/>
          <pc:sldMk cId="1635549136" sldId="376"/>
        </pc:sldMkLst>
      </pc:sldChg>
      <pc:sldChg chg="add">
        <pc:chgData name="Raysa Knight" userId="87b019da5b4ccf4e" providerId="LiveId" clId="{BAF915FE-412F-4EDC-A812-722440047950}" dt="2026-05-23T19:48:15.409" v="3"/>
        <pc:sldMkLst>
          <pc:docMk/>
          <pc:sldMk cId="1308893650" sldId="386"/>
        </pc:sldMkLst>
      </pc:sldChg>
      <pc:sldChg chg="add">
        <pc:chgData name="Raysa Knight" userId="87b019da5b4ccf4e" providerId="LiveId" clId="{BAF915FE-412F-4EDC-A812-722440047950}" dt="2026-05-23T19:48:15.409" v="3"/>
        <pc:sldMkLst>
          <pc:docMk/>
          <pc:sldMk cId="1962486968" sldId="390"/>
        </pc:sldMkLst>
      </pc:sldChg>
      <pc:sldChg chg="add">
        <pc:chgData name="Raysa Knight" userId="87b019da5b4ccf4e" providerId="LiveId" clId="{BAF915FE-412F-4EDC-A812-722440047950}" dt="2026-05-23T19:48:15.409" v="3"/>
        <pc:sldMkLst>
          <pc:docMk/>
          <pc:sldMk cId="1636492387" sldId="391"/>
        </pc:sldMkLst>
      </pc:sldChg>
      <pc:sldChg chg="add">
        <pc:chgData name="Raysa Knight" userId="87b019da5b4ccf4e" providerId="LiveId" clId="{BAF915FE-412F-4EDC-A812-722440047950}" dt="2026-05-23T19:48:15.409" v="3"/>
        <pc:sldMkLst>
          <pc:docMk/>
          <pc:sldMk cId="4182378349" sldId="396"/>
        </pc:sldMkLst>
      </pc:sldChg>
      <pc:sldChg chg="add">
        <pc:chgData name="Raysa Knight" userId="87b019da5b4ccf4e" providerId="LiveId" clId="{BAF915FE-412F-4EDC-A812-722440047950}" dt="2026-05-23T19:48:15.409" v="3"/>
        <pc:sldMkLst>
          <pc:docMk/>
          <pc:sldMk cId="580432330" sldId="440"/>
        </pc:sldMkLst>
      </pc:sldChg>
      <pc:sldChg chg="addSp delSp modSp add del mod ord modAnim">
        <pc:chgData name="Raysa Knight" userId="87b019da5b4ccf4e" providerId="LiveId" clId="{BAF915FE-412F-4EDC-A812-722440047950}" dt="2026-05-23T20:00:57.489" v="34" actId="14100"/>
        <pc:sldMkLst>
          <pc:docMk/>
          <pc:sldMk cId="108786574" sldId="441"/>
        </pc:sldMkLst>
        <pc:picChg chg="del">
          <ac:chgData name="Raysa Knight" userId="87b019da5b4ccf4e" providerId="LiveId" clId="{BAF915FE-412F-4EDC-A812-722440047950}" dt="2026-05-23T19:58:26.200" v="21" actId="478"/>
          <ac:picMkLst>
            <pc:docMk/>
            <pc:sldMk cId="108786574" sldId="441"/>
            <ac:picMk id="2" creationId="{3E6C2CE6-93AB-4A2B-AA5B-1975869B140B}"/>
          </ac:picMkLst>
        </pc:picChg>
        <pc:picChg chg="del">
          <ac:chgData name="Raysa Knight" userId="87b019da5b4ccf4e" providerId="LiveId" clId="{BAF915FE-412F-4EDC-A812-722440047950}" dt="2026-05-23T19:58:24.642" v="19" actId="478"/>
          <ac:picMkLst>
            <pc:docMk/>
            <pc:sldMk cId="108786574" sldId="441"/>
            <ac:picMk id="3" creationId="{E52CAD50-3271-D492-05C4-BDFAFEC58F58}"/>
          </ac:picMkLst>
        </pc:picChg>
        <pc:picChg chg="del">
          <ac:chgData name="Raysa Knight" userId="87b019da5b4ccf4e" providerId="LiveId" clId="{BAF915FE-412F-4EDC-A812-722440047950}" dt="2026-05-23T19:58:25.327" v="20" actId="478"/>
          <ac:picMkLst>
            <pc:docMk/>
            <pc:sldMk cId="108786574" sldId="441"/>
            <ac:picMk id="4" creationId="{3F62C68D-9520-B44F-9F4F-82A582ED0DD4}"/>
          </ac:picMkLst>
        </pc:picChg>
        <pc:picChg chg="add del mod">
          <ac:chgData name="Raysa Knight" userId="87b019da5b4ccf4e" providerId="LiveId" clId="{BAF915FE-412F-4EDC-A812-722440047950}" dt="2026-05-23T19:59:09.463" v="27" actId="478"/>
          <ac:picMkLst>
            <pc:docMk/>
            <pc:sldMk cId="108786574" sldId="441"/>
            <ac:picMk id="5" creationId="{8B1CBE4C-F2EA-8F54-D37C-7034938F6CC6}"/>
          </ac:picMkLst>
        </pc:picChg>
        <pc:picChg chg="add mod">
          <ac:chgData name="Raysa Knight" userId="87b019da5b4ccf4e" providerId="LiveId" clId="{BAF915FE-412F-4EDC-A812-722440047950}" dt="2026-05-23T19:59:10.435" v="28"/>
          <ac:picMkLst>
            <pc:docMk/>
            <pc:sldMk cId="108786574" sldId="441"/>
            <ac:picMk id="6" creationId="{F9538E9B-A7FB-CD01-DE9F-03A78CF1ABEC}"/>
          </ac:picMkLst>
        </pc:picChg>
        <pc:picChg chg="add mod">
          <ac:chgData name="Raysa Knight" userId="87b019da5b4ccf4e" providerId="LiveId" clId="{BAF915FE-412F-4EDC-A812-722440047950}" dt="2026-05-23T20:00:57.489" v="34" actId="14100"/>
          <ac:picMkLst>
            <pc:docMk/>
            <pc:sldMk cId="108786574" sldId="441"/>
            <ac:picMk id="7" creationId="{4DE90ACC-784B-7BA8-00D6-4ABAAABE0A70}"/>
          </ac:picMkLst>
        </pc:picChg>
      </pc:sldChg>
      <pc:sldChg chg="add del">
        <pc:chgData name="Raysa Knight" userId="87b019da5b4ccf4e" providerId="LiveId" clId="{BAF915FE-412F-4EDC-A812-722440047950}" dt="2026-05-23T19:48:23.151" v="4" actId="47"/>
        <pc:sldMkLst>
          <pc:docMk/>
          <pc:sldMk cId="3966513072" sldId="441"/>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none" spc="20" baseline="0">
                <a:solidFill>
                  <a:schemeClr val="dk1">
                    <a:lumMod val="50000"/>
                    <a:lumOff val="50000"/>
                  </a:schemeClr>
                </a:solidFill>
                <a:latin typeface="+mn-lt"/>
                <a:ea typeface="+mn-ea"/>
                <a:cs typeface="+mn-cs"/>
              </a:defRPr>
            </a:pPr>
            <a:r>
              <a:rPr lang="es-CL" b="1" dirty="0">
                <a:solidFill>
                  <a:schemeClr val="tx1"/>
                </a:solidFill>
              </a:rPr>
              <a:t>Temperatura basal durante el ciclo femenino</a:t>
            </a:r>
          </a:p>
        </c:rich>
      </c:tx>
      <c:overlay val="0"/>
      <c:spPr>
        <a:noFill/>
        <a:ln>
          <a:noFill/>
        </a:ln>
        <a:effectLst/>
      </c:spPr>
      <c:txPr>
        <a:bodyPr rot="0" spcFirstLastPara="1" vertOverflow="ellipsis" vert="horz" wrap="square" anchor="ctr" anchorCtr="1"/>
        <a:lstStyle/>
        <a:p>
          <a:pPr>
            <a:defRPr sz="1862" b="1" i="0" u="none" strike="noStrike" kern="1200" cap="none" spc="20" baseline="0">
              <a:solidFill>
                <a:schemeClr val="dk1">
                  <a:lumMod val="50000"/>
                  <a:lumOff val="50000"/>
                </a:schemeClr>
              </a:solidFill>
              <a:latin typeface="+mn-lt"/>
              <a:ea typeface="+mn-ea"/>
              <a:cs typeface="+mn-cs"/>
            </a:defRPr>
          </a:pPr>
          <a:endParaRPr lang="es-CL"/>
        </a:p>
      </c:txPr>
    </c:title>
    <c:autoTitleDeleted val="0"/>
    <c:plotArea>
      <c:layout/>
      <c:lineChart>
        <c:grouping val="stacked"/>
        <c:varyColors val="0"/>
        <c:ser>
          <c:idx val="0"/>
          <c:order val="0"/>
          <c:tx>
            <c:strRef>
              <c:f>Hoja1!$B$1</c:f>
              <c:strCache>
                <c:ptCount val="1"/>
                <c:pt idx="0">
                  <c:v>Serie 1</c:v>
                </c:pt>
              </c:strCache>
            </c:strRef>
          </c:tx>
          <c:spPr>
            <a:ln w="22225" cap="rnd" cmpd="sng" algn="ctr">
              <a:solidFill>
                <a:schemeClr val="accent1"/>
              </a:solidFill>
              <a:round/>
            </a:ln>
            <a:effectLst/>
          </c:spPr>
          <c:marker>
            <c:symbol val="none"/>
          </c:marker>
          <c:cat>
            <c:numRef>
              <c:f>Hoja1!$A$2:$A$29</c:f>
              <c:numCache>
                <c:formatCode>General</c:formatCode>
                <c:ptCount val="2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numCache>
            </c:numRef>
          </c:cat>
          <c:val>
            <c:numRef>
              <c:f>Hoja1!$B$2:$B$29</c:f>
              <c:numCache>
                <c:formatCode>General</c:formatCode>
                <c:ptCount val="28"/>
                <c:pt idx="0">
                  <c:v>36.700000000000003</c:v>
                </c:pt>
                <c:pt idx="1">
                  <c:v>36.6</c:v>
                </c:pt>
                <c:pt idx="2">
                  <c:v>36.4</c:v>
                </c:pt>
                <c:pt idx="3">
                  <c:v>36.5</c:v>
                </c:pt>
                <c:pt idx="4">
                  <c:v>36.5</c:v>
                </c:pt>
                <c:pt idx="5">
                  <c:v>36.4</c:v>
                </c:pt>
                <c:pt idx="6">
                  <c:v>36.6</c:v>
                </c:pt>
                <c:pt idx="7">
                  <c:v>36.4</c:v>
                </c:pt>
                <c:pt idx="8">
                  <c:v>36.549999999999997</c:v>
                </c:pt>
                <c:pt idx="9">
                  <c:v>36.4</c:v>
                </c:pt>
                <c:pt idx="10">
                  <c:v>36.4</c:v>
                </c:pt>
                <c:pt idx="11">
                  <c:v>36.549999999999997</c:v>
                </c:pt>
                <c:pt idx="12">
                  <c:v>36.4</c:v>
                </c:pt>
                <c:pt idx="13">
                  <c:v>36.299999999999997</c:v>
                </c:pt>
                <c:pt idx="14">
                  <c:v>36.4</c:v>
                </c:pt>
                <c:pt idx="15">
                  <c:v>36.700000000000003</c:v>
                </c:pt>
                <c:pt idx="16">
                  <c:v>36.799999999999997</c:v>
                </c:pt>
                <c:pt idx="17">
                  <c:v>36.9</c:v>
                </c:pt>
                <c:pt idx="18">
                  <c:v>36.799999999999997</c:v>
                </c:pt>
                <c:pt idx="19">
                  <c:v>36.9</c:v>
                </c:pt>
                <c:pt idx="20">
                  <c:v>36.9</c:v>
                </c:pt>
                <c:pt idx="21">
                  <c:v>36.799999999999997</c:v>
                </c:pt>
                <c:pt idx="22">
                  <c:v>36.9</c:v>
                </c:pt>
                <c:pt idx="23">
                  <c:v>36.799999999999997</c:v>
                </c:pt>
                <c:pt idx="24">
                  <c:v>36.9</c:v>
                </c:pt>
                <c:pt idx="25">
                  <c:v>36.9</c:v>
                </c:pt>
                <c:pt idx="26">
                  <c:v>36.799999999999997</c:v>
                </c:pt>
                <c:pt idx="27">
                  <c:v>36.6</c:v>
                </c:pt>
              </c:numCache>
            </c:numRef>
          </c:val>
          <c:smooth val="0"/>
          <c:extLst>
            <c:ext xmlns:c16="http://schemas.microsoft.com/office/drawing/2014/chart" uri="{C3380CC4-5D6E-409C-BE32-E72D297353CC}">
              <c16:uniqueId val="{00000000-6F36-4CB4-8878-6A8CB36E174E}"/>
            </c:ext>
          </c:extLst>
        </c:ser>
        <c:ser>
          <c:idx val="1"/>
          <c:order val="1"/>
          <c:tx>
            <c:strRef>
              <c:f>Hoja1!$C$1</c:f>
              <c:strCache>
                <c:ptCount val="1"/>
                <c:pt idx="0">
                  <c:v>Columna1</c:v>
                </c:pt>
              </c:strCache>
            </c:strRef>
          </c:tx>
          <c:spPr>
            <a:ln w="22225" cap="rnd" cmpd="sng" algn="ctr">
              <a:solidFill>
                <a:schemeClr val="accent3"/>
              </a:solidFill>
              <a:round/>
            </a:ln>
            <a:effectLst/>
          </c:spPr>
          <c:marker>
            <c:symbol val="none"/>
          </c:marker>
          <c:cat>
            <c:numRef>
              <c:f>Hoja1!$A$2:$A$29</c:f>
              <c:numCache>
                <c:formatCode>General</c:formatCode>
                <c:ptCount val="2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numCache>
            </c:numRef>
          </c:cat>
          <c:val>
            <c:numRef>
              <c:f>Hoja1!$C$2:$C$29</c:f>
              <c:numCache>
                <c:formatCode>General</c:formatCode>
                <c:ptCount val="28"/>
              </c:numCache>
            </c:numRef>
          </c:val>
          <c:smooth val="0"/>
          <c:extLst>
            <c:ext xmlns:c16="http://schemas.microsoft.com/office/drawing/2014/chart" uri="{C3380CC4-5D6E-409C-BE32-E72D297353CC}">
              <c16:uniqueId val="{00000001-6F36-4CB4-8878-6A8CB36E174E}"/>
            </c:ext>
          </c:extLst>
        </c:ser>
        <c:ser>
          <c:idx val="2"/>
          <c:order val="2"/>
          <c:tx>
            <c:strRef>
              <c:f>Hoja1!$D$1</c:f>
              <c:strCache>
                <c:ptCount val="1"/>
                <c:pt idx="0">
                  <c:v>Columna2</c:v>
                </c:pt>
              </c:strCache>
            </c:strRef>
          </c:tx>
          <c:spPr>
            <a:ln w="22225" cap="rnd" cmpd="sng" algn="ctr">
              <a:solidFill>
                <a:schemeClr val="accent5"/>
              </a:solidFill>
              <a:round/>
            </a:ln>
            <a:effectLst/>
          </c:spPr>
          <c:marker>
            <c:symbol val="none"/>
          </c:marker>
          <c:cat>
            <c:numRef>
              <c:f>Hoja1!$A$2:$A$29</c:f>
              <c:numCache>
                <c:formatCode>General</c:formatCode>
                <c:ptCount val="2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numCache>
            </c:numRef>
          </c:cat>
          <c:val>
            <c:numRef>
              <c:f>Hoja1!$D$2:$D$29</c:f>
              <c:numCache>
                <c:formatCode>General</c:formatCode>
                <c:ptCount val="28"/>
              </c:numCache>
            </c:numRef>
          </c:val>
          <c:smooth val="0"/>
          <c:extLst>
            <c:ext xmlns:c16="http://schemas.microsoft.com/office/drawing/2014/chart" uri="{C3380CC4-5D6E-409C-BE32-E72D297353CC}">
              <c16:uniqueId val="{00000002-6F36-4CB4-8878-6A8CB36E174E}"/>
            </c:ext>
          </c:extLst>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192417840"/>
        <c:axId val="194248080"/>
      </c:lineChart>
      <c:catAx>
        <c:axId val="192417840"/>
        <c:scaling>
          <c:orientation val="minMax"/>
        </c:scaling>
        <c:delete val="0"/>
        <c:axPos val="b"/>
        <c:title>
          <c:tx>
            <c:rich>
              <a:bodyPr rot="0" spcFirstLastPara="1" vertOverflow="ellipsis" vert="horz" wrap="square" anchor="ctr" anchorCtr="1"/>
              <a:lstStyle/>
              <a:p>
                <a:pPr>
                  <a:defRPr sz="1197" b="1" i="0" u="none" strike="noStrike" kern="1200" cap="all" baseline="0">
                    <a:solidFill>
                      <a:schemeClr val="dk1">
                        <a:lumMod val="65000"/>
                        <a:lumOff val="35000"/>
                      </a:schemeClr>
                    </a:solidFill>
                    <a:latin typeface="+mn-lt"/>
                    <a:ea typeface="+mn-ea"/>
                    <a:cs typeface="+mn-cs"/>
                  </a:defRPr>
                </a:pPr>
                <a:r>
                  <a:rPr lang="es-CL" b="1" dirty="0"/>
                  <a:t>Días</a:t>
                </a:r>
              </a:p>
            </c:rich>
          </c:tx>
          <c:layout>
            <c:manualLayout>
              <c:xMode val="edge"/>
              <c:yMode val="edge"/>
              <c:x val="5.2413435463582903E-2"/>
              <c:y val="0.80746125191494866"/>
            </c:manualLayout>
          </c:layout>
          <c:overlay val="0"/>
          <c:spPr>
            <a:noFill/>
            <a:ln>
              <a:noFill/>
            </a:ln>
            <a:effectLst/>
          </c:spPr>
          <c:txPr>
            <a:bodyPr rot="0" spcFirstLastPara="1" vertOverflow="ellipsis" vert="horz" wrap="square" anchor="ctr" anchorCtr="1"/>
            <a:lstStyle/>
            <a:p>
              <a:pPr>
                <a:defRPr sz="1197" b="1" i="0" u="none" strike="noStrike" kern="1200" cap="all" baseline="0">
                  <a:solidFill>
                    <a:schemeClr val="dk1">
                      <a:lumMod val="65000"/>
                      <a:lumOff val="35000"/>
                    </a:schemeClr>
                  </a:solidFill>
                  <a:latin typeface="+mn-lt"/>
                  <a:ea typeface="+mn-ea"/>
                  <a:cs typeface="+mn-cs"/>
                </a:defRPr>
              </a:pPr>
              <a:endParaRPr lang="es-CL"/>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s-CL"/>
          </a:p>
        </c:txPr>
        <c:crossAx val="194248080"/>
        <c:crosses val="autoZero"/>
        <c:auto val="1"/>
        <c:lblAlgn val="ctr"/>
        <c:lblOffset val="100"/>
        <c:noMultiLvlLbl val="0"/>
      </c:catAx>
      <c:valAx>
        <c:axId val="194248080"/>
        <c:scaling>
          <c:orientation val="minMax"/>
        </c:scaling>
        <c:delete val="0"/>
        <c:axPos val="l"/>
        <c:title>
          <c:tx>
            <c:rich>
              <a:bodyPr rot="-5400000" spcFirstLastPara="1" vertOverflow="ellipsis" vert="horz" wrap="square" anchor="ctr" anchorCtr="1"/>
              <a:lstStyle/>
              <a:p>
                <a:pPr>
                  <a:defRPr sz="1197" b="1" i="0" u="none" strike="noStrike" kern="1200" cap="all" baseline="0">
                    <a:solidFill>
                      <a:schemeClr val="dk1">
                        <a:lumMod val="65000"/>
                        <a:lumOff val="35000"/>
                      </a:schemeClr>
                    </a:solidFill>
                    <a:latin typeface="+mn-lt"/>
                    <a:ea typeface="+mn-ea"/>
                    <a:cs typeface="+mn-cs"/>
                  </a:defRPr>
                </a:pPr>
                <a:r>
                  <a:rPr lang="es-CL" b="1" dirty="0"/>
                  <a:t>temperatura basal corporal </a:t>
                </a:r>
                <a:r>
                  <a:rPr lang="es-CL" b="1" baseline="0" dirty="0"/>
                  <a:t> </a:t>
                </a:r>
                <a:r>
                  <a:rPr lang="es-CL" b="1" baseline="0" dirty="0" err="1"/>
                  <a:t>°c</a:t>
                </a:r>
                <a:endParaRPr lang="es-CL" b="1" dirty="0"/>
              </a:p>
            </c:rich>
          </c:tx>
          <c:layout>
            <c:manualLayout>
              <c:xMode val="edge"/>
              <c:yMode val="edge"/>
              <c:x val="1.7558245110588035E-2"/>
              <c:y val="9.123889080175851E-2"/>
            </c:manualLayout>
          </c:layout>
          <c:overlay val="0"/>
          <c:spPr>
            <a:noFill/>
            <a:ln>
              <a:noFill/>
            </a:ln>
            <a:effectLst/>
          </c:spPr>
          <c:txPr>
            <a:bodyPr rot="-5400000" spcFirstLastPara="1" vertOverflow="ellipsis" vert="horz" wrap="square" anchor="ctr" anchorCtr="1"/>
            <a:lstStyle/>
            <a:p>
              <a:pPr>
                <a:defRPr sz="1197" b="1" i="0" u="none" strike="noStrike" kern="1200" cap="all" baseline="0">
                  <a:solidFill>
                    <a:schemeClr val="dk1">
                      <a:lumMod val="65000"/>
                      <a:lumOff val="35000"/>
                    </a:schemeClr>
                  </a:solidFill>
                  <a:latin typeface="+mn-lt"/>
                  <a:ea typeface="+mn-ea"/>
                  <a:cs typeface="+mn-cs"/>
                </a:defRPr>
              </a:pPr>
              <a:endParaRPr lang="es-CL"/>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s-CL"/>
          </a:p>
        </c:txPr>
        <c:crossAx val="192417840"/>
        <c:crosses val="autoZero"/>
        <c:crossBetween val="between"/>
      </c:valAx>
      <c:spPr>
        <a:gradFill>
          <a:gsLst>
            <a:gs pos="100000">
              <a:schemeClr val="lt1">
                <a:lumMod val="95000"/>
              </a:schemeClr>
            </a:gs>
            <a:gs pos="0">
              <a:schemeClr val="lt1"/>
            </a:gs>
          </a:gsLst>
          <a:lin ang="5400000" scaled="0"/>
        </a:gradFill>
        <a:ln>
          <a:noFill/>
        </a:ln>
        <a:effectLst/>
      </c:spPr>
    </c:plotArea>
    <c:plotVisOnly val="1"/>
    <c:dispBlanksAs val="zero"/>
    <c:showDLblsOverMax val="0"/>
    <c:extLst>
      <c:ext xmlns:c16r3="http://schemas.microsoft.com/office/drawing/2017/03/chart" uri="{56B9EC1D-385E-4148-901F-78D8002777C0}">
        <c16r3:dataDisplayOptions16>
          <c16r3:dispNaAsBlank val="1"/>
        </c16r3:dataDisplayOptions16>
      </c:ext>
    </c:extLst>
  </c:chart>
  <c:spPr>
    <a:solidFill>
      <a:schemeClr val="lt1"/>
    </a:solidFill>
    <a:ln>
      <a:noFill/>
    </a:ln>
    <a:effectLst/>
  </c:spPr>
  <c:txPr>
    <a:bodyPr/>
    <a:lstStyle/>
    <a:p>
      <a:pPr>
        <a:defRPr/>
      </a:pPr>
      <a:endParaRPr lang="es-CL"/>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0.5069</cdr:x>
      <cdr:y>0.19052</cdr:y>
    </cdr:from>
    <cdr:to>
      <cdr:x>0.6483</cdr:x>
      <cdr:y>0.27861</cdr:y>
    </cdr:to>
    <cdr:sp macro="" textlink="">
      <cdr:nvSpPr>
        <cdr:cNvPr id="2" name="CuadroTexto 1">
          <a:extLst xmlns:a="http://schemas.openxmlformats.org/drawingml/2006/main">
            <a:ext uri="{FF2B5EF4-FFF2-40B4-BE49-F238E27FC236}">
              <a16:creationId xmlns:a16="http://schemas.microsoft.com/office/drawing/2014/main" id="{6EA4E268-783F-4F7C-B8E2-2C5CC8103861}"/>
            </a:ext>
          </a:extLst>
        </cdr:cNvPr>
        <cdr:cNvSpPr txBox="1"/>
      </cdr:nvSpPr>
      <cdr:spPr>
        <a:xfrm xmlns:a="http://schemas.openxmlformats.org/drawingml/2006/main">
          <a:off x="4033086" y="610874"/>
          <a:ext cx="1124999" cy="28245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CL" sz="1600" b="1" dirty="0">
              <a:effectLst>
                <a:outerShdw blurRad="38100" dist="38100" dir="2700000" algn="tl">
                  <a:srgbClr val="000000">
                    <a:alpha val="43137"/>
                  </a:srgbClr>
                </a:outerShdw>
              </a:effectLst>
            </a:rPr>
            <a:t>Ovulación</a:t>
          </a:r>
        </a:p>
      </cdr:txBody>
    </cdr:sp>
  </cdr:relSizeAnchor>
  <cdr:relSizeAnchor xmlns:cdr="http://schemas.openxmlformats.org/drawingml/2006/chartDrawing">
    <cdr:from>
      <cdr:x>0.2568</cdr:x>
      <cdr:y>0.25486</cdr:y>
    </cdr:from>
    <cdr:to>
      <cdr:x>0.41557</cdr:x>
      <cdr:y>0.33635</cdr:y>
    </cdr:to>
    <cdr:sp macro="" textlink="">
      <cdr:nvSpPr>
        <cdr:cNvPr id="3" name="CuadroTexto 1">
          <a:extLst xmlns:a="http://schemas.openxmlformats.org/drawingml/2006/main">
            <a:ext uri="{FF2B5EF4-FFF2-40B4-BE49-F238E27FC236}">
              <a16:creationId xmlns:a16="http://schemas.microsoft.com/office/drawing/2014/main" id="{31B4CA27-8AF3-465C-902A-1E39FEC7A47C}"/>
            </a:ext>
          </a:extLst>
        </cdr:cNvPr>
        <cdr:cNvSpPr txBox="1"/>
      </cdr:nvSpPr>
      <cdr:spPr>
        <a:xfrm xmlns:a="http://schemas.openxmlformats.org/drawingml/2006/main">
          <a:off x="2043197" y="817172"/>
          <a:ext cx="1263234" cy="26128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CL" sz="1600" b="1" dirty="0">
              <a:effectLst>
                <a:outerShdw blurRad="38100" dist="38100" dir="2700000" algn="tl">
                  <a:srgbClr val="000000">
                    <a:alpha val="43137"/>
                  </a:srgbClr>
                </a:outerShdw>
              </a:effectLst>
            </a:rPr>
            <a:t>Fase folicular</a:t>
          </a:r>
        </a:p>
      </cdr:txBody>
    </cdr:sp>
  </cdr:relSizeAnchor>
  <cdr:relSizeAnchor xmlns:cdr="http://schemas.openxmlformats.org/drawingml/2006/chartDrawing">
    <cdr:from>
      <cdr:x>0.75302</cdr:x>
      <cdr:y>0.31882</cdr:y>
    </cdr:from>
    <cdr:to>
      <cdr:x>0.91179</cdr:x>
      <cdr:y>0.40031</cdr:y>
    </cdr:to>
    <cdr:sp macro="" textlink="">
      <cdr:nvSpPr>
        <cdr:cNvPr id="4" name="CuadroTexto 1">
          <a:extLst xmlns:a="http://schemas.openxmlformats.org/drawingml/2006/main">
            <a:ext uri="{FF2B5EF4-FFF2-40B4-BE49-F238E27FC236}">
              <a16:creationId xmlns:a16="http://schemas.microsoft.com/office/drawing/2014/main" id="{76019932-8FA6-436E-9ABF-1D26FF4870FF}"/>
            </a:ext>
          </a:extLst>
        </cdr:cNvPr>
        <cdr:cNvSpPr txBox="1"/>
      </cdr:nvSpPr>
      <cdr:spPr>
        <a:xfrm xmlns:a="http://schemas.openxmlformats.org/drawingml/2006/main">
          <a:off x="6866465" y="1334483"/>
          <a:ext cx="1447793" cy="34108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CL" sz="1600" b="1" dirty="0">
              <a:effectLst>
                <a:outerShdw blurRad="38100" dist="38100" dir="2700000" algn="tl">
                  <a:srgbClr val="000000">
                    <a:alpha val="43137"/>
                  </a:srgbClr>
                </a:outerShdw>
              </a:effectLst>
            </a:rPr>
            <a:t>Fase lútea</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E96AFE-FD21-4261-8D6B-4468B53C2AE1}" type="datetimeFigureOut">
              <a:rPr lang="es-CL" smtClean="0"/>
              <a:t>23-05-2026</a:t>
            </a:fld>
            <a:endParaRPr lang="es-CL"/>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12681B-D7DE-4C18-812A-852302544994}" type="slidenum">
              <a:rPr lang="es-CL" smtClean="0"/>
              <a:t>‹Nº›</a:t>
            </a:fld>
            <a:endParaRPr lang="es-CL"/>
          </a:p>
        </p:txBody>
      </p:sp>
    </p:spTree>
    <p:extLst>
      <p:ext uri="{BB962C8B-B14F-4D97-AF65-F5344CB8AC3E}">
        <p14:creationId xmlns:p14="http://schemas.microsoft.com/office/powerpoint/2010/main" val="3151090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E612681B-D7DE-4C18-812A-852302544994}" type="slidenum">
              <a:rPr lang="es-CL" smtClean="0"/>
              <a:t>2</a:t>
            </a:fld>
            <a:endParaRPr lang="es-CL"/>
          </a:p>
        </p:txBody>
      </p:sp>
    </p:spTree>
    <p:extLst>
      <p:ext uri="{BB962C8B-B14F-4D97-AF65-F5344CB8AC3E}">
        <p14:creationId xmlns:p14="http://schemas.microsoft.com/office/powerpoint/2010/main" val="4180878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b="0" dirty="0">
                <a:solidFill>
                  <a:schemeClr val="tx1"/>
                </a:solidFill>
              </a:rPr>
              <a:t>Estimado/a docente, respecto a la pregunta de la diapositiva</a:t>
            </a:r>
            <a:r>
              <a:rPr lang="es-CL" b="0" baseline="0" dirty="0">
                <a:solidFill>
                  <a:schemeClr val="tx1"/>
                </a:solidFill>
              </a:rPr>
              <a:t> se espera trabajar los siguientes aspectos sobre las habilidades científicas: </a:t>
            </a:r>
            <a:r>
              <a:rPr lang="es-ES" dirty="0"/>
              <a:t>identificar variables (observación y definición de variables), diseño experimental y control de condiciones.</a:t>
            </a:r>
            <a:r>
              <a:rPr lang="es-ES" baseline="0" dirty="0"/>
              <a:t> </a:t>
            </a:r>
            <a:endParaRPr lang="es-CL" b="1" dirty="0">
              <a:solidFill>
                <a:schemeClr val="tx1"/>
              </a:solidFill>
            </a:endParaRPr>
          </a:p>
        </p:txBody>
      </p:sp>
      <p:sp>
        <p:nvSpPr>
          <p:cNvPr id="4" name="Marcador de número de diapositiva 3"/>
          <p:cNvSpPr>
            <a:spLocks noGrp="1"/>
          </p:cNvSpPr>
          <p:nvPr>
            <p:ph type="sldNum" sz="quarter" idx="10"/>
          </p:nvPr>
        </p:nvSpPr>
        <p:spPr/>
        <p:txBody>
          <a:bodyPr/>
          <a:lstStyle/>
          <a:p>
            <a:fld id="{E612681B-D7DE-4C18-812A-852302544994}" type="slidenum">
              <a:rPr lang="es-CL" smtClean="0"/>
              <a:t>21</a:t>
            </a:fld>
            <a:endParaRPr lang="es-CL"/>
          </a:p>
        </p:txBody>
      </p:sp>
    </p:spTree>
    <p:extLst>
      <p:ext uri="{BB962C8B-B14F-4D97-AF65-F5344CB8AC3E}">
        <p14:creationId xmlns:p14="http://schemas.microsoft.com/office/powerpoint/2010/main" val="7441575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CL" b="1" dirty="0">
              <a:solidFill>
                <a:schemeClr val="tx1"/>
              </a:solidFill>
            </a:endParaRPr>
          </a:p>
        </p:txBody>
      </p:sp>
      <p:sp>
        <p:nvSpPr>
          <p:cNvPr id="4" name="Marcador de número de diapositiva 3"/>
          <p:cNvSpPr>
            <a:spLocks noGrp="1"/>
          </p:cNvSpPr>
          <p:nvPr>
            <p:ph type="sldNum" sz="quarter" idx="10"/>
          </p:nvPr>
        </p:nvSpPr>
        <p:spPr/>
        <p:txBody>
          <a:bodyPr/>
          <a:lstStyle/>
          <a:p>
            <a:fld id="{E612681B-D7DE-4C18-812A-852302544994}" type="slidenum">
              <a:rPr lang="es-CL" smtClean="0"/>
              <a:t>22</a:t>
            </a:fld>
            <a:endParaRPr lang="es-CL"/>
          </a:p>
        </p:txBody>
      </p:sp>
    </p:spTree>
    <p:extLst>
      <p:ext uri="{BB962C8B-B14F-4D97-AF65-F5344CB8AC3E}">
        <p14:creationId xmlns:p14="http://schemas.microsoft.com/office/powerpoint/2010/main" val="954850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E612681B-D7DE-4C18-812A-852302544994}" type="slidenum">
              <a:rPr lang="es-CL" smtClean="0"/>
              <a:t>24</a:t>
            </a:fld>
            <a:endParaRPr lang="es-CL"/>
          </a:p>
        </p:txBody>
      </p:sp>
    </p:spTree>
    <p:extLst>
      <p:ext uri="{BB962C8B-B14F-4D97-AF65-F5344CB8AC3E}">
        <p14:creationId xmlns:p14="http://schemas.microsoft.com/office/powerpoint/2010/main" val="8154350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Estimado/a</a:t>
            </a:r>
            <a:r>
              <a:rPr lang="es-CL" baseline="0" dirty="0"/>
              <a:t> docente, en la actividad de síntesis de la clase se recomienda fomentar la reflexión de los/as estudiantes respecto a las preguntas presentadas, para guiar este proceso se incluyen respuestas de ejemplo.</a:t>
            </a:r>
            <a:endParaRPr lang="es-CL" dirty="0"/>
          </a:p>
        </p:txBody>
      </p:sp>
      <p:sp>
        <p:nvSpPr>
          <p:cNvPr id="4" name="Marcador de número de diapositiva 3"/>
          <p:cNvSpPr>
            <a:spLocks noGrp="1"/>
          </p:cNvSpPr>
          <p:nvPr>
            <p:ph type="sldNum" sz="quarter" idx="5"/>
          </p:nvPr>
        </p:nvSpPr>
        <p:spPr/>
        <p:txBody>
          <a:bodyPr/>
          <a:lstStyle/>
          <a:p>
            <a:fld id="{E612681B-D7DE-4C18-812A-852302544994}" type="slidenum">
              <a:rPr lang="es-CL" smtClean="0"/>
              <a:t>25</a:t>
            </a:fld>
            <a:endParaRPr lang="es-CL"/>
          </a:p>
        </p:txBody>
      </p:sp>
    </p:spTree>
    <p:extLst>
      <p:ext uri="{BB962C8B-B14F-4D97-AF65-F5344CB8AC3E}">
        <p14:creationId xmlns:p14="http://schemas.microsoft.com/office/powerpoint/2010/main" val="40341990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E612681B-D7DE-4C18-812A-852302544994}" type="slidenum">
              <a:rPr lang="es-CL" smtClean="0"/>
              <a:t>27</a:t>
            </a:fld>
            <a:endParaRPr lang="es-CL"/>
          </a:p>
        </p:txBody>
      </p:sp>
    </p:spTree>
    <p:extLst>
      <p:ext uri="{BB962C8B-B14F-4D97-AF65-F5344CB8AC3E}">
        <p14:creationId xmlns:p14="http://schemas.microsoft.com/office/powerpoint/2010/main" val="13690203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E612681B-D7DE-4C18-812A-852302544994}" type="slidenum">
              <a:rPr lang="es-CL" smtClean="0"/>
              <a:t>31</a:t>
            </a:fld>
            <a:endParaRPr lang="es-CL"/>
          </a:p>
        </p:txBody>
      </p:sp>
    </p:spTree>
    <p:extLst>
      <p:ext uri="{BB962C8B-B14F-4D97-AF65-F5344CB8AC3E}">
        <p14:creationId xmlns:p14="http://schemas.microsoft.com/office/powerpoint/2010/main" val="264983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E563CD64-4E4F-B84C-9BCC-826FDF889427}" type="slidenum">
              <a:rPr lang="es-CL" smtClean="0"/>
              <a:t>32</a:t>
            </a:fld>
            <a:endParaRPr lang="es-CL"/>
          </a:p>
        </p:txBody>
      </p:sp>
    </p:spTree>
    <p:extLst>
      <p:ext uri="{BB962C8B-B14F-4D97-AF65-F5344CB8AC3E}">
        <p14:creationId xmlns:p14="http://schemas.microsoft.com/office/powerpoint/2010/main" val="1098449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E563CD64-4E4F-B84C-9BCC-826FDF889427}" type="slidenum">
              <a:rPr lang="es-CL" smtClean="0"/>
              <a:t>33</a:t>
            </a:fld>
            <a:endParaRPr lang="es-CL"/>
          </a:p>
        </p:txBody>
      </p:sp>
    </p:spTree>
    <p:extLst>
      <p:ext uri="{BB962C8B-B14F-4D97-AF65-F5344CB8AC3E}">
        <p14:creationId xmlns:p14="http://schemas.microsoft.com/office/powerpoint/2010/main" val="33363933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E563CD64-4E4F-B84C-9BCC-826FDF889427}" type="slidenum">
              <a:rPr lang="es-CL" smtClean="0"/>
              <a:t>34</a:t>
            </a:fld>
            <a:endParaRPr lang="es-CL"/>
          </a:p>
        </p:txBody>
      </p:sp>
    </p:spTree>
    <p:extLst>
      <p:ext uri="{BB962C8B-B14F-4D97-AF65-F5344CB8AC3E}">
        <p14:creationId xmlns:p14="http://schemas.microsoft.com/office/powerpoint/2010/main" val="37481204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E563CD64-4E4F-B84C-9BCC-826FDF889427}" type="slidenum">
              <a:rPr lang="es-CL" smtClean="0"/>
              <a:t>35</a:t>
            </a:fld>
            <a:endParaRPr lang="es-CL"/>
          </a:p>
        </p:txBody>
      </p:sp>
    </p:spTree>
    <p:extLst>
      <p:ext uri="{BB962C8B-B14F-4D97-AF65-F5344CB8AC3E}">
        <p14:creationId xmlns:p14="http://schemas.microsoft.com/office/powerpoint/2010/main" val="3877880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Estimado/a docente, estas</a:t>
            </a:r>
            <a:r>
              <a:rPr lang="es-ES" baseline="0" dirty="0"/>
              <a:t> preguntas incitan a la reflexión a las/os estudiantes, es importante guiar este proceso permitiendo contextualizar los temas a revisar.</a:t>
            </a:r>
          </a:p>
          <a:p>
            <a:endParaRPr lang="es-CL" dirty="0"/>
          </a:p>
        </p:txBody>
      </p:sp>
      <p:sp>
        <p:nvSpPr>
          <p:cNvPr id="4" name="Marcador de número de diapositiva 3"/>
          <p:cNvSpPr>
            <a:spLocks noGrp="1"/>
          </p:cNvSpPr>
          <p:nvPr>
            <p:ph type="sldNum" sz="quarter" idx="10"/>
          </p:nvPr>
        </p:nvSpPr>
        <p:spPr/>
        <p:txBody>
          <a:bodyPr/>
          <a:lstStyle/>
          <a:p>
            <a:fld id="{E612681B-D7DE-4C18-812A-852302544994}" type="slidenum">
              <a:rPr lang="es-CL" smtClean="0"/>
              <a:t>3</a:t>
            </a:fld>
            <a:endParaRPr lang="es-CL"/>
          </a:p>
        </p:txBody>
      </p:sp>
    </p:spTree>
    <p:extLst>
      <p:ext uri="{BB962C8B-B14F-4D97-AF65-F5344CB8AC3E}">
        <p14:creationId xmlns:p14="http://schemas.microsoft.com/office/powerpoint/2010/main" val="23705915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E563CD64-4E4F-B84C-9BCC-826FDF889427}" type="slidenum">
              <a:rPr lang="es-CL" smtClean="0"/>
              <a:t>36</a:t>
            </a:fld>
            <a:endParaRPr lang="es-CL"/>
          </a:p>
        </p:txBody>
      </p:sp>
    </p:spTree>
    <p:extLst>
      <p:ext uri="{BB962C8B-B14F-4D97-AF65-F5344CB8AC3E}">
        <p14:creationId xmlns:p14="http://schemas.microsoft.com/office/powerpoint/2010/main" val="20757963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E563CD64-4E4F-B84C-9BCC-826FDF889427}" type="slidenum">
              <a:rPr lang="es-CL" smtClean="0"/>
              <a:t>37</a:t>
            </a:fld>
            <a:endParaRPr lang="es-CL"/>
          </a:p>
        </p:txBody>
      </p:sp>
    </p:spTree>
    <p:extLst>
      <p:ext uri="{BB962C8B-B14F-4D97-AF65-F5344CB8AC3E}">
        <p14:creationId xmlns:p14="http://schemas.microsoft.com/office/powerpoint/2010/main" val="353299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Estimado/a</a:t>
            </a:r>
            <a:r>
              <a:rPr lang="es-ES" baseline="0" dirty="0"/>
              <a:t> docente, en la profundización sobre estos métodos no se incluirá el coito interrumpido. Aunque este aparece mencionado en la tabla de la diapositiva 21 por si desea mencionarlo. </a:t>
            </a:r>
            <a:endParaRPr lang="es-CL" dirty="0"/>
          </a:p>
        </p:txBody>
      </p:sp>
      <p:sp>
        <p:nvSpPr>
          <p:cNvPr id="4" name="Marcador de número de diapositiva 3"/>
          <p:cNvSpPr>
            <a:spLocks noGrp="1"/>
          </p:cNvSpPr>
          <p:nvPr>
            <p:ph type="sldNum" sz="quarter" idx="10"/>
          </p:nvPr>
        </p:nvSpPr>
        <p:spPr/>
        <p:txBody>
          <a:bodyPr/>
          <a:lstStyle/>
          <a:p>
            <a:fld id="{E612681B-D7DE-4C18-812A-852302544994}" type="slidenum">
              <a:rPr lang="es-CL" smtClean="0"/>
              <a:t>4</a:t>
            </a:fld>
            <a:endParaRPr lang="es-CL"/>
          </a:p>
        </p:txBody>
      </p:sp>
    </p:spTree>
    <p:extLst>
      <p:ext uri="{BB962C8B-B14F-4D97-AF65-F5344CB8AC3E}">
        <p14:creationId xmlns:p14="http://schemas.microsoft.com/office/powerpoint/2010/main" val="4070289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Estimado/a docente, en esta lámina es importante recalcar</a:t>
            </a:r>
            <a:r>
              <a:rPr lang="es-ES" baseline="0" dirty="0"/>
              <a:t> que el calendario propuesto presenta una gran cantidad de días “no seguros” o fértiles, en relación a un ciclo que posea gran variedad de duraciones (irregular), por lo que es un ejemplo. En la siguiente lámina se profundiza en el cálculo del período fértil.</a:t>
            </a:r>
            <a:endParaRPr lang="es-CL" dirty="0"/>
          </a:p>
        </p:txBody>
      </p:sp>
      <p:sp>
        <p:nvSpPr>
          <p:cNvPr id="4" name="Marcador de número de diapositiva 3"/>
          <p:cNvSpPr>
            <a:spLocks noGrp="1"/>
          </p:cNvSpPr>
          <p:nvPr>
            <p:ph type="sldNum" sz="quarter" idx="10"/>
          </p:nvPr>
        </p:nvSpPr>
        <p:spPr/>
        <p:txBody>
          <a:bodyPr/>
          <a:lstStyle/>
          <a:p>
            <a:fld id="{E612681B-D7DE-4C18-812A-852302544994}" type="slidenum">
              <a:rPr lang="es-CL" smtClean="0"/>
              <a:t>5</a:t>
            </a:fld>
            <a:endParaRPr lang="es-CL"/>
          </a:p>
        </p:txBody>
      </p:sp>
    </p:spTree>
    <p:extLst>
      <p:ext uri="{BB962C8B-B14F-4D97-AF65-F5344CB8AC3E}">
        <p14:creationId xmlns:p14="http://schemas.microsoft.com/office/powerpoint/2010/main" val="2489561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E612681B-D7DE-4C18-812A-852302544994}" type="slidenum">
              <a:rPr lang="es-CL" smtClean="0"/>
              <a:t>7</a:t>
            </a:fld>
            <a:endParaRPr lang="es-CL"/>
          </a:p>
        </p:txBody>
      </p:sp>
    </p:spTree>
    <p:extLst>
      <p:ext uri="{BB962C8B-B14F-4D97-AF65-F5344CB8AC3E}">
        <p14:creationId xmlns:p14="http://schemas.microsoft.com/office/powerpoint/2010/main" val="522295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Estimado/a docente, respecto a la pregunta:</a:t>
            </a:r>
            <a:r>
              <a:rPr lang="es-ES" baseline="0" dirty="0"/>
              <a:t> “</a:t>
            </a:r>
            <a:r>
              <a:rPr lang="es-CL" b="1" dirty="0">
                <a:solidFill>
                  <a:schemeClr val="tx1"/>
                </a:solidFill>
              </a:rPr>
              <a:t>¿En qué aspecto del ciclo menstrual se basan estos métodos?</a:t>
            </a:r>
            <a:r>
              <a:rPr lang="es-CL" b="0" dirty="0">
                <a:solidFill>
                  <a:schemeClr val="tx1"/>
                </a:solidFill>
              </a:rPr>
              <a:t>”.</a:t>
            </a:r>
            <a:r>
              <a:rPr lang="es-CL" b="0" baseline="0" dirty="0">
                <a:solidFill>
                  <a:schemeClr val="tx1"/>
                </a:solidFill>
              </a:rPr>
              <a:t> Se recomienda guiar la respuesta hacia las concentraciones hormonales que entregan estos métodos anticonceptivos y la similitud entre los niveles hormonales </a:t>
            </a:r>
            <a:r>
              <a:rPr lang="es-CL" b="0" baseline="0" dirty="0" err="1">
                <a:solidFill>
                  <a:schemeClr val="tx1"/>
                </a:solidFill>
              </a:rPr>
              <a:t>postovulatorios</a:t>
            </a:r>
            <a:r>
              <a:rPr lang="es-CL" b="0" baseline="0" dirty="0">
                <a:solidFill>
                  <a:schemeClr val="tx1"/>
                </a:solidFill>
              </a:rPr>
              <a:t>. </a:t>
            </a:r>
            <a:endParaRPr lang="es-CL" b="1" dirty="0">
              <a:solidFill>
                <a:schemeClr val="tx1"/>
              </a:solidFill>
            </a:endParaRPr>
          </a:p>
        </p:txBody>
      </p:sp>
      <p:sp>
        <p:nvSpPr>
          <p:cNvPr id="4" name="Marcador de número de diapositiva 3"/>
          <p:cNvSpPr>
            <a:spLocks noGrp="1"/>
          </p:cNvSpPr>
          <p:nvPr>
            <p:ph type="sldNum" sz="quarter" idx="10"/>
          </p:nvPr>
        </p:nvSpPr>
        <p:spPr/>
        <p:txBody>
          <a:bodyPr/>
          <a:lstStyle/>
          <a:p>
            <a:fld id="{E612681B-D7DE-4C18-812A-852302544994}" type="slidenum">
              <a:rPr lang="es-CL" smtClean="0"/>
              <a:t>12</a:t>
            </a:fld>
            <a:endParaRPr lang="es-CL"/>
          </a:p>
        </p:txBody>
      </p:sp>
    </p:spTree>
    <p:extLst>
      <p:ext uri="{BB962C8B-B14F-4D97-AF65-F5344CB8AC3E}">
        <p14:creationId xmlns:p14="http://schemas.microsoft.com/office/powerpoint/2010/main" val="1564129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E612681B-D7DE-4C18-812A-852302544994}" type="slidenum">
              <a:rPr lang="es-CL" smtClean="0"/>
              <a:t>13</a:t>
            </a:fld>
            <a:endParaRPr lang="es-CL"/>
          </a:p>
        </p:txBody>
      </p:sp>
    </p:spTree>
    <p:extLst>
      <p:ext uri="{BB962C8B-B14F-4D97-AF65-F5344CB8AC3E}">
        <p14:creationId xmlns:p14="http://schemas.microsoft.com/office/powerpoint/2010/main" val="523757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i="0" dirty="0"/>
          </a:p>
        </p:txBody>
      </p:sp>
      <p:sp>
        <p:nvSpPr>
          <p:cNvPr id="4" name="Marcador de número de diapositiva 3"/>
          <p:cNvSpPr>
            <a:spLocks noGrp="1"/>
          </p:cNvSpPr>
          <p:nvPr>
            <p:ph type="sldNum" sz="quarter" idx="10"/>
          </p:nvPr>
        </p:nvSpPr>
        <p:spPr/>
        <p:txBody>
          <a:bodyPr/>
          <a:lstStyle/>
          <a:p>
            <a:fld id="{E612681B-D7DE-4C18-812A-852302544994}" type="slidenum">
              <a:rPr lang="es-CL" smtClean="0"/>
              <a:t>16</a:t>
            </a:fld>
            <a:endParaRPr lang="es-CL"/>
          </a:p>
        </p:txBody>
      </p:sp>
    </p:spTree>
    <p:extLst>
      <p:ext uri="{BB962C8B-B14F-4D97-AF65-F5344CB8AC3E}">
        <p14:creationId xmlns:p14="http://schemas.microsoft.com/office/powerpoint/2010/main" val="702579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CL" dirty="0"/>
          </a:p>
        </p:txBody>
      </p:sp>
      <p:sp>
        <p:nvSpPr>
          <p:cNvPr id="4" name="Marcador de número de diapositiva 3"/>
          <p:cNvSpPr>
            <a:spLocks noGrp="1"/>
          </p:cNvSpPr>
          <p:nvPr>
            <p:ph type="sldNum" sz="quarter" idx="5"/>
          </p:nvPr>
        </p:nvSpPr>
        <p:spPr/>
        <p:txBody>
          <a:bodyPr/>
          <a:lstStyle/>
          <a:p>
            <a:fld id="{E612681B-D7DE-4C18-812A-852302544994}" type="slidenum">
              <a:rPr lang="es-CL" smtClean="0"/>
              <a:t>20</a:t>
            </a:fld>
            <a:endParaRPr lang="es-CL"/>
          </a:p>
        </p:txBody>
      </p:sp>
    </p:spTree>
    <p:extLst>
      <p:ext uri="{BB962C8B-B14F-4D97-AF65-F5344CB8AC3E}">
        <p14:creationId xmlns:p14="http://schemas.microsoft.com/office/powerpoint/2010/main" val="2979867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B192B830-3450-48FF-9340-6FA05ECF3F4A}" type="datetimeFigureOut">
              <a:rPr lang="es-CL" smtClean="0"/>
              <a:t>23-05-2026</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33D5180B-E46A-412A-8F36-3CA070929124}" type="slidenum">
              <a:rPr lang="es-CL" smtClean="0"/>
              <a:t>‹Nº›</a:t>
            </a:fld>
            <a:endParaRPr lang="es-CL"/>
          </a:p>
        </p:txBody>
      </p:sp>
    </p:spTree>
    <p:extLst>
      <p:ext uri="{BB962C8B-B14F-4D97-AF65-F5344CB8AC3E}">
        <p14:creationId xmlns:p14="http://schemas.microsoft.com/office/powerpoint/2010/main" val="1350861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192B830-3450-48FF-9340-6FA05ECF3F4A}" type="datetimeFigureOut">
              <a:rPr lang="es-CL" smtClean="0"/>
              <a:t>23-05-2026</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33D5180B-E46A-412A-8F36-3CA070929124}" type="slidenum">
              <a:rPr lang="es-CL" smtClean="0"/>
              <a:t>‹Nº›</a:t>
            </a:fld>
            <a:endParaRPr lang="es-CL"/>
          </a:p>
        </p:txBody>
      </p:sp>
    </p:spTree>
    <p:extLst>
      <p:ext uri="{BB962C8B-B14F-4D97-AF65-F5344CB8AC3E}">
        <p14:creationId xmlns:p14="http://schemas.microsoft.com/office/powerpoint/2010/main" val="1755890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192B830-3450-48FF-9340-6FA05ECF3F4A}" type="datetimeFigureOut">
              <a:rPr lang="es-CL" smtClean="0"/>
              <a:t>23-05-2026</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33D5180B-E46A-412A-8F36-3CA070929124}" type="slidenum">
              <a:rPr lang="es-CL" smtClean="0"/>
              <a:t>‹Nº›</a:t>
            </a:fld>
            <a:endParaRPr lang="es-CL"/>
          </a:p>
        </p:txBody>
      </p:sp>
    </p:spTree>
    <p:extLst>
      <p:ext uri="{BB962C8B-B14F-4D97-AF65-F5344CB8AC3E}">
        <p14:creationId xmlns:p14="http://schemas.microsoft.com/office/powerpoint/2010/main" val="3441241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192B830-3450-48FF-9340-6FA05ECF3F4A}" type="datetimeFigureOut">
              <a:rPr lang="es-CL" smtClean="0"/>
              <a:t>23-05-2026</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33D5180B-E46A-412A-8F36-3CA070929124}" type="slidenum">
              <a:rPr lang="es-CL" smtClean="0"/>
              <a:t>‹Nº›</a:t>
            </a:fld>
            <a:endParaRPr lang="es-CL"/>
          </a:p>
        </p:txBody>
      </p:sp>
    </p:spTree>
    <p:extLst>
      <p:ext uri="{BB962C8B-B14F-4D97-AF65-F5344CB8AC3E}">
        <p14:creationId xmlns:p14="http://schemas.microsoft.com/office/powerpoint/2010/main" val="2083371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192B830-3450-48FF-9340-6FA05ECF3F4A}" type="datetimeFigureOut">
              <a:rPr lang="es-CL" smtClean="0"/>
              <a:t>23-05-2026</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33D5180B-E46A-412A-8F36-3CA070929124}" type="slidenum">
              <a:rPr lang="es-CL" smtClean="0"/>
              <a:t>‹Nº›</a:t>
            </a:fld>
            <a:endParaRPr lang="es-CL"/>
          </a:p>
        </p:txBody>
      </p:sp>
    </p:spTree>
    <p:extLst>
      <p:ext uri="{BB962C8B-B14F-4D97-AF65-F5344CB8AC3E}">
        <p14:creationId xmlns:p14="http://schemas.microsoft.com/office/powerpoint/2010/main" val="1636444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192B830-3450-48FF-9340-6FA05ECF3F4A}" type="datetimeFigureOut">
              <a:rPr lang="es-CL" smtClean="0"/>
              <a:t>23-05-2026</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33D5180B-E46A-412A-8F36-3CA070929124}" type="slidenum">
              <a:rPr lang="es-CL" smtClean="0"/>
              <a:t>‹Nº›</a:t>
            </a:fld>
            <a:endParaRPr lang="es-CL"/>
          </a:p>
        </p:txBody>
      </p:sp>
    </p:spTree>
    <p:extLst>
      <p:ext uri="{BB962C8B-B14F-4D97-AF65-F5344CB8AC3E}">
        <p14:creationId xmlns:p14="http://schemas.microsoft.com/office/powerpoint/2010/main" val="2344395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192B830-3450-48FF-9340-6FA05ECF3F4A}" type="datetimeFigureOut">
              <a:rPr lang="es-CL" smtClean="0"/>
              <a:t>23-05-2026</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33D5180B-E46A-412A-8F36-3CA070929124}" type="slidenum">
              <a:rPr lang="es-CL" smtClean="0"/>
              <a:t>‹Nº›</a:t>
            </a:fld>
            <a:endParaRPr lang="es-CL"/>
          </a:p>
        </p:txBody>
      </p:sp>
    </p:spTree>
    <p:extLst>
      <p:ext uri="{BB962C8B-B14F-4D97-AF65-F5344CB8AC3E}">
        <p14:creationId xmlns:p14="http://schemas.microsoft.com/office/powerpoint/2010/main" val="3382709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192B830-3450-48FF-9340-6FA05ECF3F4A}" type="datetimeFigureOut">
              <a:rPr lang="es-CL" smtClean="0"/>
              <a:t>23-05-2026</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33D5180B-E46A-412A-8F36-3CA070929124}" type="slidenum">
              <a:rPr lang="es-CL" smtClean="0"/>
              <a:t>‹Nº›</a:t>
            </a:fld>
            <a:endParaRPr lang="es-CL"/>
          </a:p>
        </p:txBody>
      </p:sp>
    </p:spTree>
    <p:extLst>
      <p:ext uri="{BB962C8B-B14F-4D97-AF65-F5344CB8AC3E}">
        <p14:creationId xmlns:p14="http://schemas.microsoft.com/office/powerpoint/2010/main" val="2153063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92B830-3450-48FF-9340-6FA05ECF3F4A}" type="datetimeFigureOut">
              <a:rPr lang="es-CL" smtClean="0"/>
              <a:t>23-05-2026</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33D5180B-E46A-412A-8F36-3CA070929124}" type="slidenum">
              <a:rPr lang="es-CL" smtClean="0"/>
              <a:t>‹Nº›</a:t>
            </a:fld>
            <a:endParaRPr lang="es-CL"/>
          </a:p>
        </p:txBody>
      </p:sp>
    </p:spTree>
    <p:extLst>
      <p:ext uri="{BB962C8B-B14F-4D97-AF65-F5344CB8AC3E}">
        <p14:creationId xmlns:p14="http://schemas.microsoft.com/office/powerpoint/2010/main" val="2919115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B192B830-3450-48FF-9340-6FA05ECF3F4A}" type="datetimeFigureOut">
              <a:rPr lang="es-CL" smtClean="0"/>
              <a:t>23-05-2026</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33D5180B-E46A-412A-8F36-3CA070929124}" type="slidenum">
              <a:rPr lang="es-CL" smtClean="0"/>
              <a:t>‹Nº›</a:t>
            </a:fld>
            <a:endParaRPr lang="es-CL"/>
          </a:p>
        </p:txBody>
      </p:sp>
    </p:spTree>
    <p:extLst>
      <p:ext uri="{BB962C8B-B14F-4D97-AF65-F5344CB8AC3E}">
        <p14:creationId xmlns:p14="http://schemas.microsoft.com/office/powerpoint/2010/main" val="1184784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B192B830-3450-48FF-9340-6FA05ECF3F4A}" type="datetimeFigureOut">
              <a:rPr lang="es-CL" smtClean="0"/>
              <a:t>23-05-2026</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33D5180B-E46A-412A-8F36-3CA070929124}" type="slidenum">
              <a:rPr lang="es-CL" smtClean="0"/>
              <a:t>‹Nº›</a:t>
            </a:fld>
            <a:endParaRPr lang="es-CL"/>
          </a:p>
        </p:txBody>
      </p:sp>
    </p:spTree>
    <p:extLst>
      <p:ext uri="{BB962C8B-B14F-4D97-AF65-F5344CB8AC3E}">
        <p14:creationId xmlns:p14="http://schemas.microsoft.com/office/powerpoint/2010/main" val="307036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92B830-3450-48FF-9340-6FA05ECF3F4A}" type="datetimeFigureOut">
              <a:rPr lang="es-CL" smtClean="0"/>
              <a:t>23-05-2026</a:t>
            </a:fld>
            <a:endParaRPr lang="es-C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D5180B-E46A-412A-8F36-3CA070929124}" type="slidenum">
              <a:rPr lang="es-CL" smtClean="0"/>
              <a:t>‹Nº›</a:t>
            </a:fld>
            <a:endParaRPr lang="es-CL"/>
          </a:p>
        </p:txBody>
      </p:sp>
    </p:spTree>
    <p:extLst>
      <p:ext uri="{BB962C8B-B14F-4D97-AF65-F5344CB8AC3E}">
        <p14:creationId xmlns:p14="http://schemas.microsoft.com/office/powerpoint/2010/main" val="38555136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image" Target="../media/image30.gif"/></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31.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1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47.png"/><Relationship Id="rId4" Type="http://schemas.openxmlformats.org/officeDocument/2006/relationships/image" Target="../media/image48.sv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51.svg"/><Relationship Id="rId5" Type="http://schemas.openxmlformats.org/officeDocument/2006/relationships/image" Target="../media/image50.svg"/><Relationship Id="rId4" Type="http://schemas.openxmlformats.org/officeDocument/2006/relationships/image" Target="../media/image49.svg"/></Relationships>
</file>

<file path=ppt/slides/_rels/slide23.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2.png"/><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55.png"/><Relationship Id="rId4" Type="http://schemas.openxmlformats.org/officeDocument/2006/relationships/image" Target="../media/image54.png"/></Relationships>
</file>

<file path=ppt/slides/_rels/slide2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2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60.png"/></Relationships>
</file>

<file path=ppt/slides/_rels/slide2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64.png"/><Relationship Id="rId4" Type="http://schemas.openxmlformats.org/officeDocument/2006/relationships/image" Target="../media/image63.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27.png"/></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gif"/></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15D84AB-58EC-4DF9-3946-8693A1C035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008" y="334512"/>
            <a:ext cx="4341619" cy="3094488"/>
          </a:xfrm>
          <a:prstGeom prst="rect">
            <a:avLst/>
          </a:prstGeom>
        </p:spPr>
      </p:pic>
      <p:pic>
        <p:nvPicPr>
          <p:cNvPr id="4" name="Imagen 3">
            <a:extLst>
              <a:ext uri="{FF2B5EF4-FFF2-40B4-BE49-F238E27FC236}">
                <a16:creationId xmlns:a16="http://schemas.microsoft.com/office/drawing/2014/main" id="{75576893-587E-3B3A-63A0-CB7CE52B841B}"/>
              </a:ext>
            </a:extLst>
          </p:cNvPr>
          <p:cNvPicPr>
            <a:picLocks noChangeAspect="1"/>
          </p:cNvPicPr>
          <p:nvPr/>
        </p:nvPicPr>
        <p:blipFill>
          <a:blip r:embed="rId3"/>
          <a:stretch>
            <a:fillRect/>
          </a:stretch>
        </p:blipFill>
        <p:spPr>
          <a:xfrm>
            <a:off x="120728" y="3528152"/>
            <a:ext cx="4451272" cy="3094488"/>
          </a:xfrm>
          <a:prstGeom prst="rect">
            <a:avLst/>
          </a:prstGeom>
        </p:spPr>
      </p:pic>
      <p:pic>
        <p:nvPicPr>
          <p:cNvPr id="2" name="Picture 2" descr="Infografía vertical sobre Preparación PAES en Ciencias">
            <a:extLst>
              <a:ext uri="{FF2B5EF4-FFF2-40B4-BE49-F238E27FC236}">
                <a16:creationId xmlns:a16="http://schemas.microsoft.com/office/drawing/2014/main" id="{64913AE7-D45D-F966-D880-DF25F21983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6627" y="334512"/>
            <a:ext cx="4232365" cy="6322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0373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Marcador de contenido 5">
            <a:extLst>
              <a:ext uri="{FF2B5EF4-FFF2-40B4-BE49-F238E27FC236}">
                <a16:creationId xmlns:a16="http://schemas.microsoft.com/office/drawing/2014/main" id="{84536DC5-2193-4CAA-B7BA-F21A21F0FECA}"/>
              </a:ext>
            </a:extLst>
          </p:cNvPr>
          <p:cNvGraphicFramePr>
            <a:graphicFrameLocks/>
          </p:cNvGraphicFramePr>
          <p:nvPr>
            <p:extLst>
              <p:ext uri="{D42A27DB-BD31-4B8C-83A1-F6EECF244321}">
                <p14:modId xmlns:p14="http://schemas.microsoft.com/office/powerpoint/2010/main" val="1325625498"/>
              </p:ext>
            </p:extLst>
          </p:nvPr>
        </p:nvGraphicFramePr>
        <p:xfrm>
          <a:off x="682205" y="2557251"/>
          <a:ext cx="7956376" cy="3206352"/>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ángulo 4">
            <a:extLst>
              <a:ext uri="{FF2B5EF4-FFF2-40B4-BE49-F238E27FC236}">
                <a16:creationId xmlns:a16="http://schemas.microsoft.com/office/drawing/2014/main" id="{5C789FA0-3DB0-462C-99F6-BD1E86950769}"/>
              </a:ext>
            </a:extLst>
          </p:cNvPr>
          <p:cNvSpPr/>
          <p:nvPr/>
        </p:nvSpPr>
        <p:spPr>
          <a:xfrm>
            <a:off x="5470846" y="5371554"/>
            <a:ext cx="2995659" cy="645277"/>
          </a:xfrm>
          <a:prstGeom prst="rect">
            <a:avLst/>
          </a:prstGeom>
          <a:solidFill>
            <a:srgbClr val="DD6A61">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L" b="1" dirty="0"/>
              <a:t>Fase infértil</a:t>
            </a:r>
          </a:p>
        </p:txBody>
      </p:sp>
      <p:sp>
        <p:nvSpPr>
          <p:cNvPr id="6" name="Rectángulo 5">
            <a:extLst>
              <a:ext uri="{FF2B5EF4-FFF2-40B4-BE49-F238E27FC236}">
                <a16:creationId xmlns:a16="http://schemas.microsoft.com/office/drawing/2014/main" id="{0802DC2F-0E0A-47FC-9F4E-605D5B97875C}"/>
              </a:ext>
            </a:extLst>
          </p:cNvPr>
          <p:cNvSpPr/>
          <p:nvPr/>
        </p:nvSpPr>
        <p:spPr>
          <a:xfrm>
            <a:off x="3707583" y="5371554"/>
            <a:ext cx="1761826" cy="645277"/>
          </a:xfrm>
          <a:prstGeom prst="rect">
            <a:avLst/>
          </a:prstGeom>
          <a:solidFill>
            <a:srgbClr val="C000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L" b="1" dirty="0"/>
              <a:t>Ventana de fertilidad</a:t>
            </a:r>
          </a:p>
        </p:txBody>
      </p:sp>
      <p:cxnSp>
        <p:nvCxnSpPr>
          <p:cNvPr id="7" name="Conector recto 6">
            <a:extLst>
              <a:ext uri="{FF2B5EF4-FFF2-40B4-BE49-F238E27FC236}">
                <a16:creationId xmlns:a16="http://schemas.microsoft.com/office/drawing/2014/main" id="{0733DB24-096B-4BBB-B746-13907DEADD40}"/>
              </a:ext>
            </a:extLst>
          </p:cNvPr>
          <p:cNvCxnSpPr>
            <a:cxnSpLocks/>
          </p:cNvCxnSpPr>
          <p:nvPr/>
        </p:nvCxnSpPr>
        <p:spPr>
          <a:xfrm flipV="1">
            <a:off x="5201461" y="3450582"/>
            <a:ext cx="0" cy="1667744"/>
          </a:xfrm>
          <a:prstGeom prst="line">
            <a:avLst/>
          </a:prstGeom>
          <a:ln w="57150">
            <a:solidFill>
              <a:srgbClr val="FF0000"/>
            </a:solidFill>
          </a:ln>
        </p:spPr>
        <p:style>
          <a:lnRef idx="2">
            <a:schemeClr val="accent2"/>
          </a:lnRef>
          <a:fillRef idx="0">
            <a:schemeClr val="accent2"/>
          </a:fillRef>
          <a:effectRef idx="1">
            <a:schemeClr val="accent2"/>
          </a:effectRef>
          <a:fontRef idx="minor">
            <a:schemeClr val="tx1"/>
          </a:fontRef>
        </p:style>
      </p:cxnSp>
      <p:pic>
        <p:nvPicPr>
          <p:cNvPr id="8" name="Picture 4" descr="ellaOne's Sex Index — My Morning After">
            <a:extLst>
              <a:ext uri="{FF2B5EF4-FFF2-40B4-BE49-F238E27FC236}">
                <a16:creationId xmlns:a16="http://schemas.microsoft.com/office/drawing/2014/main" id="{1F5B3924-4F8C-4A55-8771-411E44E12E5C}"/>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56128" y="4098654"/>
            <a:ext cx="1349352" cy="134935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Top Temperature Stickers for Android &amp; iOS | Gfycat">
            <a:extLst>
              <a:ext uri="{FF2B5EF4-FFF2-40B4-BE49-F238E27FC236}">
                <a16:creationId xmlns:a16="http://schemas.microsoft.com/office/drawing/2014/main" id="{F035EC65-E8D6-42D6-B796-C97392E91F69}"/>
              </a:ext>
            </a:extLst>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6248" y="4004892"/>
            <a:ext cx="328681" cy="1029866"/>
          </a:xfrm>
          <a:prstGeom prst="rect">
            <a:avLst/>
          </a:prstGeom>
          <a:noFill/>
          <a:extLst>
            <a:ext uri="{909E8E84-426E-40DD-AFC4-6F175D3DCCD1}">
              <a14:hiddenFill xmlns:a14="http://schemas.microsoft.com/office/drawing/2010/main">
                <a:solidFill>
                  <a:srgbClr val="FFFFFF"/>
                </a:solidFill>
              </a14:hiddenFill>
            </a:ext>
          </a:extLst>
        </p:spPr>
      </p:pic>
      <p:sp>
        <p:nvSpPr>
          <p:cNvPr id="10" name="CuadroTexto 9">
            <a:extLst>
              <a:ext uri="{FF2B5EF4-FFF2-40B4-BE49-F238E27FC236}">
                <a16:creationId xmlns:a16="http://schemas.microsoft.com/office/drawing/2014/main" id="{CDCF1E96-4A52-487B-8A9F-E22BEE11E6E9}"/>
              </a:ext>
            </a:extLst>
          </p:cNvPr>
          <p:cNvSpPr txBox="1"/>
          <p:nvPr/>
        </p:nvSpPr>
        <p:spPr>
          <a:xfrm>
            <a:off x="828261" y="1267149"/>
            <a:ext cx="7026540" cy="715089"/>
          </a:xfrm>
          <a:prstGeom prst="roundRect">
            <a:avLst/>
          </a:prstGeom>
          <a:solidFill>
            <a:srgbClr val="002060"/>
          </a:solidFill>
          <a:ln>
            <a:noFill/>
          </a:ln>
          <a:effectLst>
            <a:outerShdw blurRad="50800" dist="38100" dir="2700000" algn="tl" rotWithShape="0">
              <a:prstClr val="black">
                <a:alpha val="40000"/>
              </a:prstClr>
            </a:outerShdw>
          </a:effectLst>
        </p:spPr>
        <p:txBody>
          <a:bodyPr wrap="square">
            <a:spAutoFit/>
          </a:bodyPr>
          <a:lstStyle/>
          <a:p>
            <a:pPr algn="ctr"/>
            <a:r>
              <a:rPr lang="es-ES" b="1" dirty="0">
                <a:solidFill>
                  <a:schemeClr val="bg1"/>
                </a:solidFill>
              </a:rPr>
              <a:t>Esta técnica considera que hay un </a:t>
            </a:r>
            <a:r>
              <a:rPr lang="es-ES" b="1" dirty="0">
                <a:solidFill>
                  <a:schemeClr val="accent4"/>
                </a:solidFill>
              </a:rPr>
              <a:t>alza térmica </a:t>
            </a:r>
            <a:r>
              <a:rPr lang="es-ES" b="1" dirty="0" err="1">
                <a:solidFill>
                  <a:schemeClr val="accent4"/>
                </a:solidFill>
              </a:rPr>
              <a:t>postovulatoria</a:t>
            </a:r>
            <a:r>
              <a:rPr lang="es-ES" b="1" dirty="0">
                <a:solidFill>
                  <a:schemeClr val="accent4"/>
                </a:solidFill>
              </a:rPr>
              <a:t> </a:t>
            </a:r>
            <a:r>
              <a:rPr lang="es-ES" b="1" dirty="0">
                <a:solidFill>
                  <a:schemeClr val="bg1"/>
                </a:solidFill>
              </a:rPr>
              <a:t>de aproximadamente </a:t>
            </a:r>
            <a:r>
              <a:rPr lang="es-ES" b="1" dirty="0">
                <a:solidFill>
                  <a:schemeClr val="accent4"/>
                </a:solidFill>
              </a:rPr>
              <a:t>0.5°C </a:t>
            </a:r>
            <a:r>
              <a:rPr lang="es-ES" b="1" dirty="0">
                <a:solidFill>
                  <a:schemeClr val="bg1"/>
                </a:solidFill>
              </a:rPr>
              <a:t>por sobre el promedio de la fase folicular.</a:t>
            </a:r>
          </a:p>
        </p:txBody>
      </p:sp>
      <p:sp>
        <p:nvSpPr>
          <p:cNvPr id="11" name="Rectángulo 10">
            <a:extLst>
              <a:ext uri="{FF2B5EF4-FFF2-40B4-BE49-F238E27FC236}">
                <a16:creationId xmlns:a16="http://schemas.microsoft.com/office/drawing/2014/main" id="{5C789FA0-3DB0-462C-99F6-BD1E86950769}"/>
              </a:ext>
            </a:extLst>
          </p:cNvPr>
          <p:cNvSpPr/>
          <p:nvPr/>
        </p:nvSpPr>
        <p:spPr>
          <a:xfrm>
            <a:off x="1492469" y="5371554"/>
            <a:ext cx="2214395" cy="645277"/>
          </a:xfrm>
          <a:prstGeom prst="rect">
            <a:avLst/>
          </a:prstGeom>
          <a:solidFill>
            <a:srgbClr val="DD6A61">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L" b="1" dirty="0"/>
              <a:t>Fase infértil</a:t>
            </a:r>
          </a:p>
        </p:txBody>
      </p:sp>
      <p:sp>
        <p:nvSpPr>
          <p:cNvPr id="12" name="CuadroTexto 11"/>
          <p:cNvSpPr txBox="1"/>
          <p:nvPr/>
        </p:nvSpPr>
        <p:spPr>
          <a:xfrm>
            <a:off x="298349" y="608853"/>
            <a:ext cx="4971263" cy="442674"/>
          </a:xfrm>
          <a:prstGeom prst="roundRect">
            <a:avLst/>
          </a:prstGeom>
          <a:noFill/>
          <a:ln>
            <a:noFill/>
          </a:ln>
          <a:effectLst/>
        </p:spPr>
        <p:txBody>
          <a:bodyPr wrap="square" rtlCol="0">
            <a:spAutoFit/>
          </a:bodyPr>
          <a:lstStyle/>
          <a:p>
            <a:pPr algn="ctr"/>
            <a:r>
              <a:rPr lang="es-ES" sz="2000" b="1" dirty="0">
                <a:latin typeface="Arial Rounded MT Bold" panose="020F0704030504030204" pitchFamily="34" charset="0"/>
              </a:rPr>
              <a:t>Método de la temperatura basal</a:t>
            </a:r>
            <a:endParaRPr lang="es-CL" sz="2000" b="1" dirty="0">
              <a:latin typeface="Arial Rounded MT Bold" panose="020F0704030504030204" pitchFamily="34" charset="0"/>
            </a:endParaRPr>
          </a:p>
        </p:txBody>
      </p:sp>
    </p:spTree>
    <p:extLst>
      <p:ext uri="{BB962C8B-B14F-4D97-AF65-F5344CB8AC3E}">
        <p14:creationId xmlns:p14="http://schemas.microsoft.com/office/powerpoint/2010/main" val="1486649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nodeType="withEffect">
                                  <p:stCondLst>
                                    <p:cond delay="50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par>
                          <p:cTn id="25" fill="hold">
                            <p:stCondLst>
                              <p:cond delay="2500"/>
                            </p:stCondLst>
                            <p:childTnLst>
                              <p:par>
                                <p:cTn id="26" presetID="10" presetClass="entr" presetSubtype="0"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par>
                          <p:cTn id="29" fill="hold">
                            <p:stCondLst>
                              <p:cond delay="3000"/>
                            </p:stCondLst>
                            <p:childTnLst>
                              <p:par>
                                <p:cTn id="30" presetID="10" presetClass="entr" presetSubtype="0"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5" grpId="0" animBg="1"/>
      <p:bldP spid="6"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n 21"/>
          <p:cNvPicPr>
            <a:picLocks noChangeAspect="1"/>
          </p:cNvPicPr>
          <p:nvPr/>
        </p:nvPicPr>
        <p:blipFill rotWithShape="1">
          <a:blip r:embed="rId2"/>
          <a:srcRect t="396" r="7373" b="5511"/>
          <a:stretch/>
        </p:blipFill>
        <p:spPr>
          <a:xfrm>
            <a:off x="577526" y="2158059"/>
            <a:ext cx="2375881" cy="2496205"/>
          </a:xfrm>
          <a:prstGeom prst="rect">
            <a:avLst/>
          </a:prstGeom>
        </p:spPr>
      </p:pic>
      <p:sp>
        <p:nvSpPr>
          <p:cNvPr id="4" name="CuadroTexto 3"/>
          <p:cNvSpPr txBox="1"/>
          <p:nvPr/>
        </p:nvSpPr>
        <p:spPr>
          <a:xfrm>
            <a:off x="651184" y="995615"/>
            <a:ext cx="6185338" cy="646331"/>
          </a:xfrm>
          <a:prstGeom prst="rect">
            <a:avLst/>
          </a:prstGeom>
          <a:noFill/>
        </p:spPr>
        <p:txBody>
          <a:bodyPr wrap="square" rtlCol="0">
            <a:spAutoFit/>
          </a:bodyPr>
          <a:lstStyle/>
          <a:p>
            <a:r>
              <a:rPr lang="es-ES" dirty="0"/>
              <a:t>Por otro lado, se encuentran los </a:t>
            </a:r>
            <a:r>
              <a:rPr lang="es-ES" b="1" dirty="0"/>
              <a:t>métodos artificiales </a:t>
            </a:r>
            <a:r>
              <a:rPr lang="es-ES" dirty="0"/>
              <a:t>para evitar el embarazo.</a:t>
            </a:r>
            <a:endParaRPr lang="es-CL" dirty="0"/>
          </a:p>
        </p:txBody>
      </p:sp>
      <p:sp>
        <p:nvSpPr>
          <p:cNvPr id="5" name="Llamada ovalada 4"/>
          <p:cNvSpPr/>
          <p:nvPr/>
        </p:nvSpPr>
        <p:spPr>
          <a:xfrm>
            <a:off x="5261474" y="1515847"/>
            <a:ext cx="3694386" cy="2077403"/>
          </a:xfrm>
          <a:prstGeom prst="wedgeEllipseCallout">
            <a:avLst>
              <a:gd name="adj1" fmla="val -58845"/>
              <a:gd name="adj2" fmla="val -53631"/>
            </a:avLst>
          </a:prstGeom>
          <a:solidFill>
            <a:srgbClr val="002060"/>
          </a:solidFill>
          <a:ln>
            <a:noFill/>
          </a:ln>
          <a:effectLst>
            <a:outerShdw blurRad="50800" dist="38100" dir="2700000" algn="tl" rotWithShape="0">
              <a:prstClr val="black">
                <a:alpha val="40000"/>
              </a:prstClr>
            </a:outerShdw>
          </a:effectLst>
        </p:spPr>
        <p:txBody>
          <a:bodyPr wrap="square">
            <a:spAutoFit/>
          </a:bodyPr>
          <a:lstStyle/>
          <a:p>
            <a:pPr algn="ctr"/>
            <a:r>
              <a:rPr lang="es-ES" b="1" dirty="0">
                <a:solidFill>
                  <a:schemeClr val="bg1"/>
                </a:solidFill>
                <a:cs typeface="Arial" panose="020B0604020202020204" pitchFamily="34" charset="0"/>
              </a:rPr>
              <a:t>Implican el uso de </a:t>
            </a:r>
            <a:r>
              <a:rPr lang="es-ES" b="1" dirty="0">
                <a:solidFill>
                  <a:schemeClr val="accent4"/>
                </a:solidFill>
                <a:cs typeface="Arial" panose="020B0604020202020204" pitchFamily="34" charset="0"/>
              </a:rPr>
              <a:t>productos químicos, barreras físicas o dispositivos médicos</a:t>
            </a:r>
            <a:r>
              <a:rPr lang="es-ES" b="1" dirty="0">
                <a:solidFill>
                  <a:schemeClr val="bg1"/>
                </a:solidFill>
                <a:cs typeface="Arial" panose="020B0604020202020204" pitchFamily="34" charset="0"/>
              </a:rPr>
              <a:t> para evitar la fecundación.</a:t>
            </a:r>
          </a:p>
        </p:txBody>
      </p:sp>
      <p:pic>
        <p:nvPicPr>
          <p:cNvPr id="20" name="Imagen 19"/>
          <p:cNvPicPr>
            <a:picLocks noChangeAspect="1"/>
          </p:cNvPicPr>
          <p:nvPr/>
        </p:nvPicPr>
        <p:blipFill>
          <a:blip r:embed="rId3"/>
          <a:stretch>
            <a:fillRect/>
          </a:stretch>
        </p:blipFill>
        <p:spPr>
          <a:xfrm>
            <a:off x="3213895" y="1443527"/>
            <a:ext cx="1863620" cy="1672033"/>
          </a:xfrm>
          <a:prstGeom prst="rect">
            <a:avLst/>
          </a:prstGeom>
        </p:spPr>
      </p:pic>
      <p:pic>
        <p:nvPicPr>
          <p:cNvPr id="21" name="Imagen 20"/>
          <p:cNvPicPr>
            <a:picLocks noChangeAspect="1"/>
          </p:cNvPicPr>
          <p:nvPr/>
        </p:nvPicPr>
        <p:blipFill>
          <a:blip r:embed="rId4"/>
          <a:stretch>
            <a:fillRect/>
          </a:stretch>
        </p:blipFill>
        <p:spPr>
          <a:xfrm rot="1157644">
            <a:off x="2468806" y="3895799"/>
            <a:ext cx="2283409" cy="2659653"/>
          </a:xfrm>
          <a:prstGeom prst="rect">
            <a:avLst/>
          </a:prstGeom>
        </p:spPr>
      </p:pic>
      <p:pic>
        <p:nvPicPr>
          <p:cNvPr id="2" name="Imagen 1"/>
          <p:cNvPicPr>
            <a:picLocks noChangeAspect="1"/>
          </p:cNvPicPr>
          <p:nvPr/>
        </p:nvPicPr>
        <p:blipFill>
          <a:blip r:embed="rId5"/>
          <a:stretch>
            <a:fillRect/>
          </a:stretch>
        </p:blipFill>
        <p:spPr>
          <a:xfrm>
            <a:off x="5261474" y="3667060"/>
            <a:ext cx="2050212" cy="2753330"/>
          </a:xfrm>
          <a:prstGeom prst="rect">
            <a:avLst/>
          </a:prstGeom>
        </p:spPr>
      </p:pic>
      <p:pic>
        <p:nvPicPr>
          <p:cNvPr id="8" name="Imagen 7"/>
          <p:cNvPicPr>
            <a:picLocks noChangeAspect="1"/>
          </p:cNvPicPr>
          <p:nvPr/>
        </p:nvPicPr>
        <p:blipFill>
          <a:blip r:embed="rId6"/>
          <a:stretch>
            <a:fillRect/>
          </a:stretch>
        </p:blipFill>
        <p:spPr>
          <a:xfrm>
            <a:off x="0" y="204897"/>
            <a:ext cx="2238375" cy="672097"/>
          </a:xfrm>
          <a:prstGeom prst="rect">
            <a:avLst/>
          </a:prstGeom>
        </p:spPr>
      </p:pic>
    </p:spTree>
    <p:extLst>
      <p:ext uri="{BB962C8B-B14F-4D97-AF65-F5344CB8AC3E}">
        <p14:creationId xmlns:p14="http://schemas.microsoft.com/office/powerpoint/2010/main" val="3064180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Imagen 35"/>
          <p:cNvPicPr>
            <a:picLocks noChangeAspect="1"/>
          </p:cNvPicPr>
          <p:nvPr/>
        </p:nvPicPr>
        <p:blipFill>
          <a:blip r:embed="rId3"/>
          <a:stretch>
            <a:fillRect/>
          </a:stretch>
        </p:blipFill>
        <p:spPr>
          <a:xfrm>
            <a:off x="-201691" y="1930999"/>
            <a:ext cx="3436524" cy="4242216"/>
          </a:xfrm>
          <a:prstGeom prst="rect">
            <a:avLst/>
          </a:prstGeom>
        </p:spPr>
      </p:pic>
      <p:pic>
        <p:nvPicPr>
          <p:cNvPr id="2" name="Picture 15" descr="Imagen relacionada">
            <a:extLst>
              <a:ext uri="{FF2B5EF4-FFF2-40B4-BE49-F238E27FC236}">
                <a16:creationId xmlns:a16="http://schemas.microsoft.com/office/drawing/2014/main" id="{7209DB27-3B05-4591-9DDD-6EC17950D6A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69164" y="4721605"/>
            <a:ext cx="2951025" cy="2007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15 CuadroTexto">
            <a:extLst>
              <a:ext uri="{FF2B5EF4-FFF2-40B4-BE49-F238E27FC236}">
                <a16:creationId xmlns:a16="http://schemas.microsoft.com/office/drawing/2014/main" id="{E1EBF438-9CB0-41D6-A978-5360F2FB39C5}"/>
              </a:ext>
            </a:extLst>
          </p:cNvPr>
          <p:cNvSpPr txBox="1">
            <a:spLocks noChangeArrowheads="1"/>
          </p:cNvSpPr>
          <p:nvPr/>
        </p:nvSpPr>
        <p:spPr bwMode="auto">
          <a:xfrm>
            <a:off x="1744872" y="1146285"/>
            <a:ext cx="6471476" cy="408623"/>
          </a:xfrm>
          <a:prstGeom prst="roundRect">
            <a:avLst/>
          </a:prstGeom>
          <a:solidFill>
            <a:srgbClr val="7030A0"/>
          </a:solidFill>
          <a:ln w="57150">
            <a:noFill/>
          </a:ln>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s-ES" b="1" dirty="0">
                <a:solidFill>
                  <a:schemeClr val="bg1"/>
                </a:solidFill>
                <a:latin typeface="+mn-lt"/>
              </a:rPr>
              <a:t>Contienen bajas dosis de </a:t>
            </a:r>
            <a:r>
              <a:rPr lang="es-ES" b="1" dirty="0">
                <a:solidFill>
                  <a:schemeClr val="accent4"/>
                </a:solidFill>
                <a:latin typeface="+mn-lt"/>
              </a:rPr>
              <a:t>estrógenos y progesterona </a:t>
            </a:r>
            <a:r>
              <a:rPr lang="es-ES" b="1" dirty="0">
                <a:solidFill>
                  <a:schemeClr val="bg1"/>
                </a:solidFill>
                <a:latin typeface="+mn-lt"/>
              </a:rPr>
              <a:t>sintéticos.</a:t>
            </a:r>
          </a:p>
        </p:txBody>
      </p:sp>
      <p:sp>
        <p:nvSpPr>
          <p:cNvPr id="7" name="18 CuadroTexto">
            <a:extLst>
              <a:ext uri="{FF2B5EF4-FFF2-40B4-BE49-F238E27FC236}">
                <a16:creationId xmlns:a16="http://schemas.microsoft.com/office/drawing/2014/main" id="{2ABBD5BA-C7CD-485F-AE93-86DC03D2F4B2}"/>
              </a:ext>
            </a:extLst>
          </p:cNvPr>
          <p:cNvSpPr txBox="1"/>
          <p:nvPr/>
        </p:nvSpPr>
        <p:spPr>
          <a:xfrm>
            <a:off x="2121915" y="4349692"/>
            <a:ext cx="3719935" cy="369332"/>
          </a:xfrm>
          <a:prstGeom prst="rect">
            <a:avLst/>
          </a:prstGeom>
          <a:solidFill>
            <a:srgbClr val="002060"/>
          </a:solidFill>
          <a:ln>
            <a:noFill/>
          </a:ln>
          <a:effectLst>
            <a:outerShdw blurRad="50800" dist="38100" dir="2700000" algn="tl" rotWithShape="0">
              <a:prstClr val="black">
                <a:alpha val="40000"/>
              </a:prstClr>
            </a:outerShdw>
          </a:effectLst>
        </p:spPr>
        <p:txBody>
          <a:bodyPr wrap="square" rtlCol="0">
            <a:spAutoFit/>
          </a:bodyPr>
          <a:lstStyle/>
          <a:p>
            <a:pPr algn="ctr"/>
            <a:r>
              <a:rPr lang="es-CL" b="1" dirty="0">
                <a:solidFill>
                  <a:schemeClr val="bg1"/>
                </a:solidFill>
              </a:rPr>
              <a:t>Anticonceptivos orales combinados </a:t>
            </a:r>
          </a:p>
        </p:txBody>
      </p:sp>
      <p:sp>
        <p:nvSpPr>
          <p:cNvPr id="9" name="2 Rectángulo">
            <a:extLst>
              <a:ext uri="{FF2B5EF4-FFF2-40B4-BE49-F238E27FC236}">
                <a16:creationId xmlns:a16="http://schemas.microsoft.com/office/drawing/2014/main" id="{BB1C09E4-A229-49AB-AC32-A1DE9629D5B0}"/>
              </a:ext>
            </a:extLst>
          </p:cNvPr>
          <p:cNvSpPr/>
          <p:nvPr/>
        </p:nvSpPr>
        <p:spPr>
          <a:xfrm>
            <a:off x="2501401" y="5018416"/>
            <a:ext cx="2717843" cy="11521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20 CuadroTexto">
            <a:extLst>
              <a:ext uri="{FF2B5EF4-FFF2-40B4-BE49-F238E27FC236}">
                <a16:creationId xmlns:a16="http://schemas.microsoft.com/office/drawing/2014/main" id="{07804A1C-B561-49EF-BC8D-FDE905A44EAE}"/>
              </a:ext>
            </a:extLst>
          </p:cNvPr>
          <p:cNvSpPr txBox="1"/>
          <p:nvPr/>
        </p:nvSpPr>
        <p:spPr>
          <a:xfrm>
            <a:off x="5230940" y="5267907"/>
            <a:ext cx="2160240" cy="36933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txBody>
          <a:bodyPr wrap="square" rtlCol="0">
            <a:spAutoFit/>
          </a:bodyPr>
          <a:lstStyle/>
          <a:p>
            <a:pPr algn="ctr"/>
            <a:r>
              <a:rPr lang="es-CL" b="1" dirty="0">
                <a:solidFill>
                  <a:schemeClr val="bg1"/>
                </a:solidFill>
              </a:rPr>
              <a:t>Píldoras activas</a:t>
            </a:r>
          </a:p>
        </p:txBody>
      </p:sp>
      <p:sp>
        <p:nvSpPr>
          <p:cNvPr id="11" name="21 CuadroTexto">
            <a:extLst>
              <a:ext uri="{FF2B5EF4-FFF2-40B4-BE49-F238E27FC236}">
                <a16:creationId xmlns:a16="http://schemas.microsoft.com/office/drawing/2014/main" id="{82C3FE25-DB13-405C-BCD4-E7E069D6211F}"/>
              </a:ext>
            </a:extLst>
          </p:cNvPr>
          <p:cNvSpPr txBox="1"/>
          <p:nvPr/>
        </p:nvSpPr>
        <p:spPr>
          <a:xfrm>
            <a:off x="5389730" y="6100277"/>
            <a:ext cx="2157821" cy="646331"/>
          </a:xfrm>
          <a:prstGeom prst="rect">
            <a:avLst/>
          </a:prstGeom>
          <a:solidFill>
            <a:srgbClr val="C00000"/>
          </a:solidFill>
          <a:ln>
            <a:noFill/>
          </a:ln>
          <a:effectLst>
            <a:outerShdw blurRad="50800" dist="38100" dir="2700000" algn="tl" rotWithShape="0">
              <a:prstClr val="black">
                <a:alpha val="40000"/>
              </a:prstClr>
            </a:outerShdw>
          </a:effectLst>
        </p:spPr>
        <p:txBody>
          <a:bodyPr wrap="square" rtlCol="0">
            <a:spAutoFit/>
          </a:bodyPr>
          <a:lstStyle/>
          <a:p>
            <a:pPr algn="ctr"/>
            <a:r>
              <a:rPr lang="es-CL" b="1" dirty="0">
                <a:solidFill>
                  <a:schemeClr val="bg1"/>
                </a:solidFill>
              </a:rPr>
              <a:t>Píldoras inactivas (placebo)</a:t>
            </a:r>
          </a:p>
        </p:txBody>
      </p:sp>
      <p:sp>
        <p:nvSpPr>
          <p:cNvPr id="17" name="CuadroTexto 16"/>
          <p:cNvSpPr txBox="1"/>
          <p:nvPr/>
        </p:nvSpPr>
        <p:spPr>
          <a:xfrm>
            <a:off x="-182875" y="586832"/>
            <a:ext cx="4971263" cy="442674"/>
          </a:xfrm>
          <a:prstGeom prst="roundRect">
            <a:avLst/>
          </a:prstGeom>
          <a:noFill/>
          <a:ln>
            <a:noFill/>
          </a:ln>
          <a:effectLst/>
        </p:spPr>
        <p:txBody>
          <a:bodyPr wrap="square" rtlCol="0">
            <a:spAutoFit/>
          </a:bodyPr>
          <a:lstStyle/>
          <a:p>
            <a:pPr algn="ctr"/>
            <a:r>
              <a:rPr lang="es-ES" sz="2000" b="1" dirty="0">
                <a:latin typeface="Arial Rounded MT Bold" panose="020F0704030504030204" pitchFamily="34" charset="0"/>
              </a:rPr>
              <a:t>Métodos hormonales</a:t>
            </a:r>
            <a:endParaRPr lang="es-CL" sz="2000" b="1" dirty="0">
              <a:latin typeface="Arial Rounded MT Bold" panose="020F0704030504030204" pitchFamily="34" charset="0"/>
            </a:endParaRPr>
          </a:p>
        </p:txBody>
      </p:sp>
      <p:sp>
        <p:nvSpPr>
          <p:cNvPr id="18" name="15 CuadroTexto">
            <a:extLst>
              <a:ext uri="{FF2B5EF4-FFF2-40B4-BE49-F238E27FC236}">
                <a16:creationId xmlns:a16="http://schemas.microsoft.com/office/drawing/2014/main" id="{E1EBF438-9CB0-41D6-A978-5360F2FB39C5}"/>
              </a:ext>
            </a:extLst>
          </p:cNvPr>
          <p:cNvSpPr txBox="1">
            <a:spLocks noChangeArrowheads="1"/>
          </p:cNvSpPr>
          <p:nvPr/>
        </p:nvSpPr>
        <p:spPr bwMode="auto">
          <a:xfrm>
            <a:off x="4895143" y="1979561"/>
            <a:ext cx="3973997" cy="1634490"/>
          </a:xfrm>
          <a:prstGeom prst="roundRect">
            <a:avLst/>
          </a:prstGeom>
          <a:solidFill>
            <a:srgbClr val="002060"/>
          </a:solidFill>
          <a:ln w="57150">
            <a:noFill/>
          </a:ln>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s-ES" b="1" dirty="0">
                <a:solidFill>
                  <a:schemeClr val="accent4"/>
                </a:solidFill>
                <a:latin typeface="+mn-lt"/>
              </a:rPr>
              <a:t>Evitan la ovulación</a:t>
            </a:r>
            <a:r>
              <a:rPr lang="es-ES" b="1" dirty="0">
                <a:solidFill>
                  <a:schemeClr val="bg1"/>
                </a:solidFill>
                <a:latin typeface="+mn-lt"/>
              </a:rPr>
              <a:t> al impedir el </a:t>
            </a:r>
            <a:r>
              <a:rPr lang="es-ES" b="1" i="1" dirty="0" err="1">
                <a:solidFill>
                  <a:schemeClr val="bg1"/>
                </a:solidFill>
                <a:latin typeface="+mn-lt"/>
              </a:rPr>
              <a:t>feedback</a:t>
            </a:r>
            <a:r>
              <a:rPr lang="es-ES" b="1" dirty="0">
                <a:solidFill>
                  <a:schemeClr val="bg1"/>
                </a:solidFill>
                <a:latin typeface="+mn-lt"/>
              </a:rPr>
              <a:t> positivo entre el estrógeno y la LH.</a:t>
            </a:r>
          </a:p>
          <a:p>
            <a:pPr algn="ctr" eaLnBrk="1" hangingPunct="1">
              <a:defRPr/>
            </a:pPr>
            <a:r>
              <a:rPr lang="es-ES" b="1" dirty="0">
                <a:solidFill>
                  <a:schemeClr val="bg1"/>
                </a:solidFill>
                <a:latin typeface="+mn-lt"/>
              </a:rPr>
              <a:t>La progesterona </a:t>
            </a:r>
            <a:r>
              <a:rPr lang="es-ES" b="1" dirty="0">
                <a:solidFill>
                  <a:schemeClr val="accent4"/>
                </a:solidFill>
                <a:latin typeface="+mn-lt"/>
              </a:rPr>
              <a:t>altera el moco cervical</a:t>
            </a:r>
            <a:r>
              <a:rPr lang="es-ES" b="1" dirty="0">
                <a:solidFill>
                  <a:schemeClr val="bg1"/>
                </a:solidFill>
                <a:latin typeface="+mn-lt"/>
              </a:rPr>
              <a:t>.</a:t>
            </a:r>
          </a:p>
        </p:txBody>
      </p:sp>
      <p:sp>
        <p:nvSpPr>
          <p:cNvPr id="20" name="Rectángulo: esquinas redondeadas 20">
            <a:extLst>
              <a:ext uri="{FF2B5EF4-FFF2-40B4-BE49-F238E27FC236}">
                <a16:creationId xmlns:a16="http://schemas.microsoft.com/office/drawing/2014/main" id="{E229023D-D272-48C1-30F5-2CFFD197083F}"/>
              </a:ext>
            </a:extLst>
          </p:cNvPr>
          <p:cNvSpPr/>
          <p:nvPr/>
        </p:nvSpPr>
        <p:spPr>
          <a:xfrm>
            <a:off x="6311060" y="3736211"/>
            <a:ext cx="2621850" cy="879500"/>
          </a:xfrm>
          <a:prstGeom prst="wedgeRoundRectCallout">
            <a:avLst>
              <a:gd name="adj1" fmla="val 10670"/>
              <a:gd name="adj2" fmla="val -98781"/>
              <a:gd name="adj3" fmla="val 16667"/>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L" b="1" dirty="0">
                <a:solidFill>
                  <a:schemeClr val="tx1"/>
                </a:solidFill>
              </a:rPr>
              <a:t>¿En qué aspecto del ciclo menstrual se basan estos métodos?</a:t>
            </a:r>
          </a:p>
        </p:txBody>
      </p:sp>
      <p:sp>
        <p:nvSpPr>
          <p:cNvPr id="16" name="14 Llamada rectangular redondeada">
            <a:extLst>
              <a:ext uri="{FF2B5EF4-FFF2-40B4-BE49-F238E27FC236}">
                <a16:creationId xmlns:a16="http://schemas.microsoft.com/office/drawing/2014/main" id="{76BB49B5-0E40-2F50-7088-BC36FBC8B64A}"/>
              </a:ext>
            </a:extLst>
          </p:cNvPr>
          <p:cNvSpPr/>
          <p:nvPr/>
        </p:nvSpPr>
        <p:spPr>
          <a:xfrm>
            <a:off x="2895771" y="2411498"/>
            <a:ext cx="1642570" cy="484003"/>
          </a:xfrm>
          <a:prstGeom prst="wedgeRoundRectCallout">
            <a:avLst>
              <a:gd name="adj1" fmla="val 98289"/>
              <a:gd name="adj2" fmla="val -78647"/>
              <a:gd name="adj3" fmla="val 16667"/>
            </a:avLst>
          </a:prstGeom>
          <a:solidFill>
            <a:srgbClr val="7030A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600" b="1" dirty="0">
                <a:solidFill>
                  <a:schemeClr val="bg1"/>
                </a:solidFill>
              </a:rPr>
              <a:t>Anovulatorio</a:t>
            </a:r>
            <a:endParaRPr lang="es-CL" sz="1600" b="1" dirty="0">
              <a:solidFill>
                <a:schemeClr val="bg1"/>
              </a:solidFill>
            </a:endParaRPr>
          </a:p>
        </p:txBody>
      </p:sp>
      <p:sp>
        <p:nvSpPr>
          <p:cNvPr id="21" name="CuadroTexto 20"/>
          <p:cNvSpPr txBox="1"/>
          <p:nvPr/>
        </p:nvSpPr>
        <p:spPr>
          <a:xfrm>
            <a:off x="3081117" y="4013672"/>
            <a:ext cx="3628053" cy="369332"/>
          </a:xfrm>
          <a:prstGeom prst="rect">
            <a:avLst/>
          </a:prstGeom>
          <a:noFill/>
        </p:spPr>
        <p:txBody>
          <a:bodyPr wrap="square" rtlCol="0">
            <a:spAutoFit/>
          </a:bodyPr>
          <a:lstStyle/>
          <a:p>
            <a:r>
              <a:rPr lang="es-ES" dirty="0"/>
              <a:t>En su forma más conocida:</a:t>
            </a:r>
            <a:endParaRPr lang="es-CL" dirty="0"/>
          </a:p>
        </p:txBody>
      </p:sp>
    </p:spTree>
    <p:extLst>
      <p:ext uri="{BB962C8B-B14F-4D97-AF65-F5344CB8AC3E}">
        <p14:creationId xmlns:p14="http://schemas.microsoft.com/office/powerpoint/2010/main" val="796037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750"/>
                                        <p:tgtEl>
                                          <p:spTgt spid="18"/>
                                        </p:tgtEl>
                                      </p:cBhvr>
                                    </p:animEffect>
                                  </p:childTnLst>
                                </p:cTn>
                              </p:par>
                            </p:childTnLst>
                          </p:cTn>
                        </p:par>
                        <p:par>
                          <p:cTn id="13" fill="hold">
                            <p:stCondLst>
                              <p:cond delay="750"/>
                            </p:stCondLst>
                            <p:childTnLst>
                              <p:par>
                                <p:cTn id="14" presetID="10" presetClass="entr" presetSubtype="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par>
                          <p:cTn id="25" fill="hold">
                            <p:stCondLst>
                              <p:cond delay="500"/>
                            </p:stCondLst>
                            <p:childTnLst>
                              <p:par>
                                <p:cTn id="26" presetID="42" presetClass="entr" presetSubtype="0"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750"/>
                                        <p:tgtEl>
                                          <p:spTgt spid="2"/>
                                        </p:tgtEl>
                                      </p:cBhvr>
                                    </p:animEffect>
                                    <p:anim calcmode="lin" valueType="num">
                                      <p:cBhvr>
                                        <p:cTn id="29" dur="750" fill="hold"/>
                                        <p:tgtEl>
                                          <p:spTgt spid="2"/>
                                        </p:tgtEl>
                                        <p:attrNameLst>
                                          <p:attrName>ppt_x</p:attrName>
                                        </p:attrNameLst>
                                      </p:cBhvr>
                                      <p:tavLst>
                                        <p:tav tm="0">
                                          <p:val>
                                            <p:strVal val="#ppt_x"/>
                                          </p:val>
                                        </p:tav>
                                        <p:tav tm="100000">
                                          <p:val>
                                            <p:strVal val="#ppt_x"/>
                                          </p:val>
                                        </p:tav>
                                      </p:tavLst>
                                    </p:anim>
                                    <p:anim calcmode="lin" valueType="num">
                                      <p:cBhvr>
                                        <p:cTn id="30" dur="750" fill="hold"/>
                                        <p:tgtEl>
                                          <p:spTgt spid="2"/>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750"/>
                                        <p:tgtEl>
                                          <p:spTgt spid="9"/>
                                        </p:tgtEl>
                                      </p:cBhvr>
                                    </p:animEffect>
                                    <p:anim calcmode="lin" valueType="num">
                                      <p:cBhvr>
                                        <p:cTn id="34" dur="750" fill="hold"/>
                                        <p:tgtEl>
                                          <p:spTgt spid="9"/>
                                        </p:tgtEl>
                                        <p:attrNameLst>
                                          <p:attrName>ppt_x</p:attrName>
                                        </p:attrNameLst>
                                      </p:cBhvr>
                                      <p:tavLst>
                                        <p:tav tm="0">
                                          <p:val>
                                            <p:strVal val="#ppt_x"/>
                                          </p:val>
                                        </p:tav>
                                        <p:tav tm="100000">
                                          <p:val>
                                            <p:strVal val="#ppt_x"/>
                                          </p:val>
                                        </p:tav>
                                      </p:tavLst>
                                    </p:anim>
                                    <p:anim calcmode="lin" valueType="num">
                                      <p:cBhvr>
                                        <p:cTn id="35" dur="750" fill="hold"/>
                                        <p:tgtEl>
                                          <p:spTgt spid="9"/>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750"/>
                                        <p:tgtEl>
                                          <p:spTgt spid="10"/>
                                        </p:tgtEl>
                                      </p:cBhvr>
                                    </p:animEffect>
                                    <p:anim calcmode="lin" valueType="num">
                                      <p:cBhvr>
                                        <p:cTn id="39" dur="750" fill="hold"/>
                                        <p:tgtEl>
                                          <p:spTgt spid="10"/>
                                        </p:tgtEl>
                                        <p:attrNameLst>
                                          <p:attrName>ppt_x</p:attrName>
                                        </p:attrNameLst>
                                      </p:cBhvr>
                                      <p:tavLst>
                                        <p:tav tm="0">
                                          <p:val>
                                            <p:strVal val="#ppt_x"/>
                                          </p:val>
                                        </p:tav>
                                        <p:tav tm="100000">
                                          <p:val>
                                            <p:strVal val="#ppt_x"/>
                                          </p:val>
                                        </p:tav>
                                      </p:tavLst>
                                    </p:anim>
                                    <p:anim calcmode="lin" valueType="num">
                                      <p:cBhvr>
                                        <p:cTn id="40" dur="750" fill="hold"/>
                                        <p:tgtEl>
                                          <p:spTgt spid="10"/>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750"/>
                                        <p:tgtEl>
                                          <p:spTgt spid="11"/>
                                        </p:tgtEl>
                                      </p:cBhvr>
                                    </p:animEffect>
                                    <p:anim calcmode="lin" valueType="num">
                                      <p:cBhvr>
                                        <p:cTn id="44" dur="750" fill="hold"/>
                                        <p:tgtEl>
                                          <p:spTgt spid="11"/>
                                        </p:tgtEl>
                                        <p:attrNameLst>
                                          <p:attrName>ppt_x</p:attrName>
                                        </p:attrNameLst>
                                      </p:cBhvr>
                                      <p:tavLst>
                                        <p:tav tm="0">
                                          <p:val>
                                            <p:strVal val="#ppt_x"/>
                                          </p:val>
                                        </p:tav>
                                        <p:tav tm="100000">
                                          <p:val>
                                            <p:strVal val="#ppt_x"/>
                                          </p:val>
                                        </p:tav>
                                      </p:tavLst>
                                    </p:anim>
                                    <p:anim calcmode="lin" valueType="num">
                                      <p:cBhvr>
                                        <p:cTn id="45" dur="75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9" grpId="0" animBg="1"/>
      <p:bldP spid="10" grpId="0" animBg="1"/>
      <p:bldP spid="11" grpId="0" animBg="1"/>
      <p:bldP spid="18" grpId="0" animBg="1"/>
      <p:bldP spid="20" grpId="0" animBg="1"/>
      <p:bldP spid="16" grpId="0" animBg="1"/>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9 CuadroTexto">
            <a:extLst>
              <a:ext uri="{FF2B5EF4-FFF2-40B4-BE49-F238E27FC236}">
                <a16:creationId xmlns:a16="http://schemas.microsoft.com/office/drawing/2014/main" id="{45750608-C93B-45A1-8686-E980F03CDB63}"/>
              </a:ext>
            </a:extLst>
          </p:cNvPr>
          <p:cNvSpPr txBox="1"/>
          <p:nvPr/>
        </p:nvSpPr>
        <p:spPr>
          <a:xfrm>
            <a:off x="589504" y="1660560"/>
            <a:ext cx="2333481" cy="369332"/>
          </a:xfrm>
          <a:prstGeom prst="rect">
            <a:avLst/>
          </a:prstGeom>
          <a:solidFill>
            <a:srgbClr val="002060"/>
          </a:solidFill>
          <a:ln>
            <a:noFill/>
          </a:ln>
          <a:effectLst>
            <a:outerShdw blurRad="50800" dist="38100" dir="2700000" algn="tl" rotWithShape="0">
              <a:prstClr val="black">
                <a:alpha val="40000"/>
              </a:prstClr>
            </a:outerShdw>
          </a:effectLst>
        </p:spPr>
        <p:txBody>
          <a:bodyPr wrap="square" rtlCol="0">
            <a:spAutoFit/>
          </a:bodyPr>
          <a:lstStyle/>
          <a:p>
            <a:pPr algn="ctr"/>
            <a:r>
              <a:rPr lang="es-CL" b="1" dirty="0">
                <a:solidFill>
                  <a:schemeClr val="bg1"/>
                </a:solidFill>
              </a:rPr>
              <a:t>Implante </a:t>
            </a:r>
            <a:r>
              <a:rPr lang="es-CL" b="1" dirty="0" err="1">
                <a:solidFill>
                  <a:schemeClr val="bg1"/>
                </a:solidFill>
              </a:rPr>
              <a:t>subdérmico</a:t>
            </a:r>
            <a:endParaRPr lang="es-CL" b="1" dirty="0">
              <a:solidFill>
                <a:schemeClr val="bg1"/>
              </a:solidFill>
            </a:endParaRPr>
          </a:p>
        </p:txBody>
      </p:sp>
      <p:sp>
        <p:nvSpPr>
          <p:cNvPr id="3" name="CuadroTexto 2"/>
          <p:cNvSpPr txBox="1"/>
          <p:nvPr/>
        </p:nvSpPr>
        <p:spPr>
          <a:xfrm>
            <a:off x="-182875" y="586832"/>
            <a:ext cx="4971263" cy="442674"/>
          </a:xfrm>
          <a:prstGeom prst="roundRect">
            <a:avLst/>
          </a:prstGeom>
          <a:noFill/>
          <a:ln>
            <a:noFill/>
          </a:ln>
          <a:effectLst/>
        </p:spPr>
        <p:txBody>
          <a:bodyPr wrap="square" rtlCol="0">
            <a:spAutoFit/>
          </a:bodyPr>
          <a:lstStyle/>
          <a:p>
            <a:pPr algn="ctr"/>
            <a:r>
              <a:rPr lang="es-ES" sz="2000" b="1" dirty="0">
                <a:latin typeface="Arial Rounded MT Bold" panose="020F0704030504030204" pitchFamily="34" charset="0"/>
              </a:rPr>
              <a:t>Métodos hormonales</a:t>
            </a:r>
            <a:endParaRPr lang="es-CL" sz="2000" b="1" dirty="0">
              <a:latin typeface="Arial Rounded MT Bold" panose="020F0704030504030204" pitchFamily="34" charset="0"/>
            </a:endParaRPr>
          </a:p>
        </p:txBody>
      </p:sp>
      <p:pic>
        <p:nvPicPr>
          <p:cNvPr id="4" name="Imagen 3"/>
          <p:cNvPicPr>
            <a:picLocks noChangeAspect="1"/>
          </p:cNvPicPr>
          <p:nvPr/>
        </p:nvPicPr>
        <p:blipFill>
          <a:blip r:embed="rId3"/>
          <a:stretch>
            <a:fillRect/>
          </a:stretch>
        </p:blipFill>
        <p:spPr>
          <a:xfrm>
            <a:off x="946032" y="1912882"/>
            <a:ext cx="2083922" cy="2443429"/>
          </a:xfrm>
          <a:prstGeom prst="rect">
            <a:avLst/>
          </a:prstGeom>
        </p:spPr>
      </p:pic>
      <p:pic>
        <p:nvPicPr>
          <p:cNvPr id="5" name="Imagen 4"/>
          <p:cNvPicPr>
            <a:picLocks noChangeAspect="1"/>
          </p:cNvPicPr>
          <p:nvPr/>
        </p:nvPicPr>
        <p:blipFill>
          <a:blip r:embed="rId4"/>
          <a:stretch>
            <a:fillRect/>
          </a:stretch>
        </p:blipFill>
        <p:spPr>
          <a:xfrm>
            <a:off x="3570281" y="2267813"/>
            <a:ext cx="1873970" cy="2180913"/>
          </a:xfrm>
          <a:prstGeom prst="rect">
            <a:avLst/>
          </a:prstGeom>
        </p:spPr>
      </p:pic>
      <p:pic>
        <p:nvPicPr>
          <p:cNvPr id="6" name="Imagen 5"/>
          <p:cNvPicPr>
            <a:picLocks noChangeAspect="1"/>
          </p:cNvPicPr>
          <p:nvPr/>
        </p:nvPicPr>
        <p:blipFill>
          <a:blip r:embed="rId5"/>
          <a:stretch>
            <a:fillRect/>
          </a:stretch>
        </p:blipFill>
        <p:spPr>
          <a:xfrm>
            <a:off x="5894280" y="1990334"/>
            <a:ext cx="1977383" cy="1945563"/>
          </a:xfrm>
          <a:prstGeom prst="rect">
            <a:avLst/>
          </a:prstGeom>
        </p:spPr>
      </p:pic>
      <p:pic>
        <p:nvPicPr>
          <p:cNvPr id="7" name="Imagen 6"/>
          <p:cNvPicPr>
            <a:picLocks noChangeAspect="1"/>
          </p:cNvPicPr>
          <p:nvPr/>
        </p:nvPicPr>
        <p:blipFill>
          <a:blip r:embed="rId6"/>
          <a:stretch>
            <a:fillRect/>
          </a:stretch>
        </p:blipFill>
        <p:spPr>
          <a:xfrm>
            <a:off x="1668209" y="5115303"/>
            <a:ext cx="1337602" cy="1298028"/>
          </a:xfrm>
          <a:prstGeom prst="rect">
            <a:avLst/>
          </a:prstGeom>
        </p:spPr>
      </p:pic>
      <p:pic>
        <p:nvPicPr>
          <p:cNvPr id="8" name="Imagen 7"/>
          <p:cNvPicPr>
            <a:picLocks noChangeAspect="1"/>
          </p:cNvPicPr>
          <p:nvPr/>
        </p:nvPicPr>
        <p:blipFill>
          <a:blip r:embed="rId7"/>
          <a:stretch>
            <a:fillRect/>
          </a:stretch>
        </p:blipFill>
        <p:spPr>
          <a:xfrm>
            <a:off x="7121869" y="4144162"/>
            <a:ext cx="1197049" cy="1757639"/>
          </a:xfrm>
          <a:prstGeom prst="rect">
            <a:avLst/>
          </a:prstGeom>
        </p:spPr>
      </p:pic>
      <p:pic>
        <p:nvPicPr>
          <p:cNvPr id="9" name="Imagen 8"/>
          <p:cNvPicPr>
            <a:picLocks noChangeAspect="1"/>
          </p:cNvPicPr>
          <p:nvPr/>
        </p:nvPicPr>
        <p:blipFill>
          <a:blip r:embed="rId8"/>
          <a:stretch>
            <a:fillRect/>
          </a:stretch>
        </p:blipFill>
        <p:spPr>
          <a:xfrm>
            <a:off x="4378300" y="4445716"/>
            <a:ext cx="2183908" cy="2075727"/>
          </a:xfrm>
          <a:prstGeom prst="rect">
            <a:avLst/>
          </a:prstGeom>
        </p:spPr>
      </p:pic>
      <p:sp>
        <p:nvSpPr>
          <p:cNvPr id="10" name="19 CuadroTexto">
            <a:extLst>
              <a:ext uri="{FF2B5EF4-FFF2-40B4-BE49-F238E27FC236}">
                <a16:creationId xmlns:a16="http://schemas.microsoft.com/office/drawing/2014/main" id="{45750608-C93B-45A1-8686-E980F03CDB63}"/>
              </a:ext>
            </a:extLst>
          </p:cNvPr>
          <p:cNvSpPr txBox="1"/>
          <p:nvPr/>
        </p:nvSpPr>
        <p:spPr>
          <a:xfrm>
            <a:off x="4014275" y="1908657"/>
            <a:ext cx="2333481" cy="369332"/>
          </a:xfrm>
          <a:prstGeom prst="rect">
            <a:avLst/>
          </a:prstGeom>
          <a:solidFill>
            <a:srgbClr val="002060"/>
          </a:solidFill>
          <a:ln>
            <a:noFill/>
          </a:ln>
          <a:effectLst>
            <a:outerShdw blurRad="50800" dist="38100" dir="2700000" algn="tl" rotWithShape="0">
              <a:prstClr val="black">
                <a:alpha val="40000"/>
              </a:prstClr>
            </a:outerShdw>
          </a:effectLst>
        </p:spPr>
        <p:txBody>
          <a:bodyPr wrap="square" rtlCol="0">
            <a:spAutoFit/>
          </a:bodyPr>
          <a:lstStyle/>
          <a:p>
            <a:pPr algn="ctr"/>
            <a:r>
              <a:rPr lang="es-CL" b="1" dirty="0">
                <a:solidFill>
                  <a:schemeClr val="bg1"/>
                </a:solidFill>
              </a:rPr>
              <a:t>Parche anticonceptivo</a:t>
            </a:r>
          </a:p>
        </p:txBody>
      </p:sp>
      <p:sp>
        <p:nvSpPr>
          <p:cNvPr id="11" name="19 CuadroTexto">
            <a:extLst>
              <a:ext uri="{FF2B5EF4-FFF2-40B4-BE49-F238E27FC236}">
                <a16:creationId xmlns:a16="http://schemas.microsoft.com/office/drawing/2014/main" id="{45750608-C93B-45A1-8686-E980F03CDB63}"/>
              </a:ext>
            </a:extLst>
          </p:cNvPr>
          <p:cNvSpPr txBox="1"/>
          <p:nvPr/>
        </p:nvSpPr>
        <p:spPr>
          <a:xfrm>
            <a:off x="6704923" y="3003113"/>
            <a:ext cx="2333481" cy="646331"/>
          </a:xfrm>
          <a:prstGeom prst="rect">
            <a:avLst/>
          </a:prstGeom>
          <a:solidFill>
            <a:srgbClr val="002060"/>
          </a:solidFill>
          <a:ln>
            <a:noFill/>
          </a:ln>
          <a:effectLst>
            <a:outerShdw blurRad="50800" dist="38100" dir="2700000" algn="tl" rotWithShape="0">
              <a:prstClr val="black">
                <a:alpha val="40000"/>
              </a:prstClr>
            </a:outerShdw>
          </a:effectLst>
        </p:spPr>
        <p:txBody>
          <a:bodyPr wrap="square" rtlCol="0">
            <a:spAutoFit/>
          </a:bodyPr>
          <a:lstStyle/>
          <a:p>
            <a:pPr algn="ctr"/>
            <a:r>
              <a:rPr lang="es-CL" b="1" dirty="0">
                <a:solidFill>
                  <a:schemeClr val="bg1"/>
                </a:solidFill>
              </a:rPr>
              <a:t>Inyección anticonceptiva</a:t>
            </a:r>
          </a:p>
        </p:txBody>
      </p:sp>
      <p:sp>
        <p:nvSpPr>
          <p:cNvPr id="12" name="19 CuadroTexto">
            <a:extLst>
              <a:ext uri="{FF2B5EF4-FFF2-40B4-BE49-F238E27FC236}">
                <a16:creationId xmlns:a16="http://schemas.microsoft.com/office/drawing/2014/main" id="{45750608-C93B-45A1-8686-E980F03CDB63}"/>
              </a:ext>
            </a:extLst>
          </p:cNvPr>
          <p:cNvSpPr txBox="1"/>
          <p:nvPr/>
        </p:nvSpPr>
        <p:spPr>
          <a:xfrm>
            <a:off x="3460131" y="5176895"/>
            <a:ext cx="2333481" cy="369332"/>
          </a:xfrm>
          <a:prstGeom prst="rect">
            <a:avLst/>
          </a:prstGeom>
          <a:solidFill>
            <a:srgbClr val="002060"/>
          </a:solidFill>
          <a:ln>
            <a:noFill/>
          </a:ln>
          <a:effectLst>
            <a:outerShdw blurRad="50800" dist="38100" dir="2700000" algn="tl" rotWithShape="0">
              <a:prstClr val="black">
                <a:alpha val="40000"/>
              </a:prstClr>
            </a:outerShdw>
          </a:effectLst>
        </p:spPr>
        <p:txBody>
          <a:bodyPr wrap="square" rtlCol="0">
            <a:spAutoFit/>
          </a:bodyPr>
          <a:lstStyle/>
          <a:p>
            <a:pPr algn="ctr"/>
            <a:r>
              <a:rPr lang="es-CL" b="1" dirty="0">
                <a:solidFill>
                  <a:schemeClr val="bg1"/>
                </a:solidFill>
              </a:rPr>
              <a:t>DIU hormonal</a:t>
            </a:r>
          </a:p>
        </p:txBody>
      </p:sp>
      <p:sp>
        <p:nvSpPr>
          <p:cNvPr id="13" name="19 CuadroTexto">
            <a:extLst>
              <a:ext uri="{FF2B5EF4-FFF2-40B4-BE49-F238E27FC236}">
                <a16:creationId xmlns:a16="http://schemas.microsoft.com/office/drawing/2014/main" id="{45750608-C93B-45A1-8686-E980F03CDB63}"/>
              </a:ext>
            </a:extLst>
          </p:cNvPr>
          <p:cNvSpPr txBox="1"/>
          <p:nvPr/>
        </p:nvSpPr>
        <p:spPr>
          <a:xfrm>
            <a:off x="347996" y="4807563"/>
            <a:ext cx="2333481" cy="369332"/>
          </a:xfrm>
          <a:prstGeom prst="rect">
            <a:avLst/>
          </a:prstGeom>
          <a:solidFill>
            <a:srgbClr val="002060"/>
          </a:solidFill>
          <a:ln>
            <a:noFill/>
          </a:ln>
          <a:effectLst>
            <a:outerShdw blurRad="50800" dist="38100" dir="2700000" algn="tl" rotWithShape="0">
              <a:prstClr val="black">
                <a:alpha val="40000"/>
              </a:prstClr>
            </a:outerShdw>
          </a:effectLst>
        </p:spPr>
        <p:txBody>
          <a:bodyPr wrap="square" rtlCol="0">
            <a:spAutoFit/>
          </a:bodyPr>
          <a:lstStyle/>
          <a:p>
            <a:pPr algn="ctr"/>
            <a:r>
              <a:rPr lang="es-ES" b="1" dirty="0">
                <a:solidFill>
                  <a:schemeClr val="bg1"/>
                </a:solidFill>
              </a:rPr>
              <a:t>Anillo vaginal</a:t>
            </a:r>
            <a:endParaRPr lang="es-CL" b="1" dirty="0">
              <a:solidFill>
                <a:schemeClr val="bg1"/>
              </a:solidFill>
            </a:endParaRPr>
          </a:p>
        </p:txBody>
      </p:sp>
      <p:sp>
        <p:nvSpPr>
          <p:cNvPr id="14" name="19 CuadroTexto">
            <a:extLst>
              <a:ext uri="{FF2B5EF4-FFF2-40B4-BE49-F238E27FC236}">
                <a16:creationId xmlns:a16="http://schemas.microsoft.com/office/drawing/2014/main" id="{45750608-C93B-45A1-8686-E980F03CDB63}"/>
              </a:ext>
            </a:extLst>
          </p:cNvPr>
          <p:cNvSpPr txBox="1"/>
          <p:nvPr/>
        </p:nvSpPr>
        <p:spPr>
          <a:xfrm>
            <a:off x="6211614" y="5750188"/>
            <a:ext cx="2826789" cy="923330"/>
          </a:xfrm>
          <a:prstGeom prst="rect">
            <a:avLst/>
          </a:prstGeom>
          <a:solidFill>
            <a:srgbClr val="002060"/>
          </a:solidFill>
          <a:ln>
            <a:noFill/>
          </a:ln>
          <a:effectLst>
            <a:outerShdw blurRad="50800" dist="38100" dir="2700000" algn="tl" rotWithShape="0">
              <a:prstClr val="black">
                <a:alpha val="40000"/>
              </a:prstClr>
            </a:outerShdw>
          </a:effectLst>
        </p:spPr>
        <p:txBody>
          <a:bodyPr wrap="square" rtlCol="0">
            <a:spAutoFit/>
          </a:bodyPr>
          <a:lstStyle/>
          <a:p>
            <a:pPr algn="ctr"/>
            <a:r>
              <a:rPr lang="es-ES" b="1" dirty="0">
                <a:solidFill>
                  <a:schemeClr val="bg1"/>
                </a:solidFill>
              </a:rPr>
              <a:t>Otros formatos de píldoras (</a:t>
            </a:r>
            <a:r>
              <a:rPr lang="es-ES" b="1" dirty="0" err="1">
                <a:solidFill>
                  <a:schemeClr val="bg1"/>
                </a:solidFill>
              </a:rPr>
              <a:t>minipildora</a:t>
            </a:r>
            <a:r>
              <a:rPr lang="es-ES" b="1" dirty="0">
                <a:solidFill>
                  <a:schemeClr val="bg1"/>
                </a:solidFill>
              </a:rPr>
              <a:t>, píldora del día después)</a:t>
            </a:r>
            <a:endParaRPr lang="es-CL" b="1" dirty="0">
              <a:solidFill>
                <a:schemeClr val="bg1"/>
              </a:solidFill>
            </a:endParaRPr>
          </a:p>
        </p:txBody>
      </p:sp>
      <p:sp>
        <p:nvSpPr>
          <p:cNvPr id="18" name="CuadroTexto 17"/>
          <p:cNvSpPr txBox="1"/>
          <p:nvPr/>
        </p:nvSpPr>
        <p:spPr>
          <a:xfrm>
            <a:off x="3591488" y="1038057"/>
            <a:ext cx="2393800" cy="369332"/>
          </a:xfrm>
          <a:prstGeom prst="rect">
            <a:avLst/>
          </a:prstGeom>
          <a:noFill/>
        </p:spPr>
        <p:txBody>
          <a:bodyPr wrap="square" rtlCol="0">
            <a:spAutoFit/>
          </a:bodyPr>
          <a:lstStyle/>
          <a:p>
            <a:r>
              <a:rPr lang="es-ES" dirty="0"/>
              <a:t>Otras presentaciones</a:t>
            </a:r>
            <a:endParaRPr lang="es-CL" dirty="0"/>
          </a:p>
        </p:txBody>
      </p:sp>
    </p:spTree>
    <p:extLst>
      <p:ext uri="{BB962C8B-B14F-4D97-AF65-F5344CB8AC3E}">
        <p14:creationId xmlns:p14="http://schemas.microsoft.com/office/powerpoint/2010/main" val="2000142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1" grpId="0" animBg="1"/>
      <p:bldP spid="12" grpId="0" animBg="1"/>
      <p:bldP spid="13"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28260" y="1789187"/>
            <a:ext cx="7447721" cy="2585323"/>
          </a:xfrm>
          <a:prstGeom prst="rect">
            <a:avLst/>
          </a:prstGeom>
        </p:spPr>
        <p:txBody>
          <a:bodyPr wrap="square">
            <a:spAutoFit/>
          </a:bodyPr>
          <a:lstStyle/>
          <a:p>
            <a:pPr algn="just"/>
            <a:r>
              <a:rPr lang="es-ES" dirty="0">
                <a:solidFill>
                  <a:srgbClr val="000000"/>
                </a:solidFill>
                <a:latin typeface="Arial" panose="020B0604020202020204" pitchFamily="34" charset="0"/>
              </a:rPr>
              <a:t>Algunos métodos hormonales de control de la natalidad están constituidos por una combinación de progestágenos y estrógenos.</a:t>
            </a:r>
          </a:p>
          <a:p>
            <a:pPr algn="just"/>
            <a:endParaRPr lang="es-ES" dirty="0">
              <a:solidFill>
                <a:srgbClr val="000000"/>
              </a:solidFill>
              <a:latin typeface="Arial" panose="020B0604020202020204" pitchFamily="34" charset="0"/>
            </a:endParaRPr>
          </a:p>
          <a:p>
            <a:pPr algn="just"/>
            <a:r>
              <a:rPr lang="es-ES" dirty="0">
                <a:solidFill>
                  <a:srgbClr val="000000"/>
                </a:solidFill>
                <a:latin typeface="Arial" panose="020B0604020202020204" pitchFamily="34" charset="0"/>
              </a:rPr>
              <a:t>¿Cuál es el efecto principal de este tipo de métodos?</a:t>
            </a:r>
          </a:p>
          <a:p>
            <a:pPr algn="just"/>
            <a:endParaRPr lang="es-ES" dirty="0">
              <a:solidFill>
                <a:srgbClr val="000000"/>
              </a:solidFill>
              <a:latin typeface="Arial" panose="020B0604020202020204" pitchFamily="34" charset="0"/>
            </a:endParaRPr>
          </a:p>
          <a:p>
            <a:pPr marL="342900" indent="-342900" algn="just">
              <a:buAutoNum type="alphaUcParenR"/>
            </a:pPr>
            <a:r>
              <a:rPr lang="es-ES" dirty="0">
                <a:solidFill>
                  <a:srgbClr val="000000"/>
                </a:solidFill>
                <a:latin typeface="Arial" panose="020B0604020202020204" pitchFamily="34" charset="0"/>
              </a:rPr>
              <a:t>Mantener los niveles hormonales como si hubiera embarazo.</a:t>
            </a:r>
          </a:p>
          <a:p>
            <a:pPr marL="342900" indent="-342900" algn="just">
              <a:buAutoNum type="alphaUcParenR"/>
            </a:pPr>
            <a:r>
              <a:rPr lang="es-ES" dirty="0">
                <a:solidFill>
                  <a:srgbClr val="000000"/>
                </a:solidFill>
                <a:latin typeface="Arial" panose="020B0604020202020204" pitchFamily="34" charset="0"/>
              </a:rPr>
              <a:t>Eliminar los espermatozoides en las vías genitales femeninas.</a:t>
            </a:r>
          </a:p>
          <a:p>
            <a:pPr marL="342900" indent="-342900" algn="just">
              <a:buAutoNum type="alphaUcParenR"/>
            </a:pPr>
            <a:r>
              <a:rPr lang="es-ES" dirty="0">
                <a:solidFill>
                  <a:srgbClr val="000000"/>
                </a:solidFill>
                <a:latin typeface="Arial" panose="020B0604020202020204" pitchFamily="34" charset="0"/>
              </a:rPr>
              <a:t>Bloquear la formación del tapón mucoso en el cuello uterino.</a:t>
            </a:r>
          </a:p>
          <a:p>
            <a:pPr marL="342900" indent="-342900" algn="just">
              <a:buAutoNum type="alphaUcParenR"/>
            </a:pPr>
            <a:r>
              <a:rPr lang="es-ES" dirty="0">
                <a:solidFill>
                  <a:srgbClr val="000000"/>
                </a:solidFill>
                <a:latin typeface="Arial" panose="020B0604020202020204" pitchFamily="34" charset="0"/>
              </a:rPr>
              <a:t>Impedir el tránsito del embrión desde el oviducto hacia el útero. </a:t>
            </a:r>
            <a:endParaRPr lang="es-CL" dirty="0"/>
          </a:p>
        </p:txBody>
      </p:sp>
      <p:grpSp>
        <p:nvGrpSpPr>
          <p:cNvPr id="3" name="Grupo 2"/>
          <p:cNvGrpSpPr/>
          <p:nvPr/>
        </p:nvGrpSpPr>
        <p:grpSpPr>
          <a:xfrm>
            <a:off x="6063358" y="4403054"/>
            <a:ext cx="2949074" cy="2075407"/>
            <a:chOff x="5367342" y="4369697"/>
            <a:chExt cx="2949074" cy="2075407"/>
          </a:xfrm>
        </p:grpSpPr>
        <p:grpSp>
          <p:nvGrpSpPr>
            <p:cNvPr id="4" name="22 Grupo">
              <a:extLst>
                <a:ext uri="{FF2B5EF4-FFF2-40B4-BE49-F238E27FC236}">
                  <a16:creationId xmlns:a16="http://schemas.microsoft.com/office/drawing/2014/main" id="{CBB9239B-5D2C-03C8-AF5D-9E6EDCFAD549}"/>
                </a:ext>
              </a:extLst>
            </p:cNvPr>
            <p:cNvGrpSpPr/>
            <p:nvPr/>
          </p:nvGrpSpPr>
          <p:grpSpPr>
            <a:xfrm>
              <a:off x="5367342" y="4369697"/>
              <a:ext cx="2569531" cy="2075407"/>
              <a:chOff x="6305592" y="357397"/>
              <a:chExt cx="2569531" cy="2075407"/>
            </a:xfrm>
          </p:grpSpPr>
          <p:pic>
            <p:nvPicPr>
              <p:cNvPr id="6" name="Picture 3" descr="C:\Users\karla.hernandez\Desktop\PROGRAMAS ANUALES\TC31\íconos en png para PPT\pos it.png">
                <a:extLst>
                  <a:ext uri="{FF2B5EF4-FFF2-40B4-BE49-F238E27FC236}">
                    <a16:creationId xmlns:a16="http://schemas.microsoft.com/office/drawing/2014/main" id="{36B908FB-677D-9662-FF73-86832CEED0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5592" y="779761"/>
                <a:ext cx="2182024" cy="1653043"/>
              </a:xfrm>
              <a:prstGeom prst="rect">
                <a:avLst/>
              </a:prstGeom>
              <a:noFill/>
              <a:extLst>
                <a:ext uri="{909E8E84-426E-40DD-AFC4-6F175D3DCCD1}">
                  <a14:hiddenFill xmlns:a14="http://schemas.microsoft.com/office/drawing/2010/main">
                    <a:solidFill>
                      <a:srgbClr val="FFFFFF"/>
                    </a:solidFill>
                  </a14:hiddenFill>
                </a:ext>
              </a:extLst>
            </p:spPr>
          </p:pic>
          <p:sp>
            <p:nvSpPr>
              <p:cNvPr id="7" name="24 Rectángulo">
                <a:extLst>
                  <a:ext uri="{FF2B5EF4-FFF2-40B4-BE49-F238E27FC236}">
                    <a16:creationId xmlns:a16="http://schemas.microsoft.com/office/drawing/2014/main" id="{954DEA50-3E70-8CD0-8C34-37144A7F06AF}"/>
                  </a:ext>
                </a:extLst>
              </p:cNvPr>
              <p:cNvSpPr/>
              <p:nvPr/>
            </p:nvSpPr>
            <p:spPr>
              <a:xfrm rot="21211048">
                <a:off x="6668127" y="1099275"/>
                <a:ext cx="1276138" cy="1077218"/>
              </a:xfrm>
              <a:prstGeom prst="rect">
                <a:avLst/>
              </a:prstGeom>
            </p:spPr>
            <p:txBody>
              <a:bodyPr wrap="square">
                <a:spAutoFit/>
              </a:bodyPr>
              <a:lstStyle/>
              <a:p>
                <a:pPr algn="ctr"/>
                <a:r>
                  <a:rPr lang="es-ES" altLang="es-CL" sz="1600" b="1" dirty="0">
                    <a:ea typeface="Myriad Arabic"/>
                    <a:cs typeface="Myriad Arabic"/>
                  </a:rPr>
                  <a:t>Habilidad</a:t>
                </a:r>
                <a:r>
                  <a:rPr lang="es-ES" altLang="es-CL" sz="1600" dirty="0">
                    <a:ea typeface="Myriad Arabic"/>
                    <a:cs typeface="Myriad Arabic"/>
                  </a:rPr>
                  <a:t>:</a:t>
                </a:r>
              </a:p>
              <a:p>
                <a:pPr algn="ctr"/>
                <a:r>
                  <a:rPr lang="es-ES" altLang="es-CL" sz="1600" dirty="0">
                    <a:ea typeface="Myriad Arabic"/>
                    <a:cs typeface="Myriad Arabic"/>
                  </a:rPr>
                  <a:t>Procesar y analizar la evidencia</a:t>
                </a:r>
              </a:p>
            </p:txBody>
          </p:sp>
          <p:pic>
            <p:nvPicPr>
              <p:cNvPr id="8" name="Picture 5" descr="C:\Users\karla.hernandez\Desktop\PROGRAMAS ANUALES\TC31\íconos en png para PPT\08 ícono.png">
                <a:extLst>
                  <a:ext uri="{FF2B5EF4-FFF2-40B4-BE49-F238E27FC236}">
                    <a16:creationId xmlns:a16="http://schemas.microsoft.com/office/drawing/2014/main" id="{E9A96FE1-A25A-7590-C645-BA66819309E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9123" y="357397"/>
                <a:ext cx="936000" cy="936000"/>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8 Rectángulo redondeado">
              <a:extLst>
                <a:ext uri="{FF2B5EF4-FFF2-40B4-BE49-F238E27FC236}">
                  <a16:creationId xmlns:a16="http://schemas.microsoft.com/office/drawing/2014/main" id="{32BFF8FC-6A3D-4EAD-989F-20F7DBA8E295}"/>
                </a:ext>
              </a:extLst>
            </p:cNvPr>
            <p:cNvSpPr/>
            <p:nvPr/>
          </p:nvSpPr>
          <p:spPr>
            <a:xfrm>
              <a:off x="7402517" y="5503432"/>
              <a:ext cx="913899" cy="936104"/>
            </a:xfrm>
            <a:prstGeom prst="roundRect">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800" b="1" dirty="0"/>
                <a:t>A</a:t>
              </a:r>
              <a:endParaRPr lang="es-CL" sz="4800" b="1" dirty="0"/>
            </a:p>
          </p:txBody>
        </p:sp>
      </p:grpSp>
      <p:pic>
        <p:nvPicPr>
          <p:cNvPr id="9" name="Imagen 8"/>
          <p:cNvPicPr>
            <a:picLocks noChangeAspect="1"/>
          </p:cNvPicPr>
          <p:nvPr/>
        </p:nvPicPr>
        <p:blipFill>
          <a:blip r:embed="rId4"/>
          <a:stretch>
            <a:fillRect/>
          </a:stretch>
        </p:blipFill>
        <p:spPr>
          <a:xfrm>
            <a:off x="0" y="217398"/>
            <a:ext cx="2090739" cy="627768"/>
          </a:xfrm>
          <a:prstGeom prst="rect">
            <a:avLst/>
          </a:prstGeom>
        </p:spPr>
      </p:pic>
      <p:sp>
        <p:nvSpPr>
          <p:cNvPr id="10" name="CuadroTexto 9"/>
          <p:cNvSpPr txBox="1"/>
          <p:nvPr/>
        </p:nvSpPr>
        <p:spPr>
          <a:xfrm>
            <a:off x="41835" y="6517572"/>
            <a:ext cx="6197448" cy="246221"/>
          </a:xfrm>
          <a:prstGeom prst="rect">
            <a:avLst/>
          </a:prstGeom>
          <a:noFill/>
        </p:spPr>
        <p:txBody>
          <a:bodyPr wrap="square" rtlCol="0">
            <a:spAutoFit/>
          </a:bodyPr>
          <a:lstStyle/>
          <a:p>
            <a:r>
              <a:rPr lang="es-ES" sz="1000" b="1" dirty="0"/>
              <a:t>Pregunta 7– PAES regular Ciencias Biología- forma 153– admisión 2023. DEMRE.</a:t>
            </a:r>
            <a:endParaRPr lang="es-CL" sz="1000" b="1" dirty="0"/>
          </a:p>
        </p:txBody>
      </p:sp>
    </p:spTree>
    <p:extLst>
      <p:ext uri="{BB962C8B-B14F-4D97-AF65-F5344CB8AC3E}">
        <p14:creationId xmlns:p14="http://schemas.microsoft.com/office/powerpoint/2010/main" val="1473377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TS más comunes: Síntomas y prevención">
            <a:extLst>
              <a:ext uri="{FF2B5EF4-FFF2-40B4-BE49-F238E27FC236}">
                <a16:creationId xmlns:a16="http://schemas.microsoft.com/office/drawing/2014/main" id="{7B4FA964-7881-4CF2-9F18-D27DF9A2C87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51" t="39280" r="4323" b="3545"/>
          <a:stretch/>
        </p:blipFill>
        <p:spPr bwMode="auto">
          <a:xfrm>
            <a:off x="373117" y="1973846"/>
            <a:ext cx="8692055" cy="379955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 name="Picture 4" descr="Por qué no hay condones femeninos en Colombia? | ¡PACIFISTA!">
            <a:extLst>
              <a:ext uri="{FF2B5EF4-FFF2-40B4-BE49-F238E27FC236}">
                <a16:creationId xmlns:a16="http://schemas.microsoft.com/office/drawing/2014/main" id="{9862B561-03ED-44B9-980D-6C430D441A5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988" t="3812" r="18500" b="4996"/>
          <a:stretch/>
        </p:blipFill>
        <p:spPr bwMode="auto">
          <a:xfrm>
            <a:off x="2291455" y="1973846"/>
            <a:ext cx="4605928" cy="407651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cxnSp>
        <p:nvCxnSpPr>
          <p:cNvPr id="4" name="Conector: angular 28">
            <a:extLst>
              <a:ext uri="{FF2B5EF4-FFF2-40B4-BE49-F238E27FC236}">
                <a16:creationId xmlns:a16="http://schemas.microsoft.com/office/drawing/2014/main" id="{0CDAD5E9-D14D-46EE-AF39-7359F2BC8949}"/>
              </a:ext>
            </a:extLst>
          </p:cNvPr>
          <p:cNvCxnSpPr>
            <a:cxnSpLocks/>
          </p:cNvCxnSpPr>
          <p:nvPr/>
        </p:nvCxnSpPr>
        <p:spPr>
          <a:xfrm>
            <a:off x="1475656" y="4437112"/>
            <a:ext cx="3515306" cy="1024984"/>
          </a:xfrm>
          <a:prstGeom prst="bentConnector3">
            <a:avLst>
              <a:gd name="adj1" fmla="val 50000"/>
            </a:avLst>
          </a:prstGeom>
          <a:ln w="76200">
            <a:solidFill>
              <a:srgbClr val="C00000"/>
            </a:solidFill>
            <a:tailEnd type="triangle"/>
          </a:ln>
        </p:spPr>
        <p:style>
          <a:lnRef idx="3">
            <a:schemeClr val="accent3"/>
          </a:lnRef>
          <a:fillRef idx="0">
            <a:schemeClr val="accent3"/>
          </a:fillRef>
          <a:effectRef idx="2">
            <a:schemeClr val="accent3"/>
          </a:effectRef>
          <a:fontRef idx="minor">
            <a:schemeClr val="tx1"/>
          </a:fontRef>
        </p:style>
      </p:cxnSp>
      <p:cxnSp>
        <p:nvCxnSpPr>
          <p:cNvPr id="5" name="Conector: angular 38">
            <a:extLst>
              <a:ext uri="{FF2B5EF4-FFF2-40B4-BE49-F238E27FC236}">
                <a16:creationId xmlns:a16="http://schemas.microsoft.com/office/drawing/2014/main" id="{5DD9B788-7AA5-4E58-9C49-731F3659A20A}"/>
              </a:ext>
            </a:extLst>
          </p:cNvPr>
          <p:cNvCxnSpPr>
            <a:cxnSpLocks/>
          </p:cNvCxnSpPr>
          <p:nvPr/>
        </p:nvCxnSpPr>
        <p:spPr>
          <a:xfrm>
            <a:off x="1475656" y="2707700"/>
            <a:ext cx="2016224" cy="1165922"/>
          </a:xfrm>
          <a:prstGeom prst="bentConnector3">
            <a:avLst>
              <a:gd name="adj1" fmla="val 58580"/>
            </a:avLst>
          </a:prstGeom>
          <a:ln w="76200">
            <a:solidFill>
              <a:srgbClr val="C00000"/>
            </a:solidFill>
            <a:tailEnd type="triangle"/>
          </a:ln>
        </p:spPr>
        <p:style>
          <a:lnRef idx="3">
            <a:schemeClr val="accent3"/>
          </a:lnRef>
          <a:fillRef idx="0">
            <a:schemeClr val="accent3"/>
          </a:fillRef>
          <a:effectRef idx="2">
            <a:schemeClr val="accent3"/>
          </a:effectRef>
          <a:fontRef idx="minor">
            <a:schemeClr val="tx1"/>
          </a:fontRef>
        </p:style>
      </p:cxnSp>
      <p:sp>
        <p:nvSpPr>
          <p:cNvPr id="6" name="Rectángulo 5">
            <a:extLst>
              <a:ext uri="{FF2B5EF4-FFF2-40B4-BE49-F238E27FC236}">
                <a16:creationId xmlns:a16="http://schemas.microsoft.com/office/drawing/2014/main" id="{8351C558-1562-4E4B-B687-7B5900266546}"/>
              </a:ext>
            </a:extLst>
          </p:cNvPr>
          <p:cNvSpPr/>
          <p:nvPr/>
        </p:nvSpPr>
        <p:spPr>
          <a:xfrm rot="19436355">
            <a:off x="1248182" y="3843922"/>
            <a:ext cx="6461699" cy="536414"/>
          </a:xfrm>
          <a:prstGeom prst="rect">
            <a:avLst/>
          </a:prstGeom>
          <a:solidFill>
            <a:srgbClr val="C0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CL" b="1" dirty="0">
                <a:solidFill>
                  <a:schemeClr val="bg1"/>
                </a:solidFill>
              </a:rPr>
              <a:t>PROTEGE CONTRA INFECCIONES DE TRANSMISIÓN SEXUAL</a:t>
            </a:r>
          </a:p>
        </p:txBody>
      </p:sp>
      <p:sp>
        <p:nvSpPr>
          <p:cNvPr id="7" name="CuadroTexto 6"/>
          <p:cNvSpPr txBox="1"/>
          <p:nvPr/>
        </p:nvSpPr>
        <p:spPr>
          <a:xfrm>
            <a:off x="-182875" y="586832"/>
            <a:ext cx="4971263" cy="442674"/>
          </a:xfrm>
          <a:prstGeom prst="roundRect">
            <a:avLst/>
          </a:prstGeom>
          <a:noFill/>
          <a:ln>
            <a:noFill/>
          </a:ln>
          <a:effectLst/>
        </p:spPr>
        <p:txBody>
          <a:bodyPr wrap="square" rtlCol="0">
            <a:spAutoFit/>
          </a:bodyPr>
          <a:lstStyle/>
          <a:p>
            <a:pPr algn="ctr"/>
            <a:r>
              <a:rPr lang="es-ES" sz="2000" b="1" dirty="0">
                <a:latin typeface="Arial Rounded MT Bold" panose="020F0704030504030204" pitchFamily="34" charset="0"/>
              </a:rPr>
              <a:t>Métodos de barrera</a:t>
            </a:r>
            <a:endParaRPr lang="es-CL" sz="2000" b="1" dirty="0">
              <a:latin typeface="Arial Rounded MT Bold" panose="020F0704030504030204" pitchFamily="34" charset="0"/>
            </a:endParaRPr>
          </a:p>
        </p:txBody>
      </p:sp>
      <p:sp>
        <p:nvSpPr>
          <p:cNvPr id="8" name="CuadroTexto 7"/>
          <p:cNvSpPr txBox="1"/>
          <p:nvPr/>
        </p:nvSpPr>
        <p:spPr>
          <a:xfrm>
            <a:off x="1798325" y="1290164"/>
            <a:ext cx="4971263" cy="442674"/>
          </a:xfrm>
          <a:prstGeom prst="roundRect">
            <a:avLst/>
          </a:prstGeom>
          <a:noFill/>
          <a:ln>
            <a:noFill/>
          </a:ln>
          <a:effectLst/>
        </p:spPr>
        <p:txBody>
          <a:bodyPr wrap="square" rtlCol="0">
            <a:spAutoFit/>
          </a:bodyPr>
          <a:lstStyle/>
          <a:p>
            <a:pPr algn="ctr"/>
            <a:r>
              <a:rPr lang="es-ES" sz="2000" b="1" dirty="0">
                <a:latin typeface="Arial Rounded MT Bold" panose="020F0704030504030204" pitchFamily="34" charset="0"/>
              </a:rPr>
              <a:t>Condón o preservativo</a:t>
            </a:r>
            <a:endParaRPr lang="es-CL" sz="2000" b="1" dirty="0">
              <a:latin typeface="Arial Rounded MT Bold" panose="020F0704030504030204" pitchFamily="34" charset="0"/>
            </a:endParaRPr>
          </a:p>
        </p:txBody>
      </p:sp>
      <p:sp>
        <p:nvSpPr>
          <p:cNvPr id="9" name="Llamada rectangular redondeada 8"/>
          <p:cNvSpPr/>
          <p:nvPr/>
        </p:nvSpPr>
        <p:spPr>
          <a:xfrm>
            <a:off x="4233741" y="244910"/>
            <a:ext cx="4572000" cy="919401"/>
          </a:xfrm>
          <a:prstGeom prst="wedgeRoundRectCallout">
            <a:avLst>
              <a:gd name="adj1" fmla="val -51178"/>
              <a:gd name="adj2" fmla="val 75646"/>
              <a:gd name="adj3" fmla="val 16667"/>
            </a:avLst>
          </a:prstGeom>
          <a:solidFill>
            <a:srgbClr val="002060"/>
          </a:solidFill>
          <a:effectLst>
            <a:outerShdw blurRad="50800" dist="38100" dir="2700000" algn="tl" rotWithShape="0">
              <a:prstClr val="black">
                <a:alpha val="40000"/>
              </a:prstClr>
            </a:outerShdw>
          </a:effectLst>
        </p:spPr>
        <p:txBody>
          <a:bodyPr>
            <a:spAutoFit/>
          </a:bodyPr>
          <a:lstStyle/>
          <a:p>
            <a:pPr algn="ctr"/>
            <a:r>
              <a:rPr lang="es-ES" sz="1600" b="1" dirty="0">
                <a:solidFill>
                  <a:schemeClr val="bg1"/>
                </a:solidFill>
              </a:rPr>
              <a:t>Es un pequeño dispositivo de </a:t>
            </a:r>
            <a:r>
              <a:rPr lang="es-ES" sz="1600" b="1" dirty="0">
                <a:solidFill>
                  <a:schemeClr val="accent4"/>
                </a:solidFill>
              </a:rPr>
              <a:t>látex o poliuretano </a:t>
            </a:r>
            <a:r>
              <a:rPr lang="es-ES" sz="1600" b="1" dirty="0">
                <a:solidFill>
                  <a:schemeClr val="bg1"/>
                </a:solidFill>
              </a:rPr>
              <a:t>que </a:t>
            </a:r>
            <a:r>
              <a:rPr lang="es-ES" sz="1600" b="1" dirty="0">
                <a:solidFill>
                  <a:schemeClr val="accent4"/>
                </a:solidFill>
              </a:rPr>
              <a:t>se coloca sobre el pene erecto </a:t>
            </a:r>
            <a:r>
              <a:rPr lang="es-ES" sz="1600" b="1" dirty="0">
                <a:solidFill>
                  <a:schemeClr val="bg1"/>
                </a:solidFill>
              </a:rPr>
              <a:t>o </a:t>
            </a:r>
            <a:r>
              <a:rPr lang="es-ES" sz="1600" b="1" dirty="0">
                <a:solidFill>
                  <a:schemeClr val="accent4"/>
                </a:solidFill>
              </a:rPr>
              <a:t>en el interior de la vagina</a:t>
            </a:r>
            <a:r>
              <a:rPr lang="es-ES" sz="1600" b="1" dirty="0">
                <a:solidFill>
                  <a:schemeClr val="bg1"/>
                </a:solidFill>
              </a:rPr>
              <a:t> antes de la relación sexual.</a:t>
            </a:r>
            <a:endParaRPr lang="es-CL" sz="1600" b="1" dirty="0">
              <a:solidFill>
                <a:schemeClr val="bg1"/>
              </a:solidFill>
            </a:endParaRPr>
          </a:p>
        </p:txBody>
      </p:sp>
    </p:spTree>
    <p:extLst>
      <p:ext uri="{BB962C8B-B14F-4D97-AF65-F5344CB8AC3E}">
        <p14:creationId xmlns:p14="http://schemas.microsoft.com/office/powerpoint/2010/main" val="386176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 fill="hold"/>
                                        <p:tgtEl>
                                          <p:spTgt spid="6"/>
                                        </p:tgtEl>
                                        <p:attrNameLst>
                                          <p:attrName>ppt_w</p:attrName>
                                        </p:attrNameLst>
                                      </p:cBhvr>
                                      <p:tavLst>
                                        <p:tav tm="0">
                                          <p:val>
                                            <p:fltVal val="0"/>
                                          </p:val>
                                        </p:tav>
                                        <p:tav tm="100000">
                                          <p:val>
                                            <p:strVal val="#ppt_w"/>
                                          </p:val>
                                        </p:tav>
                                      </p:tavLst>
                                    </p:anim>
                                    <p:anim calcmode="lin" valueType="num">
                                      <p:cBhvr>
                                        <p:cTn id="31" dur="500" fill="hold"/>
                                        <p:tgtEl>
                                          <p:spTgt spid="6"/>
                                        </p:tgtEl>
                                        <p:attrNameLst>
                                          <p:attrName>ppt_h</p:attrName>
                                        </p:attrNameLst>
                                      </p:cBhvr>
                                      <p:tavLst>
                                        <p:tav tm="0">
                                          <p:val>
                                            <p:fltVal val="0"/>
                                          </p:val>
                                        </p:tav>
                                        <p:tav tm="100000">
                                          <p:val>
                                            <p:strVal val="#ppt_h"/>
                                          </p:val>
                                        </p:tav>
                                      </p:tavLst>
                                    </p:anim>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615324" y="1010815"/>
            <a:ext cx="8017565" cy="5078313"/>
          </a:xfrm>
          <a:prstGeom prst="rect">
            <a:avLst/>
          </a:prstGeom>
        </p:spPr>
        <p:txBody>
          <a:bodyPr wrap="square">
            <a:spAutoFit/>
          </a:bodyPr>
          <a:lstStyle/>
          <a:p>
            <a:pPr algn="just"/>
            <a:r>
              <a:rPr lang="es-ES" dirty="0">
                <a:solidFill>
                  <a:srgbClr val="000000"/>
                </a:solidFill>
                <a:latin typeface="Arial" panose="020B0604020202020204" pitchFamily="34" charset="0"/>
              </a:rPr>
              <a:t>El preservativo en un método que funciona formando una barrera física que impide que los espermatozoides lleguen al óvulo y que los patógenos responsables de las ITS se transmitan entre las personas. Una investigación busca responder a la siguiente pregunta: "¿Cómo afecta el uso de preservativos en la prevención de embarazos no deseados y de infecciones de transmisión sexual?". </a:t>
            </a:r>
          </a:p>
          <a:p>
            <a:pPr algn="just"/>
            <a:endParaRPr lang="es-ES" dirty="0">
              <a:solidFill>
                <a:srgbClr val="000000"/>
              </a:solidFill>
              <a:latin typeface="Arial" panose="020B0604020202020204" pitchFamily="34" charset="0"/>
            </a:endParaRPr>
          </a:p>
          <a:p>
            <a:pPr algn="just"/>
            <a:r>
              <a:rPr lang="es-ES" dirty="0">
                <a:solidFill>
                  <a:srgbClr val="000000"/>
                </a:solidFill>
                <a:latin typeface="Arial" panose="020B0604020202020204" pitchFamily="34" charset="0"/>
              </a:rPr>
              <a:t>Al respecto, ¿cuál de las siguientes alternativas es una hipótesis coherente con esta pregunta de investigación?</a:t>
            </a:r>
          </a:p>
          <a:p>
            <a:pPr algn="just"/>
            <a:r>
              <a:rPr lang="es-ES" dirty="0">
                <a:solidFill>
                  <a:srgbClr val="000000"/>
                </a:solidFill>
                <a:latin typeface="Arial" panose="020B0604020202020204" pitchFamily="34" charset="0"/>
              </a:rPr>
              <a:t> 	</a:t>
            </a:r>
          </a:p>
          <a:p>
            <a:pPr marL="342900" indent="-342900" algn="just">
              <a:buAutoNum type="alphaUcParenR"/>
            </a:pPr>
            <a:r>
              <a:rPr lang="es-ES" dirty="0">
                <a:solidFill>
                  <a:srgbClr val="000000"/>
                </a:solidFill>
                <a:latin typeface="Arial" panose="020B0604020202020204" pitchFamily="34" charset="0"/>
              </a:rPr>
              <a:t>El uso de preservativos reduce la posibilidad de que las mujeres queden embarazadas durante la relación sexual. </a:t>
            </a:r>
          </a:p>
          <a:p>
            <a:pPr marL="342900" indent="-342900" algn="just">
              <a:buAutoNum type="alphaUcParenR"/>
            </a:pPr>
            <a:r>
              <a:rPr lang="es-ES" dirty="0">
                <a:solidFill>
                  <a:srgbClr val="000000"/>
                </a:solidFill>
                <a:latin typeface="Arial" panose="020B0604020202020204" pitchFamily="34" charset="0"/>
              </a:rPr>
              <a:t>El uso de preservativos disminuye la probabilidad de embarazos no deseados y la transmisión de ITS.</a:t>
            </a:r>
          </a:p>
          <a:p>
            <a:pPr marL="342900" indent="-342900" algn="just">
              <a:buAutoNum type="alphaUcParenR"/>
            </a:pPr>
            <a:r>
              <a:rPr lang="es-ES" dirty="0">
                <a:solidFill>
                  <a:srgbClr val="000000"/>
                </a:solidFill>
                <a:latin typeface="Arial" panose="020B0604020202020204" pitchFamily="34" charset="0"/>
              </a:rPr>
              <a:t>El uso de preservativos reduce la posibilidad de un embarazo no deseado en personas que también usan anticonceptivos orales.</a:t>
            </a:r>
          </a:p>
          <a:p>
            <a:pPr marL="342900" indent="-342900" algn="just">
              <a:buAutoNum type="alphaUcParenR"/>
            </a:pPr>
            <a:r>
              <a:rPr lang="es-ES" dirty="0">
                <a:solidFill>
                  <a:srgbClr val="000000"/>
                </a:solidFill>
                <a:latin typeface="Arial" panose="020B0604020202020204" pitchFamily="34" charset="0"/>
              </a:rPr>
              <a:t>La duración en el uso de preservativos durante una relación sexual incide en la prevención de embarazos no deseados y transmisión de ITS. 	</a:t>
            </a:r>
          </a:p>
        </p:txBody>
      </p:sp>
      <p:grpSp>
        <p:nvGrpSpPr>
          <p:cNvPr id="5" name="Grupo 4"/>
          <p:cNvGrpSpPr/>
          <p:nvPr/>
        </p:nvGrpSpPr>
        <p:grpSpPr>
          <a:xfrm>
            <a:off x="6063358" y="4403054"/>
            <a:ext cx="2949074" cy="2075407"/>
            <a:chOff x="5367342" y="4369697"/>
            <a:chExt cx="2949074" cy="2075407"/>
          </a:xfrm>
        </p:grpSpPr>
        <p:grpSp>
          <p:nvGrpSpPr>
            <p:cNvPr id="6" name="22 Grupo">
              <a:extLst>
                <a:ext uri="{FF2B5EF4-FFF2-40B4-BE49-F238E27FC236}">
                  <a16:creationId xmlns:a16="http://schemas.microsoft.com/office/drawing/2014/main" id="{CBB9239B-5D2C-03C8-AF5D-9E6EDCFAD549}"/>
                </a:ext>
              </a:extLst>
            </p:cNvPr>
            <p:cNvGrpSpPr/>
            <p:nvPr/>
          </p:nvGrpSpPr>
          <p:grpSpPr>
            <a:xfrm>
              <a:off x="5367342" y="4369697"/>
              <a:ext cx="2569531" cy="2075407"/>
              <a:chOff x="6305592" y="357397"/>
              <a:chExt cx="2569531" cy="2075407"/>
            </a:xfrm>
          </p:grpSpPr>
          <p:pic>
            <p:nvPicPr>
              <p:cNvPr id="8" name="Picture 3" descr="C:\Users\karla.hernandez\Desktop\PROGRAMAS ANUALES\TC31\íconos en png para PPT\pos it.png">
                <a:extLst>
                  <a:ext uri="{FF2B5EF4-FFF2-40B4-BE49-F238E27FC236}">
                    <a16:creationId xmlns:a16="http://schemas.microsoft.com/office/drawing/2014/main" id="{36B908FB-677D-9662-FF73-86832CEED0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5592" y="779761"/>
                <a:ext cx="2182024" cy="1653043"/>
              </a:xfrm>
              <a:prstGeom prst="rect">
                <a:avLst/>
              </a:prstGeom>
              <a:noFill/>
              <a:extLst>
                <a:ext uri="{909E8E84-426E-40DD-AFC4-6F175D3DCCD1}">
                  <a14:hiddenFill xmlns:a14="http://schemas.microsoft.com/office/drawing/2010/main">
                    <a:solidFill>
                      <a:srgbClr val="FFFFFF"/>
                    </a:solidFill>
                  </a14:hiddenFill>
                </a:ext>
              </a:extLst>
            </p:spPr>
          </p:pic>
          <p:sp>
            <p:nvSpPr>
              <p:cNvPr id="9" name="24 Rectángulo">
                <a:extLst>
                  <a:ext uri="{FF2B5EF4-FFF2-40B4-BE49-F238E27FC236}">
                    <a16:creationId xmlns:a16="http://schemas.microsoft.com/office/drawing/2014/main" id="{954DEA50-3E70-8CD0-8C34-37144A7F06AF}"/>
                  </a:ext>
                </a:extLst>
              </p:cNvPr>
              <p:cNvSpPr/>
              <p:nvPr/>
            </p:nvSpPr>
            <p:spPr>
              <a:xfrm rot="21211048">
                <a:off x="6668127" y="1099275"/>
                <a:ext cx="1276138" cy="1077218"/>
              </a:xfrm>
              <a:prstGeom prst="rect">
                <a:avLst/>
              </a:prstGeom>
            </p:spPr>
            <p:txBody>
              <a:bodyPr wrap="square">
                <a:spAutoFit/>
              </a:bodyPr>
              <a:lstStyle/>
              <a:p>
                <a:pPr algn="ctr"/>
                <a:r>
                  <a:rPr lang="es-ES" altLang="es-CL" sz="1600" b="1" dirty="0">
                    <a:ea typeface="Myriad Arabic"/>
                    <a:cs typeface="Myriad Arabic"/>
                  </a:rPr>
                  <a:t>Habilidad</a:t>
                </a:r>
                <a:r>
                  <a:rPr lang="es-ES" altLang="es-CL" sz="1600" dirty="0">
                    <a:ea typeface="Myriad Arabic"/>
                    <a:cs typeface="Myriad Arabic"/>
                  </a:rPr>
                  <a:t>:</a:t>
                </a:r>
              </a:p>
              <a:p>
                <a:pPr algn="ctr"/>
                <a:r>
                  <a:rPr lang="es-ES" altLang="es-CL" sz="1600" dirty="0">
                    <a:ea typeface="Myriad Arabic"/>
                    <a:cs typeface="Myriad Arabic"/>
                  </a:rPr>
                  <a:t>Observar y plantear preguntas</a:t>
                </a:r>
              </a:p>
            </p:txBody>
          </p:sp>
          <p:pic>
            <p:nvPicPr>
              <p:cNvPr id="10" name="Picture 5" descr="C:\Users\karla.hernandez\Desktop\PROGRAMAS ANUALES\TC31\íconos en png para PPT\08 ícono.png">
                <a:extLst>
                  <a:ext uri="{FF2B5EF4-FFF2-40B4-BE49-F238E27FC236}">
                    <a16:creationId xmlns:a16="http://schemas.microsoft.com/office/drawing/2014/main" id="{E9A96FE1-A25A-7590-C645-BA66819309E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39123" y="357397"/>
                <a:ext cx="936000" cy="936000"/>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8 Rectángulo redondeado">
              <a:extLst>
                <a:ext uri="{FF2B5EF4-FFF2-40B4-BE49-F238E27FC236}">
                  <a16:creationId xmlns:a16="http://schemas.microsoft.com/office/drawing/2014/main" id="{32BFF8FC-6A3D-4EAD-989F-20F7DBA8E295}"/>
                </a:ext>
              </a:extLst>
            </p:cNvPr>
            <p:cNvSpPr/>
            <p:nvPr/>
          </p:nvSpPr>
          <p:spPr>
            <a:xfrm>
              <a:off x="7402517" y="5503432"/>
              <a:ext cx="913899" cy="936104"/>
            </a:xfrm>
            <a:prstGeom prst="roundRect">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800" b="1" dirty="0"/>
                <a:t>B</a:t>
              </a:r>
              <a:endParaRPr lang="es-CL" sz="4800" b="1" dirty="0"/>
            </a:p>
          </p:txBody>
        </p:sp>
      </p:grpSp>
      <p:pic>
        <p:nvPicPr>
          <p:cNvPr id="12" name="Imagen 11"/>
          <p:cNvPicPr>
            <a:picLocks noChangeAspect="1"/>
          </p:cNvPicPr>
          <p:nvPr/>
        </p:nvPicPr>
        <p:blipFill>
          <a:blip r:embed="rId5"/>
          <a:stretch>
            <a:fillRect/>
          </a:stretch>
        </p:blipFill>
        <p:spPr>
          <a:xfrm>
            <a:off x="0" y="217398"/>
            <a:ext cx="2090739" cy="627768"/>
          </a:xfrm>
          <a:prstGeom prst="rect">
            <a:avLst/>
          </a:prstGeom>
        </p:spPr>
      </p:pic>
      <p:sp>
        <p:nvSpPr>
          <p:cNvPr id="14" name="CuadroTexto 13"/>
          <p:cNvSpPr txBox="1"/>
          <p:nvPr/>
        </p:nvSpPr>
        <p:spPr>
          <a:xfrm>
            <a:off x="57647" y="6478461"/>
            <a:ext cx="6197448" cy="246221"/>
          </a:xfrm>
          <a:prstGeom prst="rect">
            <a:avLst/>
          </a:prstGeom>
          <a:noFill/>
        </p:spPr>
        <p:txBody>
          <a:bodyPr wrap="square" rtlCol="0">
            <a:spAutoFit/>
          </a:bodyPr>
          <a:lstStyle/>
          <a:p>
            <a:r>
              <a:rPr lang="es-ES" sz="1000" b="1" dirty="0"/>
              <a:t>Pregunta 1 – Métodos anticonceptivos, cuaderno de ejercicios. CPECH.</a:t>
            </a:r>
            <a:endParaRPr lang="es-CL" sz="1000" b="1" dirty="0"/>
          </a:p>
        </p:txBody>
      </p:sp>
    </p:spTree>
    <p:extLst>
      <p:ext uri="{BB962C8B-B14F-4D97-AF65-F5344CB8AC3E}">
        <p14:creationId xmlns:p14="http://schemas.microsoft.com/office/powerpoint/2010/main" val="1172017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82875" y="586832"/>
            <a:ext cx="4971263" cy="442674"/>
          </a:xfrm>
          <a:prstGeom prst="roundRect">
            <a:avLst/>
          </a:prstGeom>
          <a:noFill/>
          <a:ln>
            <a:noFill/>
          </a:ln>
          <a:effectLst/>
        </p:spPr>
        <p:txBody>
          <a:bodyPr wrap="square" rtlCol="0">
            <a:spAutoFit/>
          </a:bodyPr>
          <a:lstStyle/>
          <a:p>
            <a:pPr algn="ctr"/>
            <a:r>
              <a:rPr lang="es-ES" sz="2000" b="1" dirty="0">
                <a:latin typeface="Arial Rounded MT Bold" panose="020F0704030504030204" pitchFamily="34" charset="0"/>
              </a:rPr>
              <a:t>Métodos de barrera</a:t>
            </a:r>
            <a:endParaRPr lang="es-CL" sz="2000" b="1" dirty="0">
              <a:latin typeface="Arial Rounded MT Bold" panose="020F0704030504030204" pitchFamily="34" charset="0"/>
            </a:endParaRPr>
          </a:p>
        </p:txBody>
      </p:sp>
      <p:pic>
        <p:nvPicPr>
          <p:cNvPr id="3" name="Picture 9" descr="Resultado de imagen para diafragma metodo anticonceptivo">
            <a:extLst>
              <a:ext uri="{FF2B5EF4-FFF2-40B4-BE49-F238E27FC236}">
                <a16:creationId xmlns:a16="http://schemas.microsoft.com/office/drawing/2014/main" id="{4FBF62F5-FAAF-409F-A38C-51B870756F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8742" y="2993769"/>
            <a:ext cx="3206679" cy="32066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2" descr="Resultado de imagen para diafragma metodo anticonceptivo">
            <a:extLst>
              <a:ext uri="{FF2B5EF4-FFF2-40B4-BE49-F238E27FC236}">
                <a16:creationId xmlns:a16="http://schemas.microsoft.com/office/drawing/2014/main" id="{594578F3-7529-4D7D-B29B-EE53A80A31F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1417" y="1530032"/>
            <a:ext cx="3791863" cy="28468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Llamada rectangular redondeada 4"/>
          <p:cNvSpPr/>
          <p:nvPr/>
        </p:nvSpPr>
        <p:spPr>
          <a:xfrm>
            <a:off x="392869" y="4697045"/>
            <a:ext cx="3249242" cy="1140615"/>
          </a:xfrm>
          <a:prstGeom prst="wedgeRoundRectCallout">
            <a:avLst>
              <a:gd name="adj1" fmla="val 39495"/>
              <a:gd name="adj2" fmla="val -96105"/>
              <a:gd name="adj3" fmla="val 16667"/>
            </a:avLst>
          </a:prstGeom>
          <a:solidFill>
            <a:srgbClr val="7030A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Se complementa con </a:t>
            </a:r>
            <a:r>
              <a:rPr lang="es-ES" b="1" dirty="0">
                <a:solidFill>
                  <a:schemeClr val="accent4"/>
                </a:solidFill>
              </a:rPr>
              <a:t>espermicidas</a:t>
            </a:r>
            <a:r>
              <a:rPr lang="es-ES" b="1" dirty="0"/>
              <a:t>, un método químico de menor efectividad.</a:t>
            </a:r>
            <a:endParaRPr lang="es-CL" b="1" dirty="0"/>
          </a:p>
        </p:txBody>
      </p:sp>
      <p:sp>
        <p:nvSpPr>
          <p:cNvPr id="7" name="Llamada rectangular redondeada 6"/>
          <p:cNvSpPr/>
          <p:nvPr/>
        </p:nvSpPr>
        <p:spPr>
          <a:xfrm>
            <a:off x="4954401" y="586832"/>
            <a:ext cx="4093779" cy="1140615"/>
          </a:xfrm>
          <a:prstGeom prst="wedgeRoundRectCallout">
            <a:avLst>
              <a:gd name="adj1" fmla="val -45866"/>
              <a:gd name="adj2" fmla="val 102010"/>
              <a:gd name="adj3" fmla="val 16667"/>
            </a:avLst>
          </a:prstGeom>
          <a:solidFill>
            <a:srgbClr val="0020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Copa de silicona o látex flexible que se </a:t>
            </a:r>
            <a:r>
              <a:rPr lang="es-ES" b="1" dirty="0">
                <a:solidFill>
                  <a:schemeClr val="accent4"/>
                </a:solidFill>
              </a:rPr>
              <a:t>inserta en la vagina para cubrir el cuello uterino</a:t>
            </a:r>
            <a:r>
              <a:rPr lang="es-ES" b="1" dirty="0"/>
              <a:t>, antes de tener relaciones sexuales.</a:t>
            </a:r>
          </a:p>
        </p:txBody>
      </p:sp>
    </p:spTree>
    <p:extLst>
      <p:ext uri="{BB962C8B-B14F-4D97-AF65-F5344CB8AC3E}">
        <p14:creationId xmlns:p14="http://schemas.microsoft.com/office/powerpoint/2010/main" val="2822249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75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750"/>
                                        <p:tgtEl>
                                          <p:spTgt spid="3"/>
                                        </p:tgtEl>
                                      </p:cBhvr>
                                    </p:animEffect>
                                  </p:childTnLst>
                                </p:cTn>
                              </p:par>
                            </p:childTnLst>
                          </p:cTn>
                        </p:par>
                        <p:par>
                          <p:cTn id="17" fill="hold">
                            <p:stCondLst>
                              <p:cond delay="750"/>
                            </p:stCondLst>
                            <p:childTnLst>
                              <p:par>
                                <p:cTn id="18" presetID="10"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ómo funciona el DIU? ¿Cuáles son sus ventajas y desventajas?">
            <a:extLst>
              <a:ext uri="{FF2B5EF4-FFF2-40B4-BE49-F238E27FC236}">
                <a16:creationId xmlns:a16="http://schemas.microsoft.com/office/drawing/2014/main" id="{9AADB5EF-F2DA-40DB-B38A-EAD4CF8F0D8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689" t="4613" b="6274"/>
          <a:stretch/>
        </p:blipFill>
        <p:spPr bwMode="auto">
          <a:xfrm>
            <a:off x="3478408" y="4222293"/>
            <a:ext cx="5283885" cy="20995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CuadroTexto 2"/>
          <p:cNvSpPr txBox="1"/>
          <p:nvPr/>
        </p:nvSpPr>
        <p:spPr>
          <a:xfrm>
            <a:off x="149494" y="562804"/>
            <a:ext cx="4230036" cy="442674"/>
          </a:xfrm>
          <a:prstGeom prst="roundRect">
            <a:avLst/>
          </a:prstGeom>
          <a:noFill/>
          <a:ln>
            <a:noFill/>
          </a:ln>
          <a:effectLst/>
        </p:spPr>
        <p:txBody>
          <a:bodyPr wrap="square" rtlCol="0">
            <a:spAutoFit/>
          </a:bodyPr>
          <a:lstStyle/>
          <a:p>
            <a:pPr algn="ctr"/>
            <a:r>
              <a:rPr lang="es-ES" sz="2000" b="1" dirty="0">
                <a:latin typeface="Arial Rounded MT Bold" panose="020F0704030504030204" pitchFamily="34" charset="0"/>
              </a:rPr>
              <a:t>Dispositivo intrauterino</a:t>
            </a:r>
            <a:endParaRPr lang="es-CL" sz="2000" b="1" dirty="0">
              <a:latin typeface="Arial Rounded MT Bold" panose="020F0704030504030204" pitchFamily="34" charset="0"/>
            </a:endParaRPr>
          </a:p>
        </p:txBody>
      </p:sp>
      <p:pic>
        <p:nvPicPr>
          <p:cNvPr id="4" name="Imagen 3"/>
          <p:cNvPicPr>
            <a:picLocks noChangeAspect="1"/>
          </p:cNvPicPr>
          <p:nvPr/>
        </p:nvPicPr>
        <p:blipFill>
          <a:blip r:embed="rId3"/>
          <a:stretch>
            <a:fillRect/>
          </a:stretch>
        </p:blipFill>
        <p:spPr>
          <a:xfrm>
            <a:off x="630582" y="1542206"/>
            <a:ext cx="2050212" cy="2753330"/>
          </a:xfrm>
          <a:prstGeom prst="rect">
            <a:avLst/>
          </a:prstGeom>
        </p:spPr>
      </p:pic>
      <p:sp>
        <p:nvSpPr>
          <p:cNvPr id="5" name="Llamada rectangular redondeada 4"/>
          <p:cNvSpPr/>
          <p:nvPr/>
        </p:nvSpPr>
        <p:spPr>
          <a:xfrm>
            <a:off x="3478408" y="1122478"/>
            <a:ext cx="4724630" cy="1140615"/>
          </a:xfrm>
          <a:prstGeom prst="wedgeRoundRectCallout">
            <a:avLst>
              <a:gd name="adj1" fmla="val -72439"/>
              <a:gd name="adj2" fmla="val 82198"/>
              <a:gd name="adj3" fmla="val 16667"/>
            </a:avLst>
          </a:prstGeom>
          <a:solidFill>
            <a:srgbClr val="7030A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También conocido como </a:t>
            </a:r>
            <a:r>
              <a:rPr lang="es-ES" b="1" dirty="0">
                <a:solidFill>
                  <a:schemeClr val="accent4"/>
                </a:solidFill>
              </a:rPr>
              <a:t>DIU</a:t>
            </a:r>
            <a:r>
              <a:rPr lang="es-ES" b="1" dirty="0"/>
              <a:t>, es un pequeño dispositivo en forma de T, hecho de plástico o cobre, que se coloca </a:t>
            </a:r>
            <a:r>
              <a:rPr lang="es-ES" b="1" dirty="0">
                <a:solidFill>
                  <a:schemeClr val="accent4"/>
                </a:solidFill>
              </a:rPr>
              <a:t>dentro del útero para prevenir el embarazo</a:t>
            </a:r>
            <a:r>
              <a:rPr lang="es-ES" b="1" dirty="0"/>
              <a:t>.</a:t>
            </a:r>
          </a:p>
        </p:txBody>
      </p:sp>
      <p:sp>
        <p:nvSpPr>
          <p:cNvPr id="7" name="Llamada rectangular redondeada 6"/>
          <p:cNvSpPr/>
          <p:nvPr/>
        </p:nvSpPr>
        <p:spPr>
          <a:xfrm>
            <a:off x="410212" y="5272087"/>
            <a:ext cx="2490952" cy="532845"/>
          </a:xfrm>
          <a:prstGeom prst="wedgeRoundRectCallout">
            <a:avLst>
              <a:gd name="adj1" fmla="val 5530"/>
              <a:gd name="adj2" fmla="val -239319"/>
              <a:gd name="adj3" fmla="val 16667"/>
            </a:avLst>
          </a:prstGeom>
          <a:solidFill>
            <a:srgbClr val="7030A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Es un método de larga duración.</a:t>
            </a:r>
            <a:endParaRPr lang="es-CL" dirty="0"/>
          </a:p>
        </p:txBody>
      </p:sp>
      <p:sp>
        <p:nvSpPr>
          <p:cNvPr id="8" name="Proceso alternativo 7"/>
          <p:cNvSpPr/>
          <p:nvPr/>
        </p:nvSpPr>
        <p:spPr>
          <a:xfrm>
            <a:off x="3010929" y="2796650"/>
            <a:ext cx="5469208" cy="1191643"/>
          </a:xfrm>
          <a:prstGeom prst="flowChartAlternateProcess">
            <a:avLst/>
          </a:prstGeom>
          <a:solidFill>
            <a:srgbClr val="0020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t>En su versión </a:t>
            </a:r>
            <a:r>
              <a:rPr lang="es-ES" sz="1600" b="1" dirty="0">
                <a:solidFill>
                  <a:schemeClr val="accent4"/>
                </a:solidFill>
              </a:rPr>
              <a:t>T de cobre </a:t>
            </a:r>
            <a:r>
              <a:rPr lang="es-ES" sz="1600" b="1" dirty="0"/>
              <a:t>, produce </a:t>
            </a:r>
            <a:r>
              <a:rPr lang="es-ES" sz="1600" b="1" dirty="0">
                <a:solidFill>
                  <a:schemeClr val="accent4"/>
                </a:solidFill>
              </a:rPr>
              <a:t>cambios en el revestimiento del útero </a:t>
            </a:r>
            <a:r>
              <a:rPr lang="es-ES" sz="1600" b="1" dirty="0"/>
              <a:t>para dificultar la implantación del óvulo fertilizado y el </a:t>
            </a:r>
            <a:r>
              <a:rPr lang="es-ES" sz="1600" b="1" dirty="0">
                <a:solidFill>
                  <a:schemeClr val="accent4"/>
                </a:solidFill>
              </a:rPr>
              <a:t>cobre</a:t>
            </a:r>
            <a:r>
              <a:rPr lang="es-ES" sz="1600" b="1" dirty="0"/>
              <a:t> presente actúa como un </a:t>
            </a:r>
            <a:r>
              <a:rPr lang="es-ES" sz="1600" b="1" dirty="0">
                <a:solidFill>
                  <a:schemeClr val="accent4"/>
                </a:solidFill>
              </a:rPr>
              <a:t>espermicida</a:t>
            </a:r>
            <a:r>
              <a:rPr lang="es-ES" sz="1600" b="1" dirty="0"/>
              <a:t>, matando a los espermatozoides.</a:t>
            </a:r>
          </a:p>
        </p:txBody>
      </p:sp>
    </p:spTree>
    <p:extLst>
      <p:ext uri="{BB962C8B-B14F-4D97-AF65-F5344CB8AC3E}">
        <p14:creationId xmlns:p14="http://schemas.microsoft.com/office/powerpoint/2010/main" val="746155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Vasectomía: un efectivo método para controlar la natalidad">
            <a:extLst>
              <a:ext uri="{FF2B5EF4-FFF2-40B4-BE49-F238E27FC236}">
                <a16:creationId xmlns:a16="http://schemas.microsoft.com/office/drawing/2014/main" id="{27D6761F-C701-4EA4-BC29-96431A4BF2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500" t="5173" r="12988" b="7975"/>
          <a:stretch/>
        </p:blipFill>
        <p:spPr bwMode="auto">
          <a:xfrm>
            <a:off x="2782721" y="956162"/>
            <a:ext cx="4031806" cy="28732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12" name="Grupo 11"/>
          <p:cNvGrpSpPr/>
          <p:nvPr/>
        </p:nvGrpSpPr>
        <p:grpSpPr>
          <a:xfrm>
            <a:off x="4444312" y="3713747"/>
            <a:ext cx="4470303" cy="2747823"/>
            <a:chOff x="3347864" y="4034087"/>
            <a:chExt cx="4470303" cy="2747823"/>
          </a:xfrm>
        </p:grpSpPr>
        <p:pic>
          <p:nvPicPr>
            <p:cNvPr id="3" name="Picture 2" descr="Ligadura de trompas: cirugía laparoscópica">
              <a:extLst>
                <a:ext uri="{FF2B5EF4-FFF2-40B4-BE49-F238E27FC236}">
                  <a16:creationId xmlns:a16="http://schemas.microsoft.com/office/drawing/2014/main" id="{523CE750-4045-4FC0-BC2E-D050FB72F0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4034087"/>
              <a:ext cx="4470303" cy="27230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CuadroTexto 3">
              <a:extLst>
                <a:ext uri="{FF2B5EF4-FFF2-40B4-BE49-F238E27FC236}">
                  <a16:creationId xmlns:a16="http://schemas.microsoft.com/office/drawing/2014/main" id="{0C355F76-023B-460D-B90F-60FF05A9DE91}"/>
                </a:ext>
              </a:extLst>
            </p:cNvPr>
            <p:cNvSpPr txBox="1"/>
            <p:nvPr/>
          </p:nvSpPr>
          <p:spPr>
            <a:xfrm>
              <a:off x="3421980" y="6504911"/>
              <a:ext cx="4322070" cy="276999"/>
            </a:xfrm>
            <a:prstGeom prst="rect">
              <a:avLst/>
            </a:prstGeom>
            <a:solidFill>
              <a:schemeClr val="bg1"/>
            </a:solidFill>
          </p:spPr>
          <p:txBody>
            <a:bodyPr wrap="square" rtlCol="0">
              <a:spAutoFit/>
            </a:bodyPr>
            <a:lstStyle/>
            <a:p>
              <a:r>
                <a:rPr lang="es-CL" sz="1200" b="1" dirty="0"/>
                <a:t>Cauterización                    Amarre y corte                        Ligadura</a:t>
              </a:r>
            </a:p>
          </p:txBody>
        </p:sp>
      </p:grpSp>
      <p:sp>
        <p:nvSpPr>
          <p:cNvPr id="11" name="CuadroTexto 10"/>
          <p:cNvSpPr txBox="1"/>
          <p:nvPr/>
        </p:nvSpPr>
        <p:spPr>
          <a:xfrm>
            <a:off x="214276" y="342802"/>
            <a:ext cx="4230036" cy="442674"/>
          </a:xfrm>
          <a:prstGeom prst="roundRect">
            <a:avLst/>
          </a:prstGeom>
          <a:noFill/>
          <a:ln>
            <a:noFill/>
          </a:ln>
          <a:effectLst/>
        </p:spPr>
        <p:txBody>
          <a:bodyPr wrap="square" rtlCol="0">
            <a:spAutoFit/>
          </a:bodyPr>
          <a:lstStyle/>
          <a:p>
            <a:pPr algn="ctr"/>
            <a:r>
              <a:rPr lang="es-ES" sz="2000" b="1" dirty="0">
                <a:latin typeface="Arial Rounded MT Bold" panose="020F0704030504030204" pitchFamily="34" charset="0"/>
              </a:rPr>
              <a:t>Métodos quirúrgicos</a:t>
            </a:r>
            <a:endParaRPr lang="es-CL" sz="2000" b="1" dirty="0">
              <a:latin typeface="Arial Rounded MT Bold" panose="020F0704030504030204" pitchFamily="34" charset="0"/>
            </a:endParaRPr>
          </a:p>
        </p:txBody>
      </p:sp>
      <p:sp>
        <p:nvSpPr>
          <p:cNvPr id="13" name="CuadroTexto 12"/>
          <p:cNvSpPr txBox="1"/>
          <p:nvPr/>
        </p:nvSpPr>
        <p:spPr>
          <a:xfrm>
            <a:off x="529340" y="2014343"/>
            <a:ext cx="2338305" cy="442674"/>
          </a:xfrm>
          <a:prstGeom prst="roundRect">
            <a:avLst/>
          </a:prstGeom>
          <a:noFill/>
          <a:ln>
            <a:noFill/>
          </a:ln>
          <a:effectLst/>
        </p:spPr>
        <p:txBody>
          <a:bodyPr wrap="square" rtlCol="0">
            <a:spAutoFit/>
          </a:bodyPr>
          <a:lstStyle/>
          <a:p>
            <a:pPr algn="ctr"/>
            <a:r>
              <a:rPr lang="es-ES" sz="2000" b="1" dirty="0">
                <a:latin typeface="Arial Rounded MT Bold" panose="020F0704030504030204" pitchFamily="34" charset="0"/>
              </a:rPr>
              <a:t>Vasectomía</a:t>
            </a:r>
            <a:endParaRPr lang="es-CL" sz="2000" b="1" dirty="0">
              <a:latin typeface="Arial Rounded MT Bold" panose="020F0704030504030204" pitchFamily="34" charset="0"/>
            </a:endParaRPr>
          </a:p>
        </p:txBody>
      </p:sp>
      <p:sp>
        <p:nvSpPr>
          <p:cNvPr id="14" name="CuadroTexto 13"/>
          <p:cNvSpPr txBox="1"/>
          <p:nvPr/>
        </p:nvSpPr>
        <p:spPr>
          <a:xfrm>
            <a:off x="2370566" y="4513404"/>
            <a:ext cx="2338305" cy="1123712"/>
          </a:xfrm>
          <a:prstGeom prst="roundRect">
            <a:avLst/>
          </a:prstGeom>
          <a:noFill/>
          <a:ln>
            <a:noFill/>
          </a:ln>
          <a:effectLst/>
        </p:spPr>
        <p:txBody>
          <a:bodyPr wrap="square" rtlCol="0">
            <a:spAutoFit/>
          </a:bodyPr>
          <a:lstStyle/>
          <a:p>
            <a:pPr algn="ctr"/>
            <a:r>
              <a:rPr lang="es-ES" sz="2000" b="1" dirty="0">
                <a:latin typeface="Arial Rounded MT Bold" panose="020F0704030504030204" pitchFamily="34" charset="0"/>
              </a:rPr>
              <a:t>Ligadura de trompas u oviductos</a:t>
            </a:r>
            <a:endParaRPr lang="es-CL" sz="2000" b="1" dirty="0">
              <a:latin typeface="Arial Rounded MT Bold" panose="020F0704030504030204" pitchFamily="34" charset="0"/>
            </a:endParaRPr>
          </a:p>
        </p:txBody>
      </p:sp>
      <p:grpSp>
        <p:nvGrpSpPr>
          <p:cNvPr id="19" name="Grupo 18"/>
          <p:cNvGrpSpPr/>
          <p:nvPr/>
        </p:nvGrpSpPr>
        <p:grpSpPr>
          <a:xfrm>
            <a:off x="105012" y="3004140"/>
            <a:ext cx="2194653" cy="1736598"/>
            <a:chOff x="88135" y="3297856"/>
            <a:chExt cx="2194653" cy="1736598"/>
          </a:xfrm>
        </p:grpSpPr>
        <p:sp>
          <p:nvSpPr>
            <p:cNvPr id="16" name="Rectángulo: esquinas redondeadas 20">
              <a:extLst>
                <a:ext uri="{FF2B5EF4-FFF2-40B4-BE49-F238E27FC236}">
                  <a16:creationId xmlns:a16="http://schemas.microsoft.com/office/drawing/2014/main" id="{E229023D-D272-48C1-30F5-2CFFD197083F}"/>
                </a:ext>
              </a:extLst>
            </p:cNvPr>
            <p:cNvSpPr/>
            <p:nvPr/>
          </p:nvSpPr>
          <p:spPr>
            <a:xfrm>
              <a:off x="168511" y="3980065"/>
              <a:ext cx="2114277" cy="1054389"/>
            </a:xfrm>
            <a:prstGeom prst="wedgeRoundRectCallout">
              <a:avLst>
                <a:gd name="adj1" fmla="val 57022"/>
                <a:gd name="adj2" fmla="val -94305"/>
                <a:gd name="adj3" fmla="val 16667"/>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L" b="1" dirty="0">
                  <a:solidFill>
                    <a:schemeClr val="tx1"/>
                  </a:solidFill>
                </a:rPr>
                <a:t>¿Por qué crees que se consideran esterilizaciones?</a:t>
              </a:r>
            </a:p>
          </p:txBody>
        </p:sp>
        <p:pic>
          <p:nvPicPr>
            <p:cNvPr id="18" name="Imagen 17"/>
            <p:cNvPicPr>
              <a:picLocks noChangeAspect="1"/>
            </p:cNvPicPr>
            <p:nvPr/>
          </p:nvPicPr>
          <p:blipFill rotWithShape="1">
            <a:blip r:embed="rId4" cstate="print">
              <a:extLst>
                <a:ext uri="{28A0092B-C50C-407E-A947-70E740481C1C}">
                  <a14:useLocalDpi xmlns:a14="http://schemas.microsoft.com/office/drawing/2010/main" val="0"/>
                </a:ext>
              </a:extLst>
            </a:blip>
            <a:srcRect l="2752" t="509" r="60244" b="45325"/>
            <a:stretch/>
          </p:blipFill>
          <p:spPr>
            <a:xfrm>
              <a:off x="88135" y="3297856"/>
              <a:ext cx="1085119" cy="893482"/>
            </a:xfrm>
            <a:prstGeom prst="rect">
              <a:avLst/>
            </a:prstGeom>
          </p:spPr>
        </p:pic>
      </p:grpSp>
      <p:sp>
        <p:nvSpPr>
          <p:cNvPr id="17" name="Llamada rectangular redondeada 16"/>
          <p:cNvSpPr/>
          <p:nvPr/>
        </p:nvSpPr>
        <p:spPr>
          <a:xfrm>
            <a:off x="185388" y="5126954"/>
            <a:ext cx="2343898" cy="1164859"/>
          </a:xfrm>
          <a:prstGeom prst="wedgeRoundRectCallout">
            <a:avLst>
              <a:gd name="adj1" fmla="val 3886"/>
              <a:gd name="adj2" fmla="val -87423"/>
              <a:gd name="adj3" fmla="val 16667"/>
            </a:avLst>
          </a:prstGeom>
          <a:solidFill>
            <a:srgbClr val="7030A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t>Debido a sus bajas chances de reversibilidad, se prefiere tratar estos métodos como </a:t>
            </a:r>
            <a:r>
              <a:rPr lang="es-ES" sz="1400" b="1" dirty="0">
                <a:solidFill>
                  <a:schemeClr val="accent4"/>
                </a:solidFill>
              </a:rPr>
              <a:t>irreversibles</a:t>
            </a:r>
            <a:r>
              <a:rPr lang="es-ES" sz="1400" b="1" dirty="0"/>
              <a:t>.</a:t>
            </a:r>
            <a:endParaRPr lang="es-CL" sz="1400" dirty="0"/>
          </a:p>
        </p:txBody>
      </p:sp>
    </p:spTree>
    <p:extLst>
      <p:ext uri="{BB962C8B-B14F-4D97-AF65-F5344CB8AC3E}">
        <p14:creationId xmlns:p14="http://schemas.microsoft.com/office/powerpoint/2010/main" val="1113411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o 9"/>
          <p:cNvGrpSpPr/>
          <p:nvPr/>
        </p:nvGrpSpPr>
        <p:grpSpPr>
          <a:xfrm>
            <a:off x="684647" y="609600"/>
            <a:ext cx="4452618" cy="2918179"/>
            <a:chOff x="208895" y="864501"/>
            <a:chExt cx="4452618" cy="2918179"/>
          </a:xfrm>
        </p:grpSpPr>
        <p:grpSp>
          <p:nvGrpSpPr>
            <p:cNvPr id="17" name="Grupo 16"/>
            <p:cNvGrpSpPr/>
            <p:nvPr/>
          </p:nvGrpSpPr>
          <p:grpSpPr>
            <a:xfrm>
              <a:off x="208895" y="864501"/>
              <a:ext cx="4452618" cy="2918179"/>
              <a:chOff x="379491" y="291004"/>
              <a:chExt cx="4452618" cy="2970558"/>
            </a:xfrm>
          </p:grpSpPr>
          <p:sp>
            <p:nvSpPr>
              <p:cNvPr id="20" name="Rectángulo redondeado 9">
                <a:extLst>
                  <a:ext uri="{FF2B5EF4-FFF2-40B4-BE49-F238E27FC236}">
                    <a16:creationId xmlns:a16="http://schemas.microsoft.com/office/drawing/2014/main" id="{F35DF630-0FFD-FA4A-A554-407AD3655C42}"/>
                  </a:ext>
                </a:extLst>
              </p:cNvPr>
              <p:cNvSpPr/>
              <p:nvPr/>
            </p:nvSpPr>
            <p:spPr>
              <a:xfrm>
                <a:off x="673493" y="715228"/>
                <a:ext cx="4158616" cy="2546334"/>
              </a:xfrm>
              <a:prstGeom prst="roundRect">
                <a:avLst>
                  <a:gd name="adj" fmla="val 10291"/>
                </a:avLst>
              </a:prstGeom>
              <a:ln w="38100">
                <a:solidFill>
                  <a:srgbClr val="7030A0"/>
                </a:solid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920">
                  <a:solidFill>
                    <a:prstClr val="white"/>
                  </a:solidFill>
                </a:endParaRPr>
              </a:p>
            </p:txBody>
          </p:sp>
          <p:sp>
            <p:nvSpPr>
              <p:cNvPr id="21" name="Freeform 10"/>
              <p:cNvSpPr/>
              <p:nvPr/>
            </p:nvSpPr>
            <p:spPr>
              <a:xfrm>
                <a:off x="379491" y="291004"/>
                <a:ext cx="1011744" cy="732624"/>
              </a:xfrm>
              <a:custGeom>
                <a:avLst/>
                <a:gdLst/>
                <a:ahLst/>
                <a:cxnLst/>
                <a:rect l="l" t="t" r="r" b="b"/>
                <a:pathLst>
                  <a:path w="5120103" h="4114800">
                    <a:moveTo>
                      <a:pt x="0" y="0"/>
                    </a:moveTo>
                    <a:lnTo>
                      <a:pt x="5120103" y="0"/>
                    </a:lnTo>
                    <a:lnTo>
                      <a:pt x="5120103" y="4114800"/>
                    </a:lnTo>
                    <a:lnTo>
                      <a:pt x="0" y="411480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s-CL"/>
              </a:p>
            </p:txBody>
          </p:sp>
        </p:grpSp>
        <p:sp>
          <p:nvSpPr>
            <p:cNvPr id="18" name="CuadroTexto 17">
              <a:extLst>
                <a:ext uri="{FF2B5EF4-FFF2-40B4-BE49-F238E27FC236}">
                  <a16:creationId xmlns:a16="http://schemas.microsoft.com/office/drawing/2014/main" id="{AA0FDF26-9D31-2F44-82FD-8BCB5616705D}"/>
                </a:ext>
              </a:extLst>
            </p:cNvPr>
            <p:cNvSpPr txBox="1"/>
            <p:nvPr/>
          </p:nvSpPr>
          <p:spPr>
            <a:xfrm>
              <a:off x="624232" y="2340630"/>
              <a:ext cx="3762233" cy="646331"/>
            </a:xfrm>
            <a:prstGeom prst="rect">
              <a:avLst/>
            </a:prstGeom>
            <a:noFill/>
          </p:spPr>
          <p:txBody>
            <a:bodyPr wrap="square" rtlCol="0">
              <a:spAutoFit/>
            </a:bodyPr>
            <a:lstStyle/>
            <a:p>
              <a:pPr marL="342900" indent="-342900" algn="just">
                <a:buFont typeface="Arial" panose="020B0604020202020204" pitchFamily="34" charset="0"/>
                <a:buChar char="•"/>
              </a:pPr>
              <a:r>
                <a:rPr lang="es-CL" dirty="0"/>
                <a:t>Analizar los </a:t>
              </a:r>
              <a:r>
                <a:rPr lang="es-CL" b="1" dirty="0"/>
                <a:t>métodos anticonceptivos </a:t>
              </a:r>
              <a:r>
                <a:rPr lang="es-CL" dirty="0"/>
                <a:t>y su </a:t>
              </a:r>
              <a:r>
                <a:rPr lang="es-CL" b="1" dirty="0"/>
                <a:t>efectividad</a:t>
              </a:r>
              <a:r>
                <a:rPr lang="es-CL" dirty="0"/>
                <a:t>.</a:t>
              </a:r>
              <a:endParaRPr lang="es-ES" b="1" dirty="0"/>
            </a:p>
          </p:txBody>
        </p:sp>
        <p:sp>
          <p:nvSpPr>
            <p:cNvPr id="19" name="CuadroTexto 18"/>
            <p:cNvSpPr txBox="1"/>
            <p:nvPr/>
          </p:nvSpPr>
          <p:spPr>
            <a:xfrm>
              <a:off x="943012" y="1307348"/>
              <a:ext cx="3129400" cy="646331"/>
            </a:xfrm>
            <a:prstGeom prst="rect">
              <a:avLst/>
            </a:prstGeom>
            <a:noFill/>
          </p:spPr>
          <p:txBody>
            <a:bodyPr wrap="square" rtlCol="0">
              <a:spAutoFit/>
            </a:bodyPr>
            <a:lstStyle/>
            <a:p>
              <a:pPr algn="ctr"/>
              <a:r>
                <a:rPr lang="es-ES" b="1" dirty="0">
                  <a:latin typeface="Arial Rounded MT Bold" panose="020F0704030504030204" pitchFamily="34" charset="0"/>
                </a:rPr>
                <a:t>¿Cuál es el objetivo de aprendizaje de la clase?</a:t>
              </a:r>
              <a:endParaRPr lang="es-CL" b="1" dirty="0">
                <a:latin typeface="Arial Rounded MT Bold" panose="020F0704030504030204" pitchFamily="34" charset="0"/>
              </a:endParaRPr>
            </a:p>
          </p:txBody>
        </p:sp>
      </p:grpSp>
      <p:grpSp>
        <p:nvGrpSpPr>
          <p:cNvPr id="22" name="Grupo 21"/>
          <p:cNvGrpSpPr/>
          <p:nvPr/>
        </p:nvGrpSpPr>
        <p:grpSpPr>
          <a:xfrm>
            <a:off x="4548164" y="3325457"/>
            <a:ext cx="4362070" cy="2786523"/>
            <a:chOff x="4724397" y="821596"/>
            <a:chExt cx="4362070" cy="2786523"/>
          </a:xfrm>
        </p:grpSpPr>
        <p:grpSp>
          <p:nvGrpSpPr>
            <p:cNvPr id="23" name="Grupo 22"/>
            <p:cNvGrpSpPr/>
            <p:nvPr/>
          </p:nvGrpSpPr>
          <p:grpSpPr>
            <a:xfrm>
              <a:off x="4724397" y="821596"/>
              <a:ext cx="4362070" cy="2786523"/>
              <a:chOff x="4647341" y="2750366"/>
              <a:chExt cx="4097008" cy="2786523"/>
            </a:xfrm>
          </p:grpSpPr>
          <p:sp>
            <p:nvSpPr>
              <p:cNvPr id="26" name="Rectángulo redondeado 9">
                <a:extLst>
                  <a:ext uri="{FF2B5EF4-FFF2-40B4-BE49-F238E27FC236}">
                    <a16:creationId xmlns:a16="http://schemas.microsoft.com/office/drawing/2014/main" id="{F35DF630-0FFD-FA4A-A554-407AD3655C42}"/>
                  </a:ext>
                </a:extLst>
              </p:cNvPr>
              <p:cNvSpPr/>
              <p:nvPr/>
            </p:nvSpPr>
            <p:spPr>
              <a:xfrm>
                <a:off x="4647341" y="3137317"/>
                <a:ext cx="4025085" cy="2399572"/>
              </a:xfrm>
              <a:prstGeom prst="roundRect">
                <a:avLst>
                  <a:gd name="adj" fmla="val 10291"/>
                </a:avLst>
              </a:prstGeom>
              <a:ln w="38100">
                <a:solidFill>
                  <a:srgbClr val="7030A0"/>
                </a:solid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920">
                  <a:solidFill>
                    <a:prstClr val="white"/>
                  </a:solidFill>
                </a:endParaRPr>
              </a:p>
            </p:txBody>
          </p:sp>
          <p:sp>
            <p:nvSpPr>
              <p:cNvPr id="27" name="Freeform 9"/>
              <p:cNvSpPr/>
              <p:nvPr/>
            </p:nvSpPr>
            <p:spPr>
              <a:xfrm>
                <a:off x="7821278" y="2750366"/>
                <a:ext cx="923071" cy="858302"/>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s-CL"/>
              </a:p>
            </p:txBody>
          </p:sp>
        </p:grpSp>
        <p:sp>
          <p:nvSpPr>
            <p:cNvPr id="24" name="CuadroTexto 23">
              <a:extLst>
                <a:ext uri="{FF2B5EF4-FFF2-40B4-BE49-F238E27FC236}">
                  <a16:creationId xmlns:a16="http://schemas.microsoft.com/office/drawing/2014/main" id="{FBD59741-4ED3-6041-93B0-86800EE1C3EB}"/>
                </a:ext>
              </a:extLst>
            </p:cNvPr>
            <p:cNvSpPr txBox="1"/>
            <p:nvPr/>
          </p:nvSpPr>
          <p:spPr>
            <a:xfrm>
              <a:off x="5038450" y="1342953"/>
              <a:ext cx="3292962" cy="646331"/>
            </a:xfrm>
            <a:prstGeom prst="rect">
              <a:avLst/>
            </a:prstGeom>
            <a:noFill/>
          </p:spPr>
          <p:txBody>
            <a:bodyPr wrap="square" rtlCol="0">
              <a:spAutoFit/>
            </a:bodyPr>
            <a:lstStyle/>
            <a:p>
              <a:pPr algn="ctr"/>
              <a:r>
                <a:rPr lang="es-ES" b="1" dirty="0">
                  <a:solidFill>
                    <a:prstClr val="black"/>
                  </a:solidFill>
                  <a:latin typeface="Arial Rounded MT Bold" panose="020F0704030504030204" pitchFamily="34" charset="0"/>
                </a:rPr>
                <a:t>¿Qué conocimiento de la ciencia aprenderemos?</a:t>
              </a:r>
              <a:endParaRPr lang="es-CL" b="1" dirty="0">
                <a:solidFill>
                  <a:prstClr val="black"/>
                </a:solidFill>
                <a:latin typeface="Arial Rounded MT Bold" panose="020F0704030504030204" pitchFamily="34" charset="0"/>
              </a:endParaRPr>
            </a:p>
          </p:txBody>
        </p:sp>
        <p:sp>
          <p:nvSpPr>
            <p:cNvPr id="25" name="CuadroTexto 24"/>
            <p:cNvSpPr txBox="1"/>
            <p:nvPr/>
          </p:nvSpPr>
          <p:spPr>
            <a:xfrm>
              <a:off x="4780581" y="2123690"/>
              <a:ext cx="4042695" cy="1200329"/>
            </a:xfrm>
            <a:prstGeom prst="rect">
              <a:avLst/>
            </a:prstGeom>
            <a:noFill/>
          </p:spPr>
          <p:txBody>
            <a:bodyPr wrap="square" rtlCol="0">
              <a:spAutoFit/>
            </a:bodyPr>
            <a:lstStyle/>
            <a:p>
              <a:pPr marL="285750" indent="-285750" algn="just">
                <a:buFont typeface="Arial" panose="020B0604020202020204" pitchFamily="34" charset="0"/>
                <a:buChar char="•"/>
              </a:pPr>
              <a:r>
                <a:rPr lang="es-ES" dirty="0"/>
                <a:t>Métodos anticonceptivos naturales y artificiales.</a:t>
              </a:r>
            </a:p>
            <a:p>
              <a:pPr marL="285750" indent="-285750" algn="just">
                <a:buFont typeface="Arial" panose="020B0604020202020204" pitchFamily="34" charset="0"/>
                <a:buChar char="•"/>
              </a:pPr>
              <a:r>
                <a:rPr lang="es-ES" dirty="0"/>
                <a:t>Efectividad de métodos anticonceptivos.</a:t>
              </a:r>
            </a:p>
          </p:txBody>
        </p:sp>
      </p:grpSp>
      <p:pic>
        <p:nvPicPr>
          <p:cNvPr id="28" name="Imagen 27"/>
          <p:cNvPicPr>
            <a:picLocks noChangeAspect="1"/>
          </p:cNvPicPr>
          <p:nvPr/>
        </p:nvPicPr>
        <p:blipFill rotWithShape="1">
          <a:blip r:embed="rId5" cstate="print">
            <a:extLst>
              <a:ext uri="{28A0092B-C50C-407E-A947-70E740481C1C}">
                <a14:useLocalDpi xmlns:a14="http://schemas.microsoft.com/office/drawing/2010/main" val="0"/>
              </a:ext>
            </a:extLst>
          </a:blip>
          <a:srcRect l="16160" t="4040" r="66205" b="-4040"/>
          <a:stretch/>
        </p:blipFill>
        <p:spPr>
          <a:xfrm>
            <a:off x="-119743" y="3586636"/>
            <a:ext cx="2912663" cy="3890638"/>
          </a:xfrm>
          <a:prstGeom prst="rect">
            <a:avLst/>
          </a:prstGeom>
        </p:spPr>
      </p:pic>
    </p:spTree>
    <p:extLst>
      <p:ext uri="{BB962C8B-B14F-4D97-AF65-F5344CB8AC3E}">
        <p14:creationId xmlns:p14="http://schemas.microsoft.com/office/powerpoint/2010/main" val="1283976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73B50C92-B1BC-DE5A-D0D4-B9010E753D8F}"/>
              </a:ext>
            </a:extLst>
          </p:cNvPr>
          <p:cNvSpPr>
            <a:spLocks noChangeArrowheads="1"/>
          </p:cNvSpPr>
          <p:nvPr/>
        </p:nvSpPr>
        <p:spPr bwMode="auto">
          <a:xfrm>
            <a:off x="862777" y="1508178"/>
            <a:ext cx="7448550"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lvl="0" algn="just" defTabSz="914400" eaLnBrk="0" fontAlgn="base" hangingPunct="0">
              <a:spcBef>
                <a:spcPct val="0"/>
              </a:spcBef>
              <a:spcAft>
                <a:spcPct val="0"/>
              </a:spcAft>
            </a:pPr>
            <a:r>
              <a:rPr lang="es-ES" dirty="0">
                <a:latin typeface="Arial" panose="020B0604020202020204" pitchFamily="34" charset="0"/>
                <a:cs typeface="Arial" panose="020B0604020202020204" pitchFamily="34" charset="0"/>
              </a:rPr>
              <a:t>La vasectomía es un procedimiento quirúrgico que consiste en cortar los conductos deferentes, evitando que los espermatozoides lleguen desde el testículo (lugar donde ocurre la espermatogénesis) hasta la próstata. Teniendo en cuenta estos antecedentes, ¿cuál de las siguientes acciones confirmaría inequívocamente el efecto anticonceptivo de la vasectomía? </a:t>
            </a:r>
          </a:p>
          <a:p>
            <a:pPr lvl="0" algn="just" defTabSz="914400" eaLnBrk="0" fontAlgn="base" hangingPunct="0">
              <a:spcBef>
                <a:spcPct val="0"/>
              </a:spcBef>
              <a:spcAft>
                <a:spcPct val="0"/>
              </a:spcAft>
            </a:pPr>
            <a:endParaRPr lang="es-ES" dirty="0">
              <a:latin typeface="Arial" panose="020B0604020202020204" pitchFamily="34" charset="0"/>
              <a:cs typeface="Arial" panose="020B0604020202020204" pitchFamily="34" charset="0"/>
            </a:endParaRPr>
          </a:p>
          <a:p>
            <a:pPr marL="342900" lvl="0" indent="-342900" algn="just" defTabSz="914400" eaLnBrk="0" fontAlgn="base" hangingPunct="0">
              <a:spcBef>
                <a:spcPct val="0"/>
              </a:spcBef>
              <a:spcAft>
                <a:spcPct val="0"/>
              </a:spcAft>
              <a:buAutoNum type="alphaUcParenR"/>
            </a:pPr>
            <a:r>
              <a:rPr lang="es-ES" dirty="0">
                <a:latin typeface="Arial" panose="020B0604020202020204" pitchFamily="34" charset="0"/>
                <a:cs typeface="Arial" panose="020B0604020202020204" pitchFamily="34" charset="0"/>
              </a:rPr>
              <a:t>Establecer la reversibilidad de esta intervención quirúrgica. </a:t>
            </a:r>
          </a:p>
          <a:p>
            <a:pPr marL="342900" lvl="0" indent="-342900" algn="just" defTabSz="914400" eaLnBrk="0" fontAlgn="base" hangingPunct="0">
              <a:spcBef>
                <a:spcPct val="0"/>
              </a:spcBef>
              <a:spcAft>
                <a:spcPct val="0"/>
              </a:spcAft>
              <a:buAutoNum type="alphaUcParenR"/>
            </a:pPr>
            <a:r>
              <a:rPr lang="es-ES" dirty="0">
                <a:latin typeface="Arial" panose="020B0604020202020204" pitchFamily="34" charset="0"/>
                <a:cs typeface="Arial" panose="020B0604020202020204" pitchFamily="34" charset="0"/>
              </a:rPr>
              <a:t>Verificar la ausencia de eyaculación después de la vasectomía. </a:t>
            </a:r>
          </a:p>
          <a:p>
            <a:pPr marL="342900" lvl="0" indent="-342900" algn="just" defTabSz="914400" eaLnBrk="0" fontAlgn="base" hangingPunct="0">
              <a:spcBef>
                <a:spcPct val="0"/>
              </a:spcBef>
              <a:spcAft>
                <a:spcPct val="0"/>
              </a:spcAft>
              <a:buAutoNum type="alphaUcParenR"/>
            </a:pPr>
            <a:r>
              <a:rPr lang="es-ES" dirty="0">
                <a:latin typeface="Arial" panose="020B0604020202020204" pitchFamily="34" charset="0"/>
                <a:cs typeface="Arial" panose="020B0604020202020204" pitchFamily="34" charset="0"/>
              </a:rPr>
              <a:t>Complementar el efecto de la vasectomía con un método anticonceptivo hormonal. </a:t>
            </a:r>
          </a:p>
          <a:p>
            <a:pPr marL="342900" lvl="0" indent="-342900" algn="just" defTabSz="914400" eaLnBrk="0" fontAlgn="base" hangingPunct="0">
              <a:spcBef>
                <a:spcPct val="0"/>
              </a:spcBef>
              <a:spcAft>
                <a:spcPct val="0"/>
              </a:spcAft>
              <a:buAutoNum type="alphaUcParenR"/>
            </a:pPr>
            <a:r>
              <a:rPr lang="es-ES" dirty="0">
                <a:latin typeface="Arial" panose="020B0604020202020204" pitchFamily="34" charset="0"/>
                <a:cs typeface="Arial" panose="020B0604020202020204" pitchFamily="34" charset="0"/>
              </a:rPr>
              <a:t>Determinar que </a:t>
            </a:r>
            <a:r>
              <a:rPr lang="es-ES" dirty="0" err="1">
                <a:latin typeface="Arial" panose="020B0604020202020204" pitchFamily="34" charset="0"/>
                <a:cs typeface="Arial" panose="020B0604020202020204" pitchFamily="34" charset="0"/>
              </a:rPr>
              <a:t>posvasectomía</a:t>
            </a:r>
            <a:r>
              <a:rPr lang="es-ES" dirty="0">
                <a:latin typeface="Arial" panose="020B0604020202020204" pitchFamily="34" charset="0"/>
                <a:cs typeface="Arial" panose="020B0604020202020204" pitchFamily="34" charset="0"/>
              </a:rPr>
              <a:t> hay ausencia de espermatozoides en el semen.</a:t>
            </a:r>
            <a:endParaRPr kumimoji="0" lang="es-CL" altLang="es-CL"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pSp>
        <p:nvGrpSpPr>
          <p:cNvPr id="5" name="Grupo 4"/>
          <p:cNvGrpSpPr/>
          <p:nvPr/>
        </p:nvGrpSpPr>
        <p:grpSpPr>
          <a:xfrm>
            <a:off x="6090223" y="4630907"/>
            <a:ext cx="2949074" cy="2075407"/>
            <a:chOff x="5367342" y="4369697"/>
            <a:chExt cx="2949074" cy="2075407"/>
          </a:xfrm>
        </p:grpSpPr>
        <p:grpSp>
          <p:nvGrpSpPr>
            <p:cNvPr id="6" name="22 Grupo">
              <a:extLst>
                <a:ext uri="{FF2B5EF4-FFF2-40B4-BE49-F238E27FC236}">
                  <a16:creationId xmlns:a16="http://schemas.microsoft.com/office/drawing/2014/main" id="{CBB9239B-5D2C-03C8-AF5D-9E6EDCFAD549}"/>
                </a:ext>
              </a:extLst>
            </p:cNvPr>
            <p:cNvGrpSpPr/>
            <p:nvPr/>
          </p:nvGrpSpPr>
          <p:grpSpPr>
            <a:xfrm>
              <a:off x="5367342" y="4369697"/>
              <a:ext cx="2569531" cy="2075407"/>
              <a:chOff x="6305592" y="357397"/>
              <a:chExt cx="2569531" cy="2075407"/>
            </a:xfrm>
          </p:grpSpPr>
          <p:pic>
            <p:nvPicPr>
              <p:cNvPr id="8" name="Picture 3" descr="C:\Users\karla.hernandez\Desktop\PROGRAMAS ANUALES\TC31\íconos en png para PPT\pos it.png">
                <a:extLst>
                  <a:ext uri="{FF2B5EF4-FFF2-40B4-BE49-F238E27FC236}">
                    <a16:creationId xmlns:a16="http://schemas.microsoft.com/office/drawing/2014/main" id="{36B908FB-677D-9662-FF73-86832CEED0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5592" y="779761"/>
                <a:ext cx="2182024" cy="1653043"/>
              </a:xfrm>
              <a:prstGeom prst="rect">
                <a:avLst/>
              </a:prstGeom>
              <a:noFill/>
              <a:extLst>
                <a:ext uri="{909E8E84-426E-40DD-AFC4-6F175D3DCCD1}">
                  <a14:hiddenFill xmlns:a14="http://schemas.microsoft.com/office/drawing/2010/main">
                    <a:solidFill>
                      <a:srgbClr val="FFFFFF"/>
                    </a:solidFill>
                  </a14:hiddenFill>
                </a:ext>
              </a:extLst>
            </p:spPr>
          </p:pic>
          <p:sp>
            <p:nvSpPr>
              <p:cNvPr id="9" name="24 Rectángulo">
                <a:extLst>
                  <a:ext uri="{FF2B5EF4-FFF2-40B4-BE49-F238E27FC236}">
                    <a16:creationId xmlns:a16="http://schemas.microsoft.com/office/drawing/2014/main" id="{954DEA50-3E70-8CD0-8C34-37144A7F06AF}"/>
                  </a:ext>
                </a:extLst>
              </p:cNvPr>
              <p:cNvSpPr/>
              <p:nvPr/>
            </p:nvSpPr>
            <p:spPr>
              <a:xfrm rot="21211048">
                <a:off x="6667357" y="1331906"/>
                <a:ext cx="1516877" cy="584775"/>
              </a:xfrm>
              <a:prstGeom prst="rect">
                <a:avLst/>
              </a:prstGeom>
            </p:spPr>
            <p:txBody>
              <a:bodyPr wrap="square">
                <a:spAutoFit/>
              </a:bodyPr>
              <a:lstStyle/>
              <a:p>
                <a:pPr algn="ctr"/>
                <a:r>
                  <a:rPr lang="es-ES" altLang="es-CL" sz="1600" b="1" dirty="0">
                    <a:ea typeface="Myriad Arabic"/>
                    <a:cs typeface="Myriad Arabic"/>
                  </a:rPr>
                  <a:t>Habilidad</a:t>
                </a:r>
                <a:r>
                  <a:rPr lang="es-ES" altLang="es-CL" sz="1600" dirty="0">
                    <a:ea typeface="Myriad Arabic"/>
                    <a:cs typeface="Myriad Arabic"/>
                  </a:rPr>
                  <a:t>:</a:t>
                </a:r>
              </a:p>
              <a:p>
                <a:pPr algn="ctr"/>
                <a:r>
                  <a:rPr lang="es-ES" altLang="es-CL" sz="1600" dirty="0">
                    <a:ea typeface="Myriad Arabic"/>
                    <a:cs typeface="Myriad Arabic"/>
                  </a:rPr>
                  <a:t>Evaluar</a:t>
                </a:r>
              </a:p>
            </p:txBody>
          </p:sp>
          <p:pic>
            <p:nvPicPr>
              <p:cNvPr id="10" name="Picture 5" descr="C:\Users\karla.hernandez\Desktop\PROGRAMAS ANUALES\TC31\íconos en png para PPT\08 ícono.png">
                <a:extLst>
                  <a:ext uri="{FF2B5EF4-FFF2-40B4-BE49-F238E27FC236}">
                    <a16:creationId xmlns:a16="http://schemas.microsoft.com/office/drawing/2014/main" id="{E9A96FE1-A25A-7590-C645-BA66819309E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39123" y="357397"/>
                <a:ext cx="936000" cy="936000"/>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8 Rectángulo redondeado">
              <a:extLst>
                <a:ext uri="{FF2B5EF4-FFF2-40B4-BE49-F238E27FC236}">
                  <a16:creationId xmlns:a16="http://schemas.microsoft.com/office/drawing/2014/main" id="{32BFF8FC-6A3D-4EAD-989F-20F7DBA8E295}"/>
                </a:ext>
              </a:extLst>
            </p:cNvPr>
            <p:cNvSpPr/>
            <p:nvPr/>
          </p:nvSpPr>
          <p:spPr>
            <a:xfrm>
              <a:off x="7402517" y="5503432"/>
              <a:ext cx="913899" cy="936104"/>
            </a:xfrm>
            <a:prstGeom prst="roundRect">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800" b="1" dirty="0"/>
                <a:t>D</a:t>
              </a:r>
              <a:endParaRPr lang="es-CL" sz="4800" b="1" dirty="0"/>
            </a:p>
          </p:txBody>
        </p:sp>
      </p:grpSp>
      <p:sp>
        <p:nvSpPr>
          <p:cNvPr id="14" name="Rectángulo 13"/>
          <p:cNvSpPr/>
          <p:nvPr/>
        </p:nvSpPr>
        <p:spPr>
          <a:xfrm>
            <a:off x="1192501" y="2067625"/>
            <a:ext cx="6511160" cy="276999"/>
          </a:xfrm>
          <a:prstGeom prst="rect">
            <a:avLst/>
          </a:prstGeom>
        </p:spPr>
        <p:txBody>
          <a:bodyPr wrap="square">
            <a:spAutoFit/>
          </a:bodyPr>
          <a:lstStyle/>
          <a:p>
            <a:pPr algn="just"/>
            <a:endParaRPr lang="es-CL" sz="1200" dirty="0">
              <a:latin typeface="Arial" panose="020B0604020202020204" pitchFamily="34" charset="0"/>
              <a:ea typeface="Calibri" panose="020F0502020204030204" pitchFamily="34" charset="0"/>
              <a:cs typeface="Arial" panose="020B0604020202020204" pitchFamily="34" charset="0"/>
            </a:endParaRPr>
          </a:p>
        </p:txBody>
      </p:sp>
      <p:pic>
        <p:nvPicPr>
          <p:cNvPr id="13" name="Imagen 12"/>
          <p:cNvPicPr>
            <a:picLocks noChangeAspect="1"/>
          </p:cNvPicPr>
          <p:nvPr/>
        </p:nvPicPr>
        <p:blipFill>
          <a:blip r:embed="rId5"/>
          <a:stretch>
            <a:fillRect/>
          </a:stretch>
        </p:blipFill>
        <p:spPr>
          <a:xfrm>
            <a:off x="0" y="217398"/>
            <a:ext cx="2090739" cy="627768"/>
          </a:xfrm>
          <a:prstGeom prst="rect">
            <a:avLst/>
          </a:prstGeom>
        </p:spPr>
      </p:pic>
      <p:sp>
        <p:nvSpPr>
          <p:cNvPr id="15" name="CuadroTexto 14"/>
          <p:cNvSpPr txBox="1"/>
          <p:nvPr/>
        </p:nvSpPr>
        <p:spPr>
          <a:xfrm>
            <a:off x="41835" y="6517572"/>
            <a:ext cx="6197448" cy="246221"/>
          </a:xfrm>
          <a:prstGeom prst="rect">
            <a:avLst/>
          </a:prstGeom>
          <a:noFill/>
        </p:spPr>
        <p:txBody>
          <a:bodyPr wrap="square" rtlCol="0">
            <a:spAutoFit/>
          </a:bodyPr>
          <a:lstStyle/>
          <a:p>
            <a:r>
              <a:rPr lang="es-ES" sz="1000" b="1" dirty="0"/>
              <a:t>Pregunta 6– PAES regular Ciencias Biología- forma 153– admisión 2024. DEMRE.</a:t>
            </a:r>
            <a:endParaRPr lang="es-CL" sz="1000" b="1" dirty="0"/>
          </a:p>
        </p:txBody>
      </p:sp>
    </p:spTree>
    <p:extLst>
      <p:ext uri="{BB962C8B-B14F-4D97-AF65-F5344CB8AC3E}">
        <p14:creationId xmlns:p14="http://schemas.microsoft.com/office/powerpoint/2010/main" val="50940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uadroTexto 16"/>
          <p:cNvSpPr txBox="1"/>
          <p:nvPr/>
        </p:nvSpPr>
        <p:spPr>
          <a:xfrm>
            <a:off x="2347305" y="273563"/>
            <a:ext cx="4971263" cy="783193"/>
          </a:xfrm>
          <a:prstGeom prst="roundRect">
            <a:avLst/>
          </a:prstGeom>
          <a:noFill/>
          <a:ln>
            <a:noFill/>
          </a:ln>
          <a:effectLst/>
        </p:spPr>
        <p:txBody>
          <a:bodyPr wrap="square" rtlCol="0">
            <a:spAutoFit/>
          </a:bodyPr>
          <a:lstStyle/>
          <a:p>
            <a:pPr algn="ctr"/>
            <a:r>
              <a:rPr lang="es-ES" sz="2000" b="1" dirty="0">
                <a:latin typeface="Arial Rounded MT Bold" panose="020F0704030504030204" pitchFamily="34" charset="0"/>
              </a:rPr>
              <a:t>Efectividad de los métodos anticonceptivos</a:t>
            </a:r>
            <a:endParaRPr lang="es-CL" sz="2000" b="1" dirty="0">
              <a:latin typeface="Arial Rounded MT Bold" panose="020F0704030504030204" pitchFamily="34" charset="0"/>
            </a:endParaRPr>
          </a:p>
        </p:txBody>
      </p:sp>
      <p:pic>
        <p:nvPicPr>
          <p:cNvPr id="4" name="Imagen 3">
            <a:extLst>
              <a:ext uri="{FF2B5EF4-FFF2-40B4-BE49-F238E27FC236}">
                <a16:creationId xmlns:a16="http://schemas.microsoft.com/office/drawing/2014/main" id="{543C6947-BDC2-F599-B374-5CF3BC151393}"/>
              </a:ext>
            </a:extLst>
          </p:cNvPr>
          <p:cNvPicPr>
            <a:picLocks noChangeAspect="1"/>
          </p:cNvPicPr>
          <p:nvPr/>
        </p:nvPicPr>
        <p:blipFill>
          <a:blip r:embed="rId3"/>
          <a:stretch>
            <a:fillRect/>
          </a:stretch>
        </p:blipFill>
        <p:spPr>
          <a:xfrm>
            <a:off x="0" y="204897"/>
            <a:ext cx="2238375" cy="672097"/>
          </a:xfrm>
          <a:prstGeom prst="rect">
            <a:avLst/>
          </a:prstGeom>
        </p:spPr>
      </p:pic>
      <p:sp>
        <p:nvSpPr>
          <p:cNvPr id="5" name="Llamada rectangular redondeada 6">
            <a:extLst>
              <a:ext uri="{FF2B5EF4-FFF2-40B4-BE49-F238E27FC236}">
                <a16:creationId xmlns:a16="http://schemas.microsoft.com/office/drawing/2014/main" id="{70A6A0AD-3D6A-A1AA-07F5-19383C0DB483}"/>
              </a:ext>
            </a:extLst>
          </p:cNvPr>
          <p:cNvSpPr/>
          <p:nvPr/>
        </p:nvSpPr>
        <p:spPr>
          <a:xfrm>
            <a:off x="837705" y="1110819"/>
            <a:ext cx="7800591" cy="853386"/>
          </a:xfrm>
          <a:prstGeom prst="wedgeRoundRectCallout">
            <a:avLst>
              <a:gd name="adj1" fmla="val 17997"/>
              <a:gd name="adj2" fmla="val -32407"/>
              <a:gd name="adj3" fmla="val 16667"/>
            </a:avLst>
          </a:prstGeom>
          <a:solidFill>
            <a:srgbClr val="0020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Es la capacidad de un método para </a:t>
            </a:r>
            <a:r>
              <a:rPr lang="es-MX" b="1" dirty="0">
                <a:solidFill>
                  <a:schemeClr val="accent4"/>
                </a:solidFill>
              </a:rPr>
              <a:t>prevenir embarazos</a:t>
            </a:r>
            <a:r>
              <a:rPr lang="es-MX" b="1" dirty="0"/>
              <a:t>, evaluada durante el </a:t>
            </a:r>
            <a:r>
              <a:rPr lang="es-MX" b="1" dirty="0">
                <a:solidFill>
                  <a:schemeClr val="accent4"/>
                </a:solidFill>
              </a:rPr>
              <a:t>primer año de uso</a:t>
            </a:r>
            <a:r>
              <a:rPr lang="es-MX" b="1" dirty="0"/>
              <a:t>.</a:t>
            </a:r>
            <a:endParaRPr lang="es-CL" b="1" dirty="0"/>
          </a:p>
        </p:txBody>
      </p:sp>
      <p:sp>
        <p:nvSpPr>
          <p:cNvPr id="21" name="Freeform 6">
            <a:extLst>
              <a:ext uri="{FF2B5EF4-FFF2-40B4-BE49-F238E27FC236}">
                <a16:creationId xmlns:a16="http://schemas.microsoft.com/office/drawing/2014/main" id="{231458D1-C0F2-073C-01AC-94B9238004F5}"/>
              </a:ext>
            </a:extLst>
          </p:cNvPr>
          <p:cNvSpPr/>
          <p:nvPr/>
        </p:nvSpPr>
        <p:spPr>
          <a:xfrm>
            <a:off x="372035" y="2411457"/>
            <a:ext cx="2344660" cy="1915379"/>
          </a:xfrm>
          <a:custGeom>
            <a:avLst/>
            <a:gdLst/>
            <a:ahLst/>
            <a:cxnLst/>
            <a:rect l="l" t="t" r="r" b="b"/>
            <a:pathLst>
              <a:path w="4042791" h="4114800">
                <a:moveTo>
                  <a:pt x="0" y="0"/>
                </a:moveTo>
                <a:lnTo>
                  <a:pt x="4042791" y="0"/>
                </a:lnTo>
                <a:lnTo>
                  <a:pt x="4042791" y="4114800"/>
                </a:lnTo>
                <a:lnTo>
                  <a:pt x="0" y="4114800"/>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s-CL"/>
          </a:p>
        </p:txBody>
      </p:sp>
      <p:sp>
        <p:nvSpPr>
          <p:cNvPr id="28" name="15 CuadroTexto">
            <a:extLst>
              <a:ext uri="{FF2B5EF4-FFF2-40B4-BE49-F238E27FC236}">
                <a16:creationId xmlns:a16="http://schemas.microsoft.com/office/drawing/2014/main" id="{E1EBF438-9CB0-41D6-A978-5360F2FB39C5}"/>
              </a:ext>
            </a:extLst>
          </p:cNvPr>
          <p:cNvSpPr txBox="1">
            <a:spLocks noChangeArrowheads="1"/>
          </p:cNvSpPr>
          <p:nvPr/>
        </p:nvSpPr>
        <p:spPr bwMode="auto">
          <a:xfrm>
            <a:off x="423112" y="5141825"/>
            <a:ext cx="7085018" cy="1021556"/>
          </a:xfrm>
          <a:prstGeom prst="roundRect">
            <a:avLst/>
          </a:prstGeom>
          <a:solidFill>
            <a:srgbClr val="002060"/>
          </a:solidFill>
          <a:ln w="57150">
            <a:noFill/>
          </a:ln>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s-ES" b="1" dirty="0">
                <a:solidFill>
                  <a:schemeClr val="bg1"/>
                </a:solidFill>
                <a:latin typeface="+mn-lt"/>
              </a:rPr>
              <a:t>La efectividad de un método anticonceptivo se evalúa mediante la </a:t>
            </a:r>
            <a:r>
              <a:rPr lang="es-ES" b="1" dirty="0">
                <a:solidFill>
                  <a:schemeClr val="accent4"/>
                </a:solidFill>
                <a:latin typeface="+mn-lt"/>
              </a:rPr>
              <a:t>tasa de fallos</a:t>
            </a:r>
            <a:r>
              <a:rPr lang="es-ES" b="1" dirty="0">
                <a:solidFill>
                  <a:schemeClr val="bg1"/>
                </a:solidFill>
                <a:latin typeface="+mn-lt"/>
              </a:rPr>
              <a:t>, que indica el </a:t>
            </a:r>
            <a:r>
              <a:rPr lang="es-ES" b="1" dirty="0">
                <a:solidFill>
                  <a:schemeClr val="accent4"/>
                </a:solidFill>
                <a:latin typeface="+mn-lt"/>
              </a:rPr>
              <a:t>porcentaje de embarazos no planificados en 100 mujeres tras un año de uso</a:t>
            </a:r>
            <a:r>
              <a:rPr lang="es-ES" b="1" dirty="0">
                <a:solidFill>
                  <a:schemeClr val="bg1"/>
                </a:solidFill>
                <a:latin typeface="+mn-lt"/>
              </a:rPr>
              <a:t>.</a:t>
            </a:r>
          </a:p>
        </p:txBody>
      </p:sp>
      <p:grpSp>
        <p:nvGrpSpPr>
          <p:cNvPr id="2" name="Grupo 1"/>
          <p:cNvGrpSpPr/>
          <p:nvPr/>
        </p:nvGrpSpPr>
        <p:grpSpPr>
          <a:xfrm>
            <a:off x="2763078" y="1907979"/>
            <a:ext cx="6038232" cy="2021291"/>
            <a:chOff x="2763078" y="1907979"/>
            <a:chExt cx="6038232" cy="2021291"/>
          </a:xfrm>
        </p:grpSpPr>
        <p:sp>
          <p:nvSpPr>
            <p:cNvPr id="20" name="Rectángulo: esquinas redondeadas 20">
              <a:extLst>
                <a:ext uri="{FF2B5EF4-FFF2-40B4-BE49-F238E27FC236}">
                  <a16:creationId xmlns:a16="http://schemas.microsoft.com/office/drawing/2014/main" id="{B1D3FCBB-7EE5-C0BC-F8B8-35204E777FA1}"/>
                </a:ext>
              </a:extLst>
            </p:cNvPr>
            <p:cNvSpPr/>
            <p:nvPr/>
          </p:nvSpPr>
          <p:spPr>
            <a:xfrm>
              <a:off x="2763078" y="2639384"/>
              <a:ext cx="5426766" cy="1289886"/>
            </a:xfrm>
            <a:prstGeom prst="wedgeRoundRectCallout">
              <a:avLst>
                <a:gd name="adj1" fmla="val 7743"/>
                <a:gd name="adj2" fmla="val -16873"/>
                <a:gd name="adj3" fmla="val 16667"/>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S" b="1" dirty="0">
                  <a:solidFill>
                    <a:schemeClr val="tx1"/>
                  </a:solidFill>
                </a:rPr>
                <a:t>¿Qué variables considerarías para medir la efectividad de un nuevo método anticonceptivo y qué aspectos considerarías en un procedimiento para recolectar datos confiables al respecto?</a:t>
              </a:r>
              <a:endParaRPr lang="es-CL" b="1" dirty="0">
                <a:solidFill>
                  <a:schemeClr val="tx1"/>
                </a:solidFill>
              </a:endParaRPr>
            </a:p>
          </p:txBody>
        </p:sp>
        <p:pic>
          <p:nvPicPr>
            <p:cNvPr id="29" name="Imagen 28"/>
            <p:cNvPicPr>
              <a:picLocks noChangeAspect="1"/>
            </p:cNvPicPr>
            <p:nvPr/>
          </p:nvPicPr>
          <p:blipFill rotWithShape="1">
            <a:blip r:embed="rId5" cstate="print">
              <a:extLst>
                <a:ext uri="{28A0092B-C50C-407E-A947-70E740481C1C}">
                  <a14:useLocalDpi xmlns:a14="http://schemas.microsoft.com/office/drawing/2010/main" val="0"/>
                </a:ext>
              </a:extLst>
            </a:blip>
            <a:srcRect l="2752" t="509" r="60244" b="45325"/>
            <a:stretch/>
          </p:blipFill>
          <p:spPr>
            <a:xfrm>
              <a:off x="7578378" y="1907979"/>
              <a:ext cx="1222932" cy="1006956"/>
            </a:xfrm>
            <a:prstGeom prst="rect">
              <a:avLst/>
            </a:prstGeom>
          </p:spPr>
        </p:pic>
      </p:grpSp>
      <p:pic>
        <p:nvPicPr>
          <p:cNvPr id="30" name="Imagen 29">
            <a:extLst>
              <a:ext uri="{FF2B5EF4-FFF2-40B4-BE49-F238E27FC236}">
                <a16:creationId xmlns:a16="http://schemas.microsoft.com/office/drawing/2014/main" id="{F3677FC5-79D0-283B-8F3A-9CBE11970523}"/>
              </a:ext>
            </a:extLst>
          </p:cNvPr>
          <p:cNvPicPr>
            <a:picLocks noChangeAspect="1"/>
          </p:cNvPicPr>
          <p:nvPr/>
        </p:nvPicPr>
        <p:blipFill>
          <a:blip r:embed="rId6"/>
          <a:stretch>
            <a:fillRect/>
          </a:stretch>
        </p:blipFill>
        <p:spPr>
          <a:xfrm>
            <a:off x="7827192" y="3961438"/>
            <a:ext cx="1387936" cy="2896562"/>
          </a:xfrm>
          <a:prstGeom prst="rect">
            <a:avLst/>
          </a:prstGeom>
        </p:spPr>
      </p:pic>
    </p:spTree>
    <p:extLst>
      <p:ext uri="{BB962C8B-B14F-4D97-AF65-F5344CB8AC3E}">
        <p14:creationId xmlns:p14="http://schemas.microsoft.com/office/powerpoint/2010/main" val="333223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1" grpId="0" animBg="1"/>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uadroTexto 16"/>
          <p:cNvSpPr txBox="1"/>
          <p:nvPr/>
        </p:nvSpPr>
        <p:spPr>
          <a:xfrm>
            <a:off x="2347305" y="273563"/>
            <a:ext cx="4971263" cy="783193"/>
          </a:xfrm>
          <a:prstGeom prst="roundRect">
            <a:avLst/>
          </a:prstGeom>
          <a:noFill/>
          <a:ln>
            <a:noFill/>
          </a:ln>
          <a:effectLst/>
        </p:spPr>
        <p:txBody>
          <a:bodyPr wrap="square" rtlCol="0">
            <a:spAutoFit/>
          </a:bodyPr>
          <a:lstStyle/>
          <a:p>
            <a:pPr algn="ctr"/>
            <a:r>
              <a:rPr lang="es-ES" sz="2000" b="1" dirty="0">
                <a:latin typeface="Arial Rounded MT Bold" panose="020F0704030504030204" pitchFamily="34" charset="0"/>
              </a:rPr>
              <a:t>Efectividad de los métodos anticonceptivos</a:t>
            </a:r>
            <a:endParaRPr lang="es-CL" sz="2000" b="1" dirty="0">
              <a:latin typeface="Arial Rounded MT Bold" panose="020F0704030504030204" pitchFamily="34" charset="0"/>
            </a:endParaRPr>
          </a:p>
        </p:txBody>
      </p:sp>
      <p:pic>
        <p:nvPicPr>
          <p:cNvPr id="12" name="Imagen 11">
            <a:extLst>
              <a:ext uri="{FF2B5EF4-FFF2-40B4-BE49-F238E27FC236}">
                <a16:creationId xmlns:a16="http://schemas.microsoft.com/office/drawing/2014/main" id="{F3677FC5-79D0-283B-8F3A-9CBE11970523}"/>
              </a:ext>
            </a:extLst>
          </p:cNvPr>
          <p:cNvPicPr>
            <a:picLocks noChangeAspect="1"/>
          </p:cNvPicPr>
          <p:nvPr/>
        </p:nvPicPr>
        <p:blipFill>
          <a:blip r:embed="rId3"/>
          <a:stretch>
            <a:fillRect/>
          </a:stretch>
        </p:blipFill>
        <p:spPr>
          <a:xfrm>
            <a:off x="7827192" y="3961438"/>
            <a:ext cx="1387936" cy="2896562"/>
          </a:xfrm>
          <a:prstGeom prst="rect">
            <a:avLst/>
          </a:prstGeom>
        </p:spPr>
      </p:pic>
      <p:sp>
        <p:nvSpPr>
          <p:cNvPr id="13" name="CuadroTexto 12">
            <a:extLst>
              <a:ext uri="{FF2B5EF4-FFF2-40B4-BE49-F238E27FC236}">
                <a16:creationId xmlns:a16="http://schemas.microsoft.com/office/drawing/2014/main" id="{C8D20401-94AF-B863-043E-FFF834D16603}"/>
              </a:ext>
            </a:extLst>
          </p:cNvPr>
          <p:cNvSpPr txBox="1"/>
          <p:nvPr/>
        </p:nvSpPr>
        <p:spPr>
          <a:xfrm>
            <a:off x="762279" y="1361224"/>
            <a:ext cx="7328669" cy="369332"/>
          </a:xfrm>
          <a:prstGeom prst="rect">
            <a:avLst/>
          </a:prstGeom>
          <a:noFill/>
        </p:spPr>
        <p:txBody>
          <a:bodyPr wrap="square" rtlCol="0">
            <a:spAutoFit/>
          </a:bodyPr>
          <a:lstStyle/>
          <a:p>
            <a:r>
              <a:rPr lang="es-ES" dirty="0"/>
              <a:t>Al medir la efectividad de un método se consideran dos formas de medición:</a:t>
            </a:r>
            <a:endParaRPr lang="es-CL" dirty="0"/>
          </a:p>
        </p:txBody>
      </p:sp>
      <p:grpSp>
        <p:nvGrpSpPr>
          <p:cNvPr id="3" name="Grupo 2"/>
          <p:cNvGrpSpPr/>
          <p:nvPr/>
        </p:nvGrpSpPr>
        <p:grpSpPr>
          <a:xfrm>
            <a:off x="4634619" y="2300595"/>
            <a:ext cx="3378182" cy="1111472"/>
            <a:chOff x="4634619" y="2300595"/>
            <a:chExt cx="3378182" cy="1111472"/>
          </a:xfrm>
        </p:grpSpPr>
        <p:sp>
          <p:nvSpPr>
            <p:cNvPr id="15" name="18 CuadroTexto">
              <a:extLst>
                <a:ext uri="{FF2B5EF4-FFF2-40B4-BE49-F238E27FC236}">
                  <a16:creationId xmlns:a16="http://schemas.microsoft.com/office/drawing/2014/main" id="{1A1E2C90-40B5-7C9D-345D-1391A977A828}"/>
                </a:ext>
              </a:extLst>
            </p:cNvPr>
            <p:cNvSpPr txBox="1"/>
            <p:nvPr/>
          </p:nvSpPr>
          <p:spPr>
            <a:xfrm>
              <a:off x="5463210" y="2356030"/>
              <a:ext cx="1857026" cy="369332"/>
            </a:xfrm>
            <a:prstGeom prst="rect">
              <a:avLst/>
            </a:prstGeom>
            <a:solidFill>
              <a:srgbClr val="002060"/>
            </a:solidFill>
            <a:ln>
              <a:noFill/>
            </a:ln>
            <a:effectLst>
              <a:outerShdw blurRad="50800" dist="38100" dir="2700000" algn="tl" rotWithShape="0">
                <a:prstClr val="black">
                  <a:alpha val="40000"/>
                </a:prstClr>
              </a:outerShdw>
            </a:effectLst>
          </p:spPr>
          <p:txBody>
            <a:bodyPr wrap="square" rtlCol="0">
              <a:spAutoFit/>
            </a:bodyPr>
            <a:lstStyle/>
            <a:p>
              <a:pPr algn="ctr"/>
              <a:r>
                <a:rPr lang="es-CL" b="1" dirty="0">
                  <a:solidFill>
                    <a:schemeClr val="bg1"/>
                  </a:solidFill>
                </a:rPr>
                <a:t>Uso típico</a:t>
              </a:r>
            </a:p>
          </p:txBody>
        </p:sp>
        <p:sp>
          <p:nvSpPr>
            <p:cNvPr id="25" name="15 CuadroTexto">
              <a:extLst>
                <a:ext uri="{FF2B5EF4-FFF2-40B4-BE49-F238E27FC236}">
                  <a16:creationId xmlns:a16="http://schemas.microsoft.com/office/drawing/2014/main" id="{7A96EE2F-78B3-F091-24F1-EAED504FFA3F}"/>
                </a:ext>
              </a:extLst>
            </p:cNvPr>
            <p:cNvSpPr txBox="1">
              <a:spLocks noChangeArrowheads="1"/>
            </p:cNvSpPr>
            <p:nvPr/>
          </p:nvSpPr>
          <p:spPr bwMode="auto">
            <a:xfrm>
              <a:off x="4634619" y="2696978"/>
              <a:ext cx="3378182" cy="715089"/>
            </a:xfrm>
            <a:prstGeom prst="roundRect">
              <a:avLst/>
            </a:prstGeom>
            <a:solidFill>
              <a:schemeClr val="bg1"/>
            </a:solidFill>
            <a:ln w="38100">
              <a:solidFill>
                <a:schemeClr val="tx1"/>
              </a:solidFill>
              <a:prstDash val="sysDash"/>
            </a:ln>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s-MX" dirty="0">
                  <a:latin typeface="+mn-lt"/>
                </a:rPr>
                <a:t> Incluye </a:t>
              </a:r>
              <a:r>
                <a:rPr lang="es-MX" b="1" dirty="0">
                  <a:latin typeface="+mn-lt"/>
                </a:rPr>
                <a:t>olvidos</a:t>
              </a:r>
              <a:r>
                <a:rPr lang="es-MX" dirty="0">
                  <a:latin typeface="+mn-lt"/>
                </a:rPr>
                <a:t>, </a:t>
              </a:r>
              <a:r>
                <a:rPr lang="es-MX" b="1" dirty="0">
                  <a:latin typeface="+mn-lt"/>
                </a:rPr>
                <a:t>errores</a:t>
              </a:r>
              <a:r>
                <a:rPr lang="es-MX" dirty="0">
                  <a:latin typeface="+mn-lt"/>
                </a:rPr>
                <a:t> o </a:t>
              </a:r>
              <a:r>
                <a:rPr lang="es-MX" b="1" dirty="0">
                  <a:latin typeface="+mn-lt"/>
                </a:rPr>
                <a:t>mal uso</a:t>
              </a:r>
              <a:r>
                <a:rPr lang="es-MX" dirty="0">
                  <a:latin typeface="+mn-lt"/>
                </a:rPr>
                <a:t>.</a:t>
              </a:r>
              <a:endParaRPr lang="es-ES" dirty="0">
                <a:latin typeface="+mn-lt"/>
              </a:endParaRPr>
            </a:p>
          </p:txBody>
        </p:sp>
        <p:sp>
          <p:nvSpPr>
            <p:cNvPr id="23" name="Freeform 5"/>
            <p:cNvSpPr/>
            <p:nvPr/>
          </p:nvSpPr>
          <p:spPr>
            <a:xfrm>
              <a:off x="4992296" y="2300595"/>
              <a:ext cx="470914" cy="478825"/>
            </a:xfrm>
            <a:custGeom>
              <a:avLst/>
              <a:gdLst/>
              <a:ahLst/>
              <a:cxnLst/>
              <a:rect l="l" t="t" r="r" b="b"/>
              <a:pathLst>
                <a:path w="4138723" h="4114800">
                  <a:moveTo>
                    <a:pt x="0" y="0"/>
                  </a:moveTo>
                  <a:lnTo>
                    <a:pt x="4138723" y="0"/>
                  </a:lnTo>
                  <a:lnTo>
                    <a:pt x="4138723" y="4114800"/>
                  </a:lnTo>
                  <a:lnTo>
                    <a:pt x="0" y="4114800"/>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s-CL"/>
            </a:p>
          </p:txBody>
        </p:sp>
      </p:grpSp>
      <p:grpSp>
        <p:nvGrpSpPr>
          <p:cNvPr id="2" name="Grupo 1"/>
          <p:cNvGrpSpPr/>
          <p:nvPr/>
        </p:nvGrpSpPr>
        <p:grpSpPr>
          <a:xfrm>
            <a:off x="643222" y="2314883"/>
            <a:ext cx="3747110" cy="1105819"/>
            <a:chOff x="643222" y="2314883"/>
            <a:chExt cx="3747110" cy="1105819"/>
          </a:xfrm>
        </p:grpSpPr>
        <p:sp>
          <p:nvSpPr>
            <p:cNvPr id="24" name="15 CuadroTexto">
              <a:extLst>
                <a:ext uri="{FF2B5EF4-FFF2-40B4-BE49-F238E27FC236}">
                  <a16:creationId xmlns:a16="http://schemas.microsoft.com/office/drawing/2014/main" id="{AF253318-1B39-89E8-9322-77C3E4AA55A9}"/>
                </a:ext>
              </a:extLst>
            </p:cNvPr>
            <p:cNvSpPr txBox="1">
              <a:spLocks noChangeArrowheads="1"/>
            </p:cNvSpPr>
            <p:nvPr/>
          </p:nvSpPr>
          <p:spPr bwMode="auto">
            <a:xfrm>
              <a:off x="762279" y="2705613"/>
              <a:ext cx="3628053" cy="715089"/>
            </a:xfrm>
            <a:prstGeom prst="roundRect">
              <a:avLst/>
            </a:prstGeom>
            <a:solidFill>
              <a:schemeClr val="bg1"/>
            </a:solidFill>
            <a:ln w="38100">
              <a:solidFill>
                <a:schemeClr val="tx1"/>
              </a:solidFill>
              <a:prstDash val="sysDash"/>
            </a:ln>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s-MX" dirty="0">
                  <a:latin typeface="+mn-lt"/>
                </a:rPr>
                <a:t> Cuando el método se aplica </a:t>
              </a:r>
              <a:r>
                <a:rPr lang="es-MX" b="1" dirty="0">
                  <a:latin typeface="+mn-lt"/>
                </a:rPr>
                <a:t>correctamente</a:t>
              </a:r>
              <a:r>
                <a:rPr lang="es-MX" dirty="0">
                  <a:latin typeface="+mn-lt"/>
                </a:rPr>
                <a:t> en </a:t>
              </a:r>
              <a:r>
                <a:rPr lang="es-MX" b="1" dirty="0">
                  <a:latin typeface="+mn-lt"/>
                </a:rPr>
                <a:t>todo momento</a:t>
              </a:r>
              <a:r>
                <a:rPr lang="es-MX" dirty="0">
                  <a:latin typeface="+mn-lt"/>
                </a:rPr>
                <a:t>.</a:t>
              </a:r>
              <a:endParaRPr lang="es-ES" dirty="0">
                <a:latin typeface="+mn-lt"/>
              </a:endParaRPr>
            </a:p>
          </p:txBody>
        </p:sp>
        <p:sp>
          <p:nvSpPr>
            <p:cNvPr id="22" name="Freeform 2">
              <a:extLst>
                <a:ext uri="{FF2B5EF4-FFF2-40B4-BE49-F238E27FC236}">
                  <a16:creationId xmlns:a16="http://schemas.microsoft.com/office/drawing/2014/main" id="{AB270F48-3C5F-D217-D8D3-BA9D36CAD5D2}"/>
                </a:ext>
              </a:extLst>
            </p:cNvPr>
            <p:cNvSpPr/>
            <p:nvPr/>
          </p:nvSpPr>
          <p:spPr>
            <a:xfrm>
              <a:off x="643222" y="2314883"/>
              <a:ext cx="568133" cy="484010"/>
            </a:xfrm>
            <a:custGeom>
              <a:avLst/>
              <a:gdLst/>
              <a:ahLst/>
              <a:cxnLst/>
              <a:rect l="l" t="t" r="r" b="b"/>
              <a:pathLst>
                <a:path w="4805606" h="4114800">
                  <a:moveTo>
                    <a:pt x="0" y="0"/>
                  </a:moveTo>
                  <a:lnTo>
                    <a:pt x="4805606" y="0"/>
                  </a:lnTo>
                  <a:lnTo>
                    <a:pt x="4805606" y="4114800"/>
                  </a:lnTo>
                  <a:lnTo>
                    <a:pt x="0" y="4114800"/>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s-CL"/>
            </a:p>
          </p:txBody>
        </p:sp>
        <p:sp>
          <p:nvSpPr>
            <p:cNvPr id="14" name="18 CuadroTexto">
              <a:extLst>
                <a:ext uri="{FF2B5EF4-FFF2-40B4-BE49-F238E27FC236}">
                  <a16:creationId xmlns:a16="http://schemas.microsoft.com/office/drawing/2014/main" id="{51B4F87F-701A-9B8C-0CA5-791E3E16CB56}"/>
                </a:ext>
              </a:extLst>
            </p:cNvPr>
            <p:cNvSpPr txBox="1"/>
            <p:nvPr/>
          </p:nvSpPr>
          <p:spPr>
            <a:xfrm>
              <a:off x="1175636" y="2370318"/>
              <a:ext cx="2701914" cy="369332"/>
            </a:xfrm>
            <a:prstGeom prst="rect">
              <a:avLst/>
            </a:prstGeom>
            <a:solidFill>
              <a:srgbClr val="002060"/>
            </a:solidFill>
            <a:ln>
              <a:noFill/>
            </a:ln>
            <a:effectLst>
              <a:outerShdw blurRad="50800" dist="38100" dir="2700000" algn="tl" rotWithShape="0">
                <a:prstClr val="black">
                  <a:alpha val="40000"/>
                </a:prstClr>
              </a:outerShdw>
            </a:effectLst>
          </p:spPr>
          <p:txBody>
            <a:bodyPr wrap="square" rtlCol="0">
              <a:spAutoFit/>
            </a:bodyPr>
            <a:lstStyle/>
            <a:p>
              <a:pPr algn="ctr"/>
              <a:r>
                <a:rPr lang="es-CL" b="1" dirty="0">
                  <a:solidFill>
                    <a:schemeClr val="bg1"/>
                  </a:solidFill>
                </a:rPr>
                <a:t>Uso correcto y consistente</a:t>
              </a:r>
            </a:p>
          </p:txBody>
        </p:sp>
      </p:grpSp>
      <p:sp>
        <p:nvSpPr>
          <p:cNvPr id="26" name="21 CuadroTexto">
            <a:extLst>
              <a:ext uri="{FF2B5EF4-FFF2-40B4-BE49-F238E27FC236}">
                <a16:creationId xmlns:a16="http://schemas.microsoft.com/office/drawing/2014/main" id="{8D3AC8D7-84CC-5815-BD72-1DEFBE2399E9}"/>
              </a:ext>
            </a:extLst>
          </p:cNvPr>
          <p:cNvSpPr txBox="1"/>
          <p:nvPr/>
        </p:nvSpPr>
        <p:spPr>
          <a:xfrm>
            <a:off x="2570921" y="5173120"/>
            <a:ext cx="5049079" cy="923330"/>
          </a:xfrm>
          <a:prstGeom prst="rect">
            <a:avLst/>
          </a:prstGeom>
          <a:solidFill>
            <a:srgbClr val="C00000"/>
          </a:solidFill>
          <a:ln>
            <a:noFill/>
          </a:ln>
          <a:effectLst>
            <a:outerShdw blurRad="50800" dist="38100" dir="2700000" algn="tl" rotWithShape="0">
              <a:prstClr val="black">
                <a:alpha val="40000"/>
              </a:prstClr>
            </a:outerShdw>
          </a:effectLst>
        </p:spPr>
        <p:txBody>
          <a:bodyPr wrap="square" rtlCol="0">
            <a:spAutoFit/>
          </a:bodyPr>
          <a:lstStyle/>
          <a:p>
            <a:pPr algn="ctr"/>
            <a:r>
              <a:rPr lang="es-MX" b="1" dirty="0">
                <a:solidFill>
                  <a:schemeClr val="bg1"/>
                </a:solidFill>
              </a:rPr>
              <a:t>La </a:t>
            </a:r>
            <a:r>
              <a:rPr lang="es-MX" b="1" dirty="0">
                <a:solidFill>
                  <a:schemeClr val="accent4"/>
                </a:solidFill>
              </a:rPr>
              <a:t>diferencia</a:t>
            </a:r>
            <a:r>
              <a:rPr lang="es-MX" b="1" dirty="0">
                <a:solidFill>
                  <a:schemeClr val="bg1"/>
                </a:solidFill>
              </a:rPr>
              <a:t> entre uso correcto y típico es clave para comprender la efectividad real en la vida cotidiana.</a:t>
            </a:r>
            <a:endParaRPr lang="es-CL" b="1" dirty="0">
              <a:solidFill>
                <a:schemeClr val="bg1"/>
              </a:solidFill>
            </a:endParaRPr>
          </a:p>
        </p:txBody>
      </p:sp>
      <p:sp>
        <p:nvSpPr>
          <p:cNvPr id="27" name="CuadroTexto 26">
            <a:extLst>
              <a:ext uri="{FF2B5EF4-FFF2-40B4-BE49-F238E27FC236}">
                <a16:creationId xmlns:a16="http://schemas.microsoft.com/office/drawing/2014/main" id="{EEE51043-29F4-3547-751A-F5296D49E27A}"/>
              </a:ext>
            </a:extLst>
          </p:cNvPr>
          <p:cNvSpPr txBox="1"/>
          <p:nvPr/>
        </p:nvSpPr>
        <p:spPr>
          <a:xfrm>
            <a:off x="643222" y="3700419"/>
            <a:ext cx="5859763" cy="923330"/>
          </a:xfrm>
          <a:prstGeom prst="rect">
            <a:avLst/>
          </a:prstGeom>
          <a:noFill/>
        </p:spPr>
        <p:txBody>
          <a:bodyPr wrap="square" rtlCol="0">
            <a:spAutoFit/>
          </a:bodyPr>
          <a:lstStyle/>
          <a:p>
            <a:r>
              <a:rPr lang="es-ES" dirty="0"/>
              <a:t>Ejemplo:</a:t>
            </a:r>
          </a:p>
          <a:p>
            <a:pPr marL="285750" indent="-285750">
              <a:buFont typeface="Arial" panose="020B0604020202020204" pitchFamily="34" charset="0"/>
              <a:buChar char="•"/>
            </a:pPr>
            <a:r>
              <a:rPr lang="es-ES" dirty="0"/>
              <a:t>Píldora: 91% (uso típico), 99% (uso correcto).</a:t>
            </a:r>
          </a:p>
          <a:p>
            <a:pPr marL="285750" indent="-285750">
              <a:buFont typeface="Arial" panose="020B0604020202020204" pitchFamily="34" charset="0"/>
              <a:buChar char="•"/>
            </a:pPr>
            <a:r>
              <a:rPr lang="es-ES" dirty="0"/>
              <a:t>Condón masculino: 85% (uso típico), 98% (uso correcto).</a:t>
            </a:r>
          </a:p>
        </p:txBody>
      </p:sp>
      <p:sp>
        <p:nvSpPr>
          <p:cNvPr id="20" name="Freeform 2">
            <a:extLst>
              <a:ext uri="{FF2B5EF4-FFF2-40B4-BE49-F238E27FC236}">
                <a16:creationId xmlns:a16="http://schemas.microsoft.com/office/drawing/2014/main" id="{8D4628E7-C7DB-1AFB-729C-C4FC00B2C2A1}"/>
              </a:ext>
            </a:extLst>
          </p:cNvPr>
          <p:cNvSpPr/>
          <p:nvPr/>
        </p:nvSpPr>
        <p:spPr>
          <a:xfrm>
            <a:off x="169315" y="5090665"/>
            <a:ext cx="1895229" cy="1576466"/>
          </a:xfrm>
          <a:custGeom>
            <a:avLst/>
            <a:gdLst/>
            <a:ahLst/>
            <a:cxnLst/>
            <a:rect l="l" t="t" r="r" b="b"/>
            <a:pathLst>
              <a:path w="4242062" h="4114800">
                <a:moveTo>
                  <a:pt x="0" y="0"/>
                </a:moveTo>
                <a:lnTo>
                  <a:pt x="4242061" y="0"/>
                </a:lnTo>
                <a:lnTo>
                  <a:pt x="4242061" y="4114800"/>
                </a:lnTo>
                <a:lnTo>
                  <a:pt x="0" y="4114800"/>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s-CL"/>
          </a:p>
        </p:txBody>
      </p:sp>
    </p:spTree>
    <p:extLst>
      <p:ext uri="{BB962C8B-B14F-4D97-AF65-F5344CB8AC3E}">
        <p14:creationId xmlns:p14="http://schemas.microsoft.com/office/powerpoint/2010/main" val="2510422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6" grpId="0" animBg="1"/>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uadroTexto 22"/>
          <p:cNvSpPr txBox="1"/>
          <p:nvPr/>
        </p:nvSpPr>
        <p:spPr>
          <a:xfrm>
            <a:off x="1703953" y="450101"/>
            <a:ext cx="6500648" cy="400110"/>
          </a:xfrm>
          <a:prstGeom prst="rect">
            <a:avLst/>
          </a:prstGeom>
          <a:noFill/>
        </p:spPr>
        <p:txBody>
          <a:bodyPr wrap="square" rtlCol="0">
            <a:spAutoFit/>
          </a:bodyPr>
          <a:lstStyle/>
          <a:p>
            <a:r>
              <a:rPr lang="es-MX" sz="2000" b="1" dirty="0"/>
              <a:t>Comparando</a:t>
            </a:r>
            <a:r>
              <a:rPr lang="es-MX" sz="2000" dirty="0"/>
              <a:t> métodos según su efectividad (uso </a:t>
            </a:r>
            <a:r>
              <a:rPr lang="es-MX" sz="2000" b="1" dirty="0"/>
              <a:t>típico</a:t>
            </a:r>
            <a:r>
              <a:rPr lang="es-MX" sz="2000" dirty="0"/>
              <a:t>)</a:t>
            </a:r>
            <a:endParaRPr lang="es-CL" sz="2000" dirty="0"/>
          </a:p>
        </p:txBody>
      </p:sp>
      <p:sp>
        <p:nvSpPr>
          <p:cNvPr id="2" name="Llamada rectangular redondeada 6">
            <a:extLst>
              <a:ext uri="{FF2B5EF4-FFF2-40B4-BE49-F238E27FC236}">
                <a16:creationId xmlns:a16="http://schemas.microsoft.com/office/drawing/2014/main" id="{EDC420FE-0ADD-806F-AF2B-9DCE25CB4480}"/>
              </a:ext>
            </a:extLst>
          </p:cNvPr>
          <p:cNvSpPr/>
          <p:nvPr/>
        </p:nvSpPr>
        <p:spPr>
          <a:xfrm>
            <a:off x="2151777" y="900052"/>
            <a:ext cx="4840446" cy="707291"/>
          </a:xfrm>
          <a:prstGeom prst="wedgeRoundRectCallout">
            <a:avLst>
              <a:gd name="adj1" fmla="val -22589"/>
              <a:gd name="adj2" fmla="val -68768"/>
              <a:gd name="adj3" fmla="val 16667"/>
            </a:avLst>
          </a:prstGeom>
          <a:solidFill>
            <a:srgbClr val="7030A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Se agrupan según </a:t>
            </a:r>
            <a:r>
              <a:rPr lang="es-MX" b="1" dirty="0">
                <a:solidFill>
                  <a:schemeClr val="accent4"/>
                </a:solidFill>
              </a:rPr>
              <a:t>su tasa de fallos </a:t>
            </a:r>
            <a:r>
              <a:rPr lang="es-MX" b="1" dirty="0"/>
              <a:t>con uso típico en </a:t>
            </a:r>
            <a:r>
              <a:rPr lang="es-MX" b="1" dirty="0">
                <a:solidFill>
                  <a:schemeClr val="accent4"/>
                </a:solidFill>
              </a:rPr>
              <a:t>tres categorías</a:t>
            </a:r>
            <a:r>
              <a:rPr lang="es-MX" b="1" dirty="0"/>
              <a:t>:</a:t>
            </a:r>
            <a:endParaRPr lang="es-CL" b="1" dirty="0"/>
          </a:p>
        </p:txBody>
      </p:sp>
      <p:sp>
        <p:nvSpPr>
          <p:cNvPr id="3" name="19 CuadroTexto">
            <a:extLst>
              <a:ext uri="{FF2B5EF4-FFF2-40B4-BE49-F238E27FC236}">
                <a16:creationId xmlns:a16="http://schemas.microsoft.com/office/drawing/2014/main" id="{6BAB5220-0CB6-DDCB-F7F0-D50572F738E3}"/>
              </a:ext>
            </a:extLst>
          </p:cNvPr>
          <p:cNvSpPr txBox="1"/>
          <p:nvPr/>
        </p:nvSpPr>
        <p:spPr>
          <a:xfrm>
            <a:off x="1554079" y="2042932"/>
            <a:ext cx="2333481" cy="646331"/>
          </a:xfrm>
          <a:prstGeom prst="rect">
            <a:avLst/>
          </a:prstGeom>
          <a:solidFill>
            <a:srgbClr val="002060"/>
          </a:solidFill>
          <a:ln>
            <a:noFill/>
          </a:ln>
          <a:effectLst>
            <a:outerShdw blurRad="50800" dist="38100" dir="2700000" algn="tl" rotWithShape="0">
              <a:prstClr val="black">
                <a:alpha val="40000"/>
              </a:prstClr>
            </a:outerShdw>
          </a:effectLst>
        </p:spPr>
        <p:txBody>
          <a:bodyPr wrap="square" rtlCol="0">
            <a:spAutoFit/>
          </a:bodyPr>
          <a:lstStyle/>
          <a:p>
            <a:pPr algn="ctr"/>
            <a:r>
              <a:rPr lang="es-ES" b="1" dirty="0">
                <a:solidFill>
                  <a:schemeClr val="bg1"/>
                </a:solidFill>
              </a:rPr>
              <a:t>Baja efectividad</a:t>
            </a:r>
          </a:p>
          <a:p>
            <a:pPr algn="ctr"/>
            <a:r>
              <a:rPr lang="es-ES" b="1" dirty="0">
                <a:solidFill>
                  <a:schemeClr val="bg1"/>
                </a:solidFill>
              </a:rPr>
              <a:t>10-30%</a:t>
            </a:r>
            <a:endParaRPr lang="es-CL" b="1" dirty="0">
              <a:solidFill>
                <a:schemeClr val="bg1"/>
              </a:solidFill>
            </a:endParaRPr>
          </a:p>
        </p:txBody>
      </p:sp>
      <p:sp>
        <p:nvSpPr>
          <p:cNvPr id="4" name="19 CuadroTexto">
            <a:extLst>
              <a:ext uri="{FF2B5EF4-FFF2-40B4-BE49-F238E27FC236}">
                <a16:creationId xmlns:a16="http://schemas.microsoft.com/office/drawing/2014/main" id="{6FDD58FE-7F0A-919B-60AA-40E9B6C3FBAB}"/>
              </a:ext>
            </a:extLst>
          </p:cNvPr>
          <p:cNvSpPr txBox="1"/>
          <p:nvPr/>
        </p:nvSpPr>
        <p:spPr>
          <a:xfrm>
            <a:off x="4051857" y="2042932"/>
            <a:ext cx="2333481" cy="646331"/>
          </a:xfrm>
          <a:prstGeom prst="rect">
            <a:avLst/>
          </a:prstGeom>
          <a:solidFill>
            <a:srgbClr val="002060"/>
          </a:solidFill>
          <a:ln>
            <a:noFill/>
          </a:ln>
          <a:effectLst>
            <a:outerShdw blurRad="50800" dist="38100" dir="2700000" algn="tl" rotWithShape="0">
              <a:prstClr val="black">
                <a:alpha val="40000"/>
              </a:prstClr>
            </a:outerShdw>
          </a:effectLst>
        </p:spPr>
        <p:txBody>
          <a:bodyPr wrap="square" rtlCol="0">
            <a:spAutoFit/>
          </a:bodyPr>
          <a:lstStyle/>
          <a:p>
            <a:pPr algn="ctr"/>
            <a:r>
              <a:rPr lang="es-ES" b="1" dirty="0">
                <a:solidFill>
                  <a:schemeClr val="bg1"/>
                </a:solidFill>
              </a:rPr>
              <a:t>Media efectividad</a:t>
            </a:r>
          </a:p>
          <a:p>
            <a:pPr algn="ctr"/>
            <a:r>
              <a:rPr lang="es-ES" b="1" dirty="0">
                <a:solidFill>
                  <a:schemeClr val="bg1"/>
                </a:solidFill>
              </a:rPr>
              <a:t>2-9%</a:t>
            </a:r>
            <a:endParaRPr lang="es-CL" b="1" dirty="0">
              <a:solidFill>
                <a:schemeClr val="bg1"/>
              </a:solidFill>
            </a:endParaRPr>
          </a:p>
        </p:txBody>
      </p:sp>
      <p:sp>
        <p:nvSpPr>
          <p:cNvPr id="5" name="19 CuadroTexto">
            <a:extLst>
              <a:ext uri="{FF2B5EF4-FFF2-40B4-BE49-F238E27FC236}">
                <a16:creationId xmlns:a16="http://schemas.microsoft.com/office/drawing/2014/main" id="{DC80CB5F-6026-E143-1D8A-9932E46E9A9F}"/>
              </a:ext>
            </a:extLst>
          </p:cNvPr>
          <p:cNvSpPr txBox="1"/>
          <p:nvPr/>
        </p:nvSpPr>
        <p:spPr>
          <a:xfrm>
            <a:off x="6599877" y="2042932"/>
            <a:ext cx="2333481" cy="646331"/>
          </a:xfrm>
          <a:prstGeom prst="rect">
            <a:avLst/>
          </a:prstGeom>
          <a:solidFill>
            <a:srgbClr val="002060"/>
          </a:solidFill>
          <a:ln>
            <a:noFill/>
          </a:ln>
          <a:effectLst>
            <a:outerShdw blurRad="50800" dist="38100" dir="2700000" algn="tl" rotWithShape="0">
              <a:prstClr val="black">
                <a:alpha val="40000"/>
              </a:prstClr>
            </a:outerShdw>
          </a:effectLst>
        </p:spPr>
        <p:txBody>
          <a:bodyPr wrap="square" rtlCol="0">
            <a:spAutoFit/>
          </a:bodyPr>
          <a:lstStyle/>
          <a:p>
            <a:pPr algn="ctr"/>
            <a:r>
              <a:rPr lang="es-ES" b="1" dirty="0">
                <a:solidFill>
                  <a:schemeClr val="bg1"/>
                </a:solidFill>
              </a:rPr>
              <a:t>Alta efectividad</a:t>
            </a:r>
          </a:p>
          <a:p>
            <a:pPr algn="ctr"/>
            <a:r>
              <a:rPr lang="es-ES" b="1" dirty="0">
                <a:solidFill>
                  <a:schemeClr val="bg1"/>
                </a:solidFill>
              </a:rPr>
              <a:t>0-1%</a:t>
            </a:r>
            <a:endParaRPr lang="es-CL" b="1" dirty="0">
              <a:solidFill>
                <a:schemeClr val="bg1"/>
              </a:solidFill>
            </a:endParaRPr>
          </a:p>
        </p:txBody>
      </p:sp>
      <p:sp>
        <p:nvSpPr>
          <p:cNvPr id="6" name="CuadroTexto 5">
            <a:extLst>
              <a:ext uri="{FF2B5EF4-FFF2-40B4-BE49-F238E27FC236}">
                <a16:creationId xmlns:a16="http://schemas.microsoft.com/office/drawing/2014/main" id="{326032CB-F6FC-593E-E8AD-BA905E7AE234}"/>
              </a:ext>
            </a:extLst>
          </p:cNvPr>
          <p:cNvSpPr txBox="1"/>
          <p:nvPr/>
        </p:nvSpPr>
        <p:spPr>
          <a:xfrm>
            <a:off x="233257" y="1989759"/>
            <a:ext cx="1238673" cy="369332"/>
          </a:xfrm>
          <a:prstGeom prst="rect">
            <a:avLst/>
          </a:prstGeom>
          <a:noFill/>
        </p:spPr>
        <p:txBody>
          <a:bodyPr wrap="square" rtlCol="0">
            <a:spAutoFit/>
          </a:bodyPr>
          <a:lstStyle/>
          <a:p>
            <a:r>
              <a:rPr lang="es-ES" dirty="0"/>
              <a:t>Categorías:</a:t>
            </a:r>
            <a:endParaRPr lang="es-CL" dirty="0"/>
          </a:p>
        </p:txBody>
      </p:sp>
      <p:sp>
        <p:nvSpPr>
          <p:cNvPr id="7" name="CuadroTexto 6">
            <a:extLst>
              <a:ext uri="{FF2B5EF4-FFF2-40B4-BE49-F238E27FC236}">
                <a16:creationId xmlns:a16="http://schemas.microsoft.com/office/drawing/2014/main" id="{4EE2B9C5-2415-C188-C361-670D91FB1392}"/>
              </a:ext>
            </a:extLst>
          </p:cNvPr>
          <p:cNvSpPr txBox="1"/>
          <p:nvPr/>
        </p:nvSpPr>
        <p:spPr>
          <a:xfrm>
            <a:off x="233257" y="2922270"/>
            <a:ext cx="1238673" cy="646331"/>
          </a:xfrm>
          <a:prstGeom prst="rect">
            <a:avLst/>
          </a:prstGeom>
          <a:noFill/>
        </p:spPr>
        <p:txBody>
          <a:bodyPr wrap="square" rtlCol="0">
            <a:spAutoFit/>
          </a:bodyPr>
          <a:lstStyle/>
          <a:p>
            <a:r>
              <a:rPr lang="es-ES" dirty="0"/>
              <a:t>Algunos ejemplos:</a:t>
            </a:r>
            <a:endParaRPr lang="es-CL" dirty="0"/>
          </a:p>
        </p:txBody>
      </p:sp>
      <p:sp>
        <p:nvSpPr>
          <p:cNvPr id="9" name="Rectángulo 8">
            <a:extLst>
              <a:ext uri="{FF2B5EF4-FFF2-40B4-BE49-F238E27FC236}">
                <a16:creationId xmlns:a16="http://schemas.microsoft.com/office/drawing/2014/main" id="{64C52414-12E9-FE94-CE28-35BB52C7B3F4}"/>
              </a:ext>
            </a:extLst>
          </p:cNvPr>
          <p:cNvSpPr/>
          <p:nvPr/>
        </p:nvSpPr>
        <p:spPr>
          <a:xfrm>
            <a:off x="1554079" y="2978944"/>
            <a:ext cx="2333482" cy="903040"/>
          </a:xfrm>
          <a:prstGeom prst="rect">
            <a:avLst/>
          </a:prstGeom>
          <a:solidFill>
            <a:srgbClr val="D9554B">
              <a:alpha val="49804"/>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L" sz="1600" b="1" dirty="0"/>
              <a:t>Condones, coito interrumpido, esponja, espermicidas, naturales.</a:t>
            </a:r>
          </a:p>
        </p:txBody>
      </p:sp>
      <p:sp>
        <p:nvSpPr>
          <p:cNvPr id="11" name="Rectángulo 10">
            <a:extLst>
              <a:ext uri="{FF2B5EF4-FFF2-40B4-BE49-F238E27FC236}">
                <a16:creationId xmlns:a16="http://schemas.microsoft.com/office/drawing/2014/main" id="{89323D98-61C9-74DD-011A-782E51F0F5D0}"/>
              </a:ext>
            </a:extLst>
          </p:cNvPr>
          <p:cNvSpPr/>
          <p:nvPr/>
        </p:nvSpPr>
        <p:spPr>
          <a:xfrm>
            <a:off x="4051857" y="2977480"/>
            <a:ext cx="2333482" cy="903040"/>
          </a:xfrm>
          <a:prstGeom prst="rect">
            <a:avLst/>
          </a:prstGeom>
          <a:solidFill>
            <a:srgbClr val="D9554B">
              <a:alpha val="49804"/>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MX" sz="1600" b="1" dirty="0"/>
              <a:t>Inyecciones, píldoras, parche, anillo vaginal, diafragma.</a:t>
            </a:r>
            <a:endParaRPr lang="es-CL" sz="1600" b="1" dirty="0"/>
          </a:p>
        </p:txBody>
      </p:sp>
      <p:sp>
        <p:nvSpPr>
          <p:cNvPr id="12" name="Rectángulo 11">
            <a:extLst>
              <a:ext uri="{FF2B5EF4-FFF2-40B4-BE49-F238E27FC236}">
                <a16:creationId xmlns:a16="http://schemas.microsoft.com/office/drawing/2014/main" id="{0D26DE07-7CAB-3DE9-8DD3-AE157FE70721}"/>
              </a:ext>
            </a:extLst>
          </p:cNvPr>
          <p:cNvSpPr/>
          <p:nvPr/>
        </p:nvSpPr>
        <p:spPr>
          <a:xfrm>
            <a:off x="6631785" y="2977480"/>
            <a:ext cx="2333482" cy="903040"/>
          </a:xfrm>
          <a:prstGeom prst="rect">
            <a:avLst/>
          </a:prstGeom>
          <a:solidFill>
            <a:srgbClr val="D9554B">
              <a:alpha val="49804"/>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MX" sz="1600" b="1" dirty="0"/>
              <a:t>Implante, DIU, esterilización masculina/femenina.</a:t>
            </a:r>
            <a:endParaRPr lang="es-CL" sz="1600" b="1" dirty="0"/>
          </a:p>
        </p:txBody>
      </p:sp>
      <p:sp>
        <p:nvSpPr>
          <p:cNvPr id="13" name="CuadroTexto 12">
            <a:extLst>
              <a:ext uri="{FF2B5EF4-FFF2-40B4-BE49-F238E27FC236}">
                <a16:creationId xmlns:a16="http://schemas.microsoft.com/office/drawing/2014/main" id="{B02B886D-C290-0CEB-099C-344057090930}"/>
              </a:ext>
            </a:extLst>
          </p:cNvPr>
          <p:cNvSpPr txBox="1"/>
          <p:nvPr/>
        </p:nvSpPr>
        <p:spPr>
          <a:xfrm>
            <a:off x="152541" y="4160356"/>
            <a:ext cx="1388375" cy="338554"/>
          </a:xfrm>
          <a:prstGeom prst="rect">
            <a:avLst/>
          </a:prstGeom>
          <a:noFill/>
        </p:spPr>
        <p:txBody>
          <a:bodyPr wrap="square" rtlCol="0">
            <a:spAutoFit/>
          </a:bodyPr>
          <a:lstStyle/>
          <a:p>
            <a:r>
              <a:rPr lang="es-ES" sz="1600" dirty="0"/>
              <a:t>Tasa de fallos:</a:t>
            </a:r>
            <a:endParaRPr lang="es-CL" sz="1600" dirty="0"/>
          </a:p>
        </p:txBody>
      </p:sp>
      <p:sp>
        <p:nvSpPr>
          <p:cNvPr id="14" name="19 CuadroTexto">
            <a:extLst>
              <a:ext uri="{FF2B5EF4-FFF2-40B4-BE49-F238E27FC236}">
                <a16:creationId xmlns:a16="http://schemas.microsoft.com/office/drawing/2014/main" id="{7318DB04-0F70-4A8A-8DB1-D5E35222A723}"/>
              </a:ext>
            </a:extLst>
          </p:cNvPr>
          <p:cNvSpPr txBox="1"/>
          <p:nvPr/>
        </p:nvSpPr>
        <p:spPr>
          <a:xfrm>
            <a:off x="1540916" y="4171665"/>
            <a:ext cx="2333481" cy="369332"/>
          </a:xfrm>
          <a:prstGeom prst="rect">
            <a:avLst/>
          </a:prstGeom>
          <a:solidFill>
            <a:srgbClr val="C00000"/>
          </a:solidFill>
          <a:ln>
            <a:noFill/>
          </a:ln>
          <a:effectLst>
            <a:outerShdw blurRad="50800" dist="38100" dir="2700000" algn="tl" rotWithShape="0">
              <a:prstClr val="black">
                <a:alpha val="40000"/>
              </a:prstClr>
            </a:outerShdw>
          </a:effectLst>
        </p:spPr>
        <p:txBody>
          <a:bodyPr wrap="square" rtlCol="0">
            <a:spAutoFit/>
          </a:bodyPr>
          <a:lstStyle/>
          <a:p>
            <a:pPr algn="ctr"/>
            <a:r>
              <a:rPr lang="es-ES" b="1" dirty="0">
                <a:solidFill>
                  <a:schemeClr val="bg1"/>
                </a:solidFill>
              </a:rPr>
              <a:t>18% – 28%</a:t>
            </a:r>
            <a:endParaRPr lang="es-CL" b="1" dirty="0">
              <a:solidFill>
                <a:schemeClr val="bg1"/>
              </a:solidFill>
            </a:endParaRPr>
          </a:p>
        </p:txBody>
      </p:sp>
      <p:sp>
        <p:nvSpPr>
          <p:cNvPr id="15" name="19 CuadroTexto">
            <a:extLst>
              <a:ext uri="{FF2B5EF4-FFF2-40B4-BE49-F238E27FC236}">
                <a16:creationId xmlns:a16="http://schemas.microsoft.com/office/drawing/2014/main" id="{EA4E0C5A-93FF-CF45-8B69-FCFA0251575C}"/>
              </a:ext>
            </a:extLst>
          </p:cNvPr>
          <p:cNvSpPr txBox="1"/>
          <p:nvPr/>
        </p:nvSpPr>
        <p:spPr>
          <a:xfrm>
            <a:off x="4051856" y="4171665"/>
            <a:ext cx="2333481" cy="369332"/>
          </a:xfrm>
          <a:prstGeom prst="rect">
            <a:avLst/>
          </a:prstGeom>
          <a:solidFill>
            <a:srgbClr val="C00000"/>
          </a:solidFill>
          <a:ln>
            <a:noFill/>
          </a:ln>
          <a:effectLst>
            <a:outerShdw blurRad="50800" dist="38100" dir="2700000" algn="tl" rotWithShape="0">
              <a:prstClr val="black">
                <a:alpha val="40000"/>
              </a:prstClr>
            </a:outerShdw>
          </a:effectLst>
        </p:spPr>
        <p:txBody>
          <a:bodyPr wrap="square" rtlCol="0">
            <a:spAutoFit/>
          </a:bodyPr>
          <a:lstStyle/>
          <a:p>
            <a:pPr algn="ctr"/>
            <a:r>
              <a:rPr lang="es-ES" b="1" dirty="0">
                <a:solidFill>
                  <a:schemeClr val="bg1"/>
                </a:solidFill>
              </a:rPr>
              <a:t>6% – 12%</a:t>
            </a:r>
            <a:endParaRPr lang="es-CL" b="1" dirty="0">
              <a:solidFill>
                <a:schemeClr val="bg1"/>
              </a:solidFill>
            </a:endParaRPr>
          </a:p>
        </p:txBody>
      </p:sp>
      <p:sp>
        <p:nvSpPr>
          <p:cNvPr id="16" name="19 CuadroTexto">
            <a:extLst>
              <a:ext uri="{FF2B5EF4-FFF2-40B4-BE49-F238E27FC236}">
                <a16:creationId xmlns:a16="http://schemas.microsoft.com/office/drawing/2014/main" id="{CB2E4360-7D4C-8708-5842-95DC2506EB9C}"/>
              </a:ext>
            </a:extLst>
          </p:cNvPr>
          <p:cNvSpPr txBox="1"/>
          <p:nvPr/>
        </p:nvSpPr>
        <p:spPr>
          <a:xfrm>
            <a:off x="6631786" y="4171665"/>
            <a:ext cx="2333481" cy="369332"/>
          </a:xfrm>
          <a:prstGeom prst="rect">
            <a:avLst/>
          </a:prstGeom>
          <a:solidFill>
            <a:srgbClr val="C00000"/>
          </a:solidFill>
          <a:ln>
            <a:noFill/>
          </a:ln>
          <a:effectLst>
            <a:outerShdw blurRad="50800" dist="38100" dir="2700000" algn="tl" rotWithShape="0">
              <a:prstClr val="black">
                <a:alpha val="40000"/>
              </a:prstClr>
            </a:outerShdw>
          </a:effectLst>
        </p:spPr>
        <p:txBody>
          <a:bodyPr wrap="square" rtlCol="0">
            <a:spAutoFit/>
          </a:bodyPr>
          <a:lstStyle/>
          <a:p>
            <a:pPr algn="ctr"/>
            <a:r>
              <a:rPr lang="es-ES" b="1" dirty="0">
                <a:solidFill>
                  <a:schemeClr val="bg1"/>
                </a:solidFill>
              </a:rPr>
              <a:t>0,05% – 0,8%</a:t>
            </a:r>
            <a:endParaRPr lang="es-CL" b="1" dirty="0">
              <a:solidFill>
                <a:schemeClr val="bg1"/>
              </a:solidFill>
            </a:endParaRPr>
          </a:p>
        </p:txBody>
      </p:sp>
      <p:pic>
        <p:nvPicPr>
          <p:cNvPr id="18" name="Imagen 17">
            <a:extLst>
              <a:ext uri="{FF2B5EF4-FFF2-40B4-BE49-F238E27FC236}">
                <a16:creationId xmlns:a16="http://schemas.microsoft.com/office/drawing/2014/main" id="{81C4354D-FE99-A23E-4851-ED3AECE3404C}"/>
              </a:ext>
            </a:extLst>
          </p:cNvPr>
          <p:cNvPicPr>
            <a:picLocks noChangeAspect="1"/>
          </p:cNvPicPr>
          <p:nvPr/>
        </p:nvPicPr>
        <p:blipFill>
          <a:blip r:embed="rId2"/>
          <a:stretch>
            <a:fillRect/>
          </a:stretch>
        </p:blipFill>
        <p:spPr>
          <a:xfrm>
            <a:off x="7132774" y="4402951"/>
            <a:ext cx="1980124" cy="2534816"/>
          </a:xfrm>
          <a:prstGeom prst="rect">
            <a:avLst/>
          </a:prstGeom>
        </p:spPr>
      </p:pic>
      <p:sp>
        <p:nvSpPr>
          <p:cNvPr id="20" name="Freeform 2">
            <a:extLst>
              <a:ext uri="{FF2B5EF4-FFF2-40B4-BE49-F238E27FC236}">
                <a16:creationId xmlns:a16="http://schemas.microsoft.com/office/drawing/2014/main" id="{8D4628E7-C7DB-1AFB-729C-C4FC00B2C2A1}"/>
              </a:ext>
            </a:extLst>
          </p:cNvPr>
          <p:cNvSpPr/>
          <p:nvPr/>
        </p:nvSpPr>
        <p:spPr>
          <a:xfrm>
            <a:off x="169315" y="5090665"/>
            <a:ext cx="1895229" cy="1576466"/>
          </a:xfrm>
          <a:custGeom>
            <a:avLst/>
            <a:gdLst/>
            <a:ahLst/>
            <a:cxnLst/>
            <a:rect l="l" t="t" r="r" b="b"/>
            <a:pathLst>
              <a:path w="4242062" h="4114800">
                <a:moveTo>
                  <a:pt x="0" y="0"/>
                </a:moveTo>
                <a:lnTo>
                  <a:pt x="4242061" y="0"/>
                </a:lnTo>
                <a:lnTo>
                  <a:pt x="4242061" y="4114800"/>
                </a:lnTo>
                <a:lnTo>
                  <a:pt x="0" y="411480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s-CL"/>
          </a:p>
        </p:txBody>
      </p:sp>
      <p:grpSp>
        <p:nvGrpSpPr>
          <p:cNvPr id="8" name="Grupo 7"/>
          <p:cNvGrpSpPr/>
          <p:nvPr/>
        </p:nvGrpSpPr>
        <p:grpSpPr>
          <a:xfrm>
            <a:off x="2081132" y="4706800"/>
            <a:ext cx="4304205" cy="1707909"/>
            <a:chOff x="2081132" y="4706800"/>
            <a:chExt cx="4304205" cy="1707909"/>
          </a:xfrm>
        </p:grpSpPr>
        <p:sp>
          <p:nvSpPr>
            <p:cNvPr id="19" name="Rectángulo: esquinas redondeadas 20">
              <a:extLst>
                <a:ext uri="{FF2B5EF4-FFF2-40B4-BE49-F238E27FC236}">
                  <a16:creationId xmlns:a16="http://schemas.microsoft.com/office/drawing/2014/main" id="{B1D3FCBB-7EE5-C0BC-F8B8-35204E777FA1}"/>
                </a:ext>
              </a:extLst>
            </p:cNvPr>
            <p:cNvSpPr/>
            <p:nvPr/>
          </p:nvSpPr>
          <p:spPr>
            <a:xfrm>
              <a:off x="2561715" y="5343086"/>
              <a:ext cx="3823622" cy="1071623"/>
            </a:xfrm>
            <a:prstGeom prst="wedgeRoundRectCallout">
              <a:avLst>
                <a:gd name="adj1" fmla="val 95083"/>
                <a:gd name="adj2" fmla="val -63247"/>
                <a:gd name="adj3" fmla="val 16667"/>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MX" b="1" dirty="0">
                  <a:solidFill>
                    <a:schemeClr val="tx1"/>
                  </a:solidFill>
                </a:rPr>
                <a:t>¿Qué tan distintos son realmente los métodos en cuanto a su efectividad en la vida real?</a:t>
              </a:r>
              <a:endParaRPr lang="es-CL" b="1" dirty="0">
                <a:solidFill>
                  <a:schemeClr val="tx1"/>
                </a:solidFill>
              </a:endParaRPr>
            </a:p>
          </p:txBody>
        </p:sp>
        <p:pic>
          <p:nvPicPr>
            <p:cNvPr id="22" name="Imagen 21"/>
            <p:cNvPicPr>
              <a:picLocks noChangeAspect="1"/>
            </p:cNvPicPr>
            <p:nvPr/>
          </p:nvPicPr>
          <p:blipFill rotWithShape="1">
            <a:blip r:embed="rId4" cstate="print">
              <a:extLst>
                <a:ext uri="{28A0092B-C50C-407E-A947-70E740481C1C}">
                  <a14:useLocalDpi xmlns:a14="http://schemas.microsoft.com/office/drawing/2010/main" val="0"/>
                </a:ext>
              </a:extLst>
            </a:blip>
            <a:srcRect l="2752" t="509" r="60244" b="45325"/>
            <a:stretch/>
          </p:blipFill>
          <p:spPr>
            <a:xfrm rot="20208624">
              <a:off x="2081132" y="4706800"/>
              <a:ext cx="1222932" cy="1006956"/>
            </a:xfrm>
            <a:prstGeom prst="rect">
              <a:avLst/>
            </a:prstGeom>
          </p:spPr>
        </p:pic>
      </p:grpSp>
    </p:spTree>
    <p:extLst>
      <p:ext uri="{BB962C8B-B14F-4D97-AF65-F5344CB8AC3E}">
        <p14:creationId xmlns:p14="http://schemas.microsoft.com/office/powerpoint/2010/main" val="193794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childTnLst>
                                </p:cTn>
                              </p:par>
                            </p:childTnLst>
                          </p:cTn>
                        </p:par>
                        <p:par>
                          <p:cTn id="54" fill="hold">
                            <p:stCondLst>
                              <p:cond delay="500"/>
                            </p:stCondLst>
                            <p:childTnLst>
                              <p:par>
                                <p:cTn id="55" presetID="10"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P spid="7" grpId="0"/>
      <p:bldP spid="9" grpId="0" animBg="1"/>
      <p:bldP spid="11" grpId="0" animBg="1"/>
      <p:bldP spid="12" grpId="0" animBg="1"/>
      <p:bldP spid="13" grpId="0"/>
      <p:bldP spid="14" grpId="0" animBg="1"/>
      <p:bldP spid="15" grpId="0" animBg="1"/>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622852" y="1211786"/>
            <a:ext cx="7639879" cy="4801314"/>
          </a:xfrm>
          <a:prstGeom prst="rect">
            <a:avLst/>
          </a:prstGeom>
        </p:spPr>
        <p:txBody>
          <a:bodyPr wrap="square">
            <a:spAutoFit/>
          </a:bodyPr>
          <a:lstStyle/>
          <a:p>
            <a:pPr algn="just"/>
            <a:r>
              <a:rPr lang="es-ES" dirty="0">
                <a:latin typeface="Arial" panose="020B0604020202020204" pitchFamily="34" charset="0"/>
                <a:cs typeface="Arial" panose="020B0604020202020204" pitchFamily="34" charset="0"/>
              </a:rPr>
              <a:t>En un estudio clínico sobre la efectividad de una nueva píldora anticonceptiva combinada se realiza un seguimiento a 325 mujeres en edad fértil durante un año, al cabo del cual 13 de ellas resultan embarazadas. Las mujeres fueron entrevistadas sobre su uso, reportándose algunos casos en que olvidaban tomar una o más pastillas y otros en que estas se combinaron con antibióticos.</a:t>
            </a:r>
          </a:p>
          <a:p>
            <a:pPr algn="just"/>
            <a:endParaRPr lang="es-ES"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Con respecto a este estudio, se puede inferir que</a:t>
            </a:r>
          </a:p>
          <a:p>
            <a:pPr algn="just"/>
            <a:endParaRPr lang="es-ES" dirty="0">
              <a:latin typeface="Arial" panose="020B0604020202020204" pitchFamily="34" charset="0"/>
              <a:cs typeface="Arial" panose="020B0604020202020204" pitchFamily="34" charset="0"/>
            </a:endParaRPr>
          </a:p>
          <a:p>
            <a:pPr marL="342900" indent="-342900" algn="just">
              <a:buAutoNum type="alphaUcParenR"/>
            </a:pPr>
            <a:r>
              <a:rPr lang="es-ES" dirty="0">
                <a:latin typeface="Arial" panose="020B0604020202020204" pitchFamily="34" charset="0"/>
                <a:cs typeface="Arial" panose="020B0604020202020204" pitchFamily="34" charset="0"/>
              </a:rPr>
              <a:t>la efectividad de la nueva píldora anticonceptiva es independiente de su conducta de uso.</a:t>
            </a:r>
          </a:p>
          <a:p>
            <a:pPr marL="342900" indent="-342900" algn="just">
              <a:buAutoNum type="alphaUcParenR"/>
            </a:pPr>
            <a:r>
              <a:rPr lang="es-ES" dirty="0">
                <a:latin typeface="Arial" panose="020B0604020202020204" pitchFamily="34" charset="0"/>
                <a:cs typeface="Arial" panose="020B0604020202020204" pitchFamily="34" charset="0"/>
              </a:rPr>
              <a:t>con un uso incorrecto, es posible esperar un 13% de usuarias embarazadas.</a:t>
            </a:r>
          </a:p>
          <a:p>
            <a:pPr marL="342900" indent="-342900" algn="just">
              <a:buAutoNum type="alphaUcParenR"/>
            </a:pPr>
            <a:r>
              <a:rPr lang="es-ES" dirty="0">
                <a:latin typeface="Arial" panose="020B0604020202020204" pitchFamily="34" charset="0"/>
                <a:cs typeface="Arial" panose="020B0604020202020204" pitchFamily="34" charset="0"/>
              </a:rPr>
              <a:t>la ingesta de antibióticos podría incidir en la efectividad de la píldora anticonceptiva.</a:t>
            </a:r>
          </a:p>
          <a:p>
            <a:pPr marL="342900" indent="-342900" algn="just">
              <a:buAutoNum type="alphaUcParenR"/>
            </a:pPr>
            <a:r>
              <a:rPr lang="es-ES" dirty="0">
                <a:latin typeface="Arial" panose="020B0604020202020204" pitchFamily="34" charset="0"/>
                <a:cs typeface="Arial" panose="020B0604020202020204" pitchFamily="34" charset="0"/>
              </a:rPr>
              <a:t>el único factor que afecta la efectividad de la píldora es el olvido de alguna dosis.</a:t>
            </a:r>
            <a:endParaRPr lang="es-CL" dirty="0">
              <a:latin typeface="Arial" panose="020B0604020202020204" pitchFamily="34" charset="0"/>
              <a:cs typeface="Arial" panose="020B0604020202020204" pitchFamily="34" charset="0"/>
            </a:endParaRPr>
          </a:p>
        </p:txBody>
      </p:sp>
      <p:grpSp>
        <p:nvGrpSpPr>
          <p:cNvPr id="4" name="Grupo 3"/>
          <p:cNvGrpSpPr/>
          <p:nvPr/>
        </p:nvGrpSpPr>
        <p:grpSpPr>
          <a:xfrm>
            <a:off x="5995834" y="4242495"/>
            <a:ext cx="2949074" cy="2075407"/>
            <a:chOff x="5367342" y="4369697"/>
            <a:chExt cx="2949074" cy="2075407"/>
          </a:xfrm>
        </p:grpSpPr>
        <p:grpSp>
          <p:nvGrpSpPr>
            <p:cNvPr id="5" name="22 Grupo">
              <a:extLst>
                <a:ext uri="{FF2B5EF4-FFF2-40B4-BE49-F238E27FC236}">
                  <a16:creationId xmlns:a16="http://schemas.microsoft.com/office/drawing/2014/main" id="{CBB9239B-5D2C-03C8-AF5D-9E6EDCFAD549}"/>
                </a:ext>
              </a:extLst>
            </p:cNvPr>
            <p:cNvGrpSpPr/>
            <p:nvPr/>
          </p:nvGrpSpPr>
          <p:grpSpPr>
            <a:xfrm>
              <a:off x="5367342" y="4369697"/>
              <a:ext cx="2569531" cy="2075407"/>
              <a:chOff x="6305592" y="357397"/>
              <a:chExt cx="2569531" cy="2075407"/>
            </a:xfrm>
          </p:grpSpPr>
          <p:pic>
            <p:nvPicPr>
              <p:cNvPr id="7" name="Picture 3" descr="C:\Users\karla.hernandez\Desktop\PROGRAMAS ANUALES\TC31\íconos en png para PPT\pos it.png">
                <a:extLst>
                  <a:ext uri="{FF2B5EF4-FFF2-40B4-BE49-F238E27FC236}">
                    <a16:creationId xmlns:a16="http://schemas.microsoft.com/office/drawing/2014/main" id="{36B908FB-677D-9662-FF73-86832CEED0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5592" y="779761"/>
                <a:ext cx="2182024" cy="1653043"/>
              </a:xfrm>
              <a:prstGeom prst="rect">
                <a:avLst/>
              </a:prstGeom>
              <a:noFill/>
              <a:extLst>
                <a:ext uri="{909E8E84-426E-40DD-AFC4-6F175D3DCCD1}">
                  <a14:hiddenFill xmlns:a14="http://schemas.microsoft.com/office/drawing/2010/main">
                    <a:solidFill>
                      <a:srgbClr val="FFFFFF"/>
                    </a:solidFill>
                  </a14:hiddenFill>
                </a:ext>
              </a:extLst>
            </p:spPr>
          </p:pic>
          <p:sp>
            <p:nvSpPr>
              <p:cNvPr id="8" name="24 Rectángulo">
                <a:extLst>
                  <a:ext uri="{FF2B5EF4-FFF2-40B4-BE49-F238E27FC236}">
                    <a16:creationId xmlns:a16="http://schemas.microsoft.com/office/drawing/2014/main" id="{954DEA50-3E70-8CD0-8C34-37144A7F06AF}"/>
                  </a:ext>
                </a:extLst>
              </p:cNvPr>
              <p:cNvSpPr/>
              <p:nvPr/>
            </p:nvSpPr>
            <p:spPr>
              <a:xfrm rot="21211048">
                <a:off x="6667796" y="1093439"/>
                <a:ext cx="1379503" cy="1077218"/>
              </a:xfrm>
              <a:prstGeom prst="rect">
                <a:avLst/>
              </a:prstGeom>
            </p:spPr>
            <p:txBody>
              <a:bodyPr wrap="square">
                <a:spAutoFit/>
              </a:bodyPr>
              <a:lstStyle/>
              <a:p>
                <a:pPr algn="just"/>
                <a:r>
                  <a:rPr lang="es-ES" altLang="es-CL" sz="1600" b="1" dirty="0">
                    <a:ea typeface="Myriad Arabic"/>
                    <a:cs typeface="Myriad Arabic"/>
                  </a:rPr>
                  <a:t>Habilidad</a:t>
                </a:r>
                <a:r>
                  <a:rPr lang="es-ES" altLang="es-CL" sz="1600" dirty="0">
                    <a:ea typeface="Myriad Arabic"/>
                    <a:cs typeface="Myriad Arabic"/>
                  </a:rPr>
                  <a:t>:</a:t>
                </a:r>
              </a:p>
              <a:p>
                <a:pPr algn="ctr"/>
                <a:r>
                  <a:rPr lang="es-ES" altLang="es-CL" sz="1600" dirty="0">
                    <a:ea typeface="Myriad Arabic"/>
                    <a:cs typeface="Myriad Arabic"/>
                  </a:rPr>
                  <a:t>Procesar y analizar la evidencia</a:t>
                </a:r>
              </a:p>
            </p:txBody>
          </p:sp>
          <p:pic>
            <p:nvPicPr>
              <p:cNvPr id="9" name="Picture 5" descr="C:\Users\karla.hernandez\Desktop\PROGRAMAS ANUALES\TC31\íconos en png para PPT\08 ícono.png">
                <a:extLst>
                  <a:ext uri="{FF2B5EF4-FFF2-40B4-BE49-F238E27FC236}">
                    <a16:creationId xmlns:a16="http://schemas.microsoft.com/office/drawing/2014/main" id="{E9A96FE1-A25A-7590-C645-BA66819309E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39123" y="357397"/>
                <a:ext cx="936000" cy="936000"/>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8 Rectángulo redondeado">
              <a:extLst>
                <a:ext uri="{FF2B5EF4-FFF2-40B4-BE49-F238E27FC236}">
                  <a16:creationId xmlns:a16="http://schemas.microsoft.com/office/drawing/2014/main" id="{32BFF8FC-6A3D-4EAD-989F-20F7DBA8E295}"/>
                </a:ext>
              </a:extLst>
            </p:cNvPr>
            <p:cNvSpPr/>
            <p:nvPr/>
          </p:nvSpPr>
          <p:spPr>
            <a:xfrm>
              <a:off x="7402517" y="5503432"/>
              <a:ext cx="913899" cy="936104"/>
            </a:xfrm>
            <a:prstGeom prst="roundRect">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800" b="1" dirty="0"/>
                <a:t>C</a:t>
              </a:r>
              <a:endParaRPr lang="es-CL" sz="4800" b="1" dirty="0"/>
            </a:p>
          </p:txBody>
        </p:sp>
      </p:grpSp>
      <p:pic>
        <p:nvPicPr>
          <p:cNvPr id="10" name="Imagen 9"/>
          <p:cNvPicPr>
            <a:picLocks noChangeAspect="1"/>
          </p:cNvPicPr>
          <p:nvPr/>
        </p:nvPicPr>
        <p:blipFill>
          <a:blip r:embed="rId5"/>
          <a:stretch>
            <a:fillRect/>
          </a:stretch>
        </p:blipFill>
        <p:spPr>
          <a:xfrm>
            <a:off x="0" y="217398"/>
            <a:ext cx="2090739" cy="627768"/>
          </a:xfrm>
          <a:prstGeom prst="rect">
            <a:avLst/>
          </a:prstGeom>
        </p:spPr>
      </p:pic>
      <p:sp>
        <p:nvSpPr>
          <p:cNvPr id="12" name="CuadroTexto 11"/>
          <p:cNvSpPr txBox="1"/>
          <p:nvPr/>
        </p:nvSpPr>
        <p:spPr>
          <a:xfrm>
            <a:off x="57647" y="6478461"/>
            <a:ext cx="6197448" cy="246221"/>
          </a:xfrm>
          <a:prstGeom prst="rect">
            <a:avLst/>
          </a:prstGeom>
          <a:noFill/>
        </p:spPr>
        <p:txBody>
          <a:bodyPr wrap="square" rtlCol="0">
            <a:spAutoFit/>
          </a:bodyPr>
          <a:lstStyle/>
          <a:p>
            <a:r>
              <a:rPr lang="es-ES" sz="1000" b="1" dirty="0"/>
              <a:t>Pregunta 5 – Métodos anticonceptivos, cuaderno de ejercicios. CPECH.</a:t>
            </a:r>
            <a:endParaRPr lang="es-CL" sz="1000" b="1" dirty="0"/>
          </a:p>
        </p:txBody>
      </p:sp>
    </p:spTree>
    <p:extLst>
      <p:ext uri="{BB962C8B-B14F-4D97-AF65-F5344CB8AC3E}">
        <p14:creationId xmlns:p14="http://schemas.microsoft.com/office/powerpoint/2010/main" val="2088566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377752" y="895316"/>
            <a:ext cx="5906170" cy="4888868"/>
          </a:xfrm>
          <a:prstGeom prst="rect">
            <a:avLst/>
          </a:prstGeom>
          <a:effectLst>
            <a:outerShdw blurRad="50800" dist="38100" dir="2700000" algn="tl" rotWithShape="0">
              <a:prstClr val="black">
                <a:alpha val="40000"/>
              </a:prstClr>
            </a:outerShdw>
          </a:effectLst>
        </p:spPr>
      </p:pic>
      <p:sp>
        <p:nvSpPr>
          <p:cNvPr id="4" name="14 Llamada rectangular redondeada">
            <a:extLst>
              <a:ext uri="{FF2B5EF4-FFF2-40B4-BE49-F238E27FC236}">
                <a16:creationId xmlns:a16="http://schemas.microsoft.com/office/drawing/2014/main" id="{CFB0CC8A-2D9E-C3B7-DD67-633D69CFD10C}"/>
              </a:ext>
            </a:extLst>
          </p:cNvPr>
          <p:cNvSpPr/>
          <p:nvPr/>
        </p:nvSpPr>
        <p:spPr>
          <a:xfrm>
            <a:off x="6283922" y="908714"/>
            <a:ext cx="2678822" cy="1070106"/>
          </a:xfrm>
          <a:prstGeom prst="wedgeRoundRectCallout">
            <a:avLst>
              <a:gd name="adj1" fmla="val -21023"/>
              <a:gd name="adj2" fmla="val 42270"/>
              <a:gd name="adj3" fmla="val 16667"/>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algn="ctr">
              <a:defRPr/>
            </a:pPr>
            <a:r>
              <a:rPr lang="es-ES" sz="1600" b="1" dirty="0">
                <a:solidFill>
                  <a:schemeClr val="tx1"/>
                </a:solidFill>
              </a:rPr>
              <a:t>¿Cuál es la relación entre la efectividad del método y los embarazos no planificados?</a:t>
            </a:r>
            <a:endParaRPr lang="es-CL" sz="1600" b="1" dirty="0">
              <a:solidFill>
                <a:schemeClr val="tx1"/>
              </a:solidFill>
            </a:endParaRPr>
          </a:p>
        </p:txBody>
      </p:sp>
      <p:sp>
        <p:nvSpPr>
          <p:cNvPr id="5" name="14 Llamada rectangular redondeada">
            <a:extLst>
              <a:ext uri="{FF2B5EF4-FFF2-40B4-BE49-F238E27FC236}">
                <a16:creationId xmlns:a16="http://schemas.microsoft.com/office/drawing/2014/main" id="{C9C5E37E-1067-D8CB-65B2-AE137AB074E7}"/>
              </a:ext>
            </a:extLst>
          </p:cNvPr>
          <p:cNvSpPr/>
          <p:nvPr/>
        </p:nvSpPr>
        <p:spPr>
          <a:xfrm>
            <a:off x="6306684" y="3140777"/>
            <a:ext cx="2656060" cy="781142"/>
          </a:xfrm>
          <a:prstGeom prst="wedgeRoundRectCallout">
            <a:avLst>
              <a:gd name="adj1" fmla="val -5864"/>
              <a:gd name="adj2" fmla="val 48022"/>
              <a:gd name="adj3" fmla="val 16667"/>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algn="ctr">
              <a:defRPr/>
            </a:pPr>
            <a:r>
              <a:rPr lang="es-MX" sz="1600" b="1" dirty="0">
                <a:solidFill>
                  <a:schemeClr val="tx1"/>
                </a:solidFill>
              </a:rPr>
              <a:t>¿Qué categoría de métodos presenta menor riesgo de embarazo y por qué?</a:t>
            </a:r>
            <a:endParaRPr lang="es-CL" sz="1600" b="1" dirty="0">
              <a:solidFill>
                <a:schemeClr val="tx1"/>
              </a:solidFill>
            </a:endParaRPr>
          </a:p>
        </p:txBody>
      </p:sp>
      <p:sp>
        <p:nvSpPr>
          <p:cNvPr id="6" name="Llamada rectangular redondeada 21">
            <a:extLst>
              <a:ext uri="{FF2B5EF4-FFF2-40B4-BE49-F238E27FC236}">
                <a16:creationId xmlns:a16="http://schemas.microsoft.com/office/drawing/2014/main" id="{485E6B9E-CA44-6F7B-309B-198DCE05E21E}"/>
              </a:ext>
            </a:extLst>
          </p:cNvPr>
          <p:cNvSpPr/>
          <p:nvPr/>
        </p:nvSpPr>
        <p:spPr>
          <a:xfrm>
            <a:off x="6306684" y="2036711"/>
            <a:ext cx="2678822" cy="912300"/>
          </a:xfrm>
          <a:prstGeom prst="wedgeRoundRectCallout">
            <a:avLst>
              <a:gd name="adj1" fmla="val 11914"/>
              <a:gd name="adj2" fmla="val -66916"/>
              <a:gd name="adj3" fmla="val 16667"/>
            </a:avLst>
          </a:prstGeom>
          <a:solidFill>
            <a:srgbClr val="7030A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t>A  </a:t>
            </a:r>
            <a:r>
              <a:rPr lang="es-MX" sz="1400" b="1" dirty="0">
                <a:solidFill>
                  <a:schemeClr val="accent4"/>
                </a:solidFill>
              </a:rPr>
              <a:t>mayor efectividad </a:t>
            </a:r>
            <a:r>
              <a:rPr lang="es-MX" sz="1400" b="1" dirty="0"/>
              <a:t>del método, </a:t>
            </a:r>
            <a:r>
              <a:rPr lang="es-MX" sz="1400" b="1" dirty="0">
                <a:solidFill>
                  <a:schemeClr val="accent4"/>
                </a:solidFill>
              </a:rPr>
              <a:t>menor es el número</a:t>
            </a:r>
            <a:r>
              <a:rPr lang="es-MX" sz="1400" b="1" dirty="0"/>
              <a:t> de embarazos no planificados.</a:t>
            </a:r>
            <a:endParaRPr lang="es-CL" sz="1400" dirty="0"/>
          </a:p>
        </p:txBody>
      </p:sp>
      <p:pic>
        <p:nvPicPr>
          <p:cNvPr id="13" name="Imagen 12"/>
          <p:cNvPicPr>
            <a:picLocks noChangeAspect="1"/>
          </p:cNvPicPr>
          <p:nvPr/>
        </p:nvPicPr>
        <p:blipFill>
          <a:blip r:embed="rId4"/>
          <a:stretch>
            <a:fillRect/>
          </a:stretch>
        </p:blipFill>
        <p:spPr>
          <a:xfrm>
            <a:off x="6956228" y="4584992"/>
            <a:ext cx="2443673" cy="2304660"/>
          </a:xfrm>
          <a:prstGeom prst="rect">
            <a:avLst/>
          </a:prstGeom>
        </p:spPr>
      </p:pic>
      <p:sp>
        <p:nvSpPr>
          <p:cNvPr id="7" name="Llamada rectangular redondeada 21">
            <a:extLst>
              <a:ext uri="{FF2B5EF4-FFF2-40B4-BE49-F238E27FC236}">
                <a16:creationId xmlns:a16="http://schemas.microsoft.com/office/drawing/2014/main" id="{320D08F6-16CC-BDD7-5D2D-214E77124DA4}"/>
              </a:ext>
            </a:extLst>
          </p:cNvPr>
          <p:cNvSpPr/>
          <p:nvPr/>
        </p:nvSpPr>
        <p:spPr>
          <a:xfrm>
            <a:off x="6283922" y="4107303"/>
            <a:ext cx="2724346" cy="1041168"/>
          </a:xfrm>
          <a:prstGeom prst="wedgeRoundRectCallout">
            <a:avLst>
              <a:gd name="adj1" fmla="val -6353"/>
              <a:gd name="adj2" fmla="val -68389"/>
              <a:gd name="adj3" fmla="val 16667"/>
            </a:avLst>
          </a:prstGeom>
          <a:solidFill>
            <a:srgbClr val="7030A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t>Los </a:t>
            </a:r>
            <a:r>
              <a:rPr lang="es-MX" sz="1400" b="1" dirty="0">
                <a:solidFill>
                  <a:schemeClr val="accent4"/>
                </a:solidFill>
              </a:rPr>
              <a:t>métodos hormonales de larga duración</a:t>
            </a:r>
            <a:r>
              <a:rPr lang="es-MX" sz="1400" b="1" dirty="0">
                <a:solidFill>
                  <a:schemeClr val="bg1"/>
                </a:solidFill>
              </a:rPr>
              <a:t>,</a:t>
            </a:r>
            <a:r>
              <a:rPr lang="es-MX" sz="1400" b="1" dirty="0">
                <a:solidFill>
                  <a:schemeClr val="accent4"/>
                </a:solidFill>
              </a:rPr>
              <a:t> </a:t>
            </a:r>
            <a:r>
              <a:rPr lang="es-MX" sz="1400" b="1" dirty="0"/>
              <a:t>porque no dependen del uso diario del usuario.</a:t>
            </a:r>
            <a:endParaRPr lang="es-CL" sz="1400" dirty="0"/>
          </a:p>
        </p:txBody>
      </p:sp>
      <p:sp>
        <p:nvSpPr>
          <p:cNvPr id="9" name="14 Llamada rectangular redondeada">
            <a:extLst>
              <a:ext uri="{FF2B5EF4-FFF2-40B4-BE49-F238E27FC236}">
                <a16:creationId xmlns:a16="http://schemas.microsoft.com/office/drawing/2014/main" id="{0063E9D5-CF36-94D0-C6F9-D0733B5E27BD}"/>
              </a:ext>
            </a:extLst>
          </p:cNvPr>
          <p:cNvSpPr/>
          <p:nvPr/>
        </p:nvSpPr>
        <p:spPr>
          <a:xfrm>
            <a:off x="377752" y="5813869"/>
            <a:ext cx="5360439" cy="759205"/>
          </a:xfrm>
          <a:prstGeom prst="wedgeRoundRectCallout">
            <a:avLst>
              <a:gd name="adj1" fmla="val 48161"/>
              <a:gd name="adj2" fmla="val -12818"/>
              <a:gd name="adj3" fmla="val 16667"/>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algn="ctr">
              <a:defRPr/>
            </a:pPr>
            <a:r>
              <a:rPr lang="es-MX" sz="1600" b="1" dirty="0">
                <a:solidFill>
                  <a:schemeClr val="tx1"/>
                </a:solidFill>
              </a:rPr>
              <a:t>Si una persona desea prevenir un embarazo, pero también protegerse de infecciones de transmisión sexual (ITS), ¿qué combinación de métodos puede hacer?</a:t>
            </a:r>
            <a:endParaRPr lang="es-CL" sz="1600" b="1" dirty="0">
              <a:solidFill>
                <a:schemeClr val="tx1"/>
              </a:solidFill>
            </a:endParaRPr>
          </a:p>
        </p:txBody>
      </p:sp>
      <p:sp>
        <p:nvSpPr>
          <p:cNvPr id="10" name="Llamada rectangular redondeada 21">
            <a:extLst>
              <a:ext uri="{FF2B5EF4-FFF2-40B4-BE49-F238E27FC236}">
                <a16:creationId xmlns:a16="http://schemas.microsoft.com/office/drawing/2014/main" id="{5DD07E05-B6FA-7F5B-3402-D96F59737491}"/>
              </a:ext>
            </a:extLst>
          </p:cNvPr>
          <p:cNvSpPr/>
          <p:nvPr/>
        </p:nvSpPr>
        <p:spPr>
          <a:xfrm>
            <a:off x="5760953" y="5737321"/>
            <a:ext cx="3247315" cy="912300"/>
          </a:xfrm>
          <a:prstGeom prst="wedgeRoundRectCallout">
            <a:avLst>
              <a:gd name="adj1" fmla="val -55889"/>
              <a:gd name="adj2" fmla="val -15905"/>
              <a:gd name="adj3" fmla="val 16667"/>
            </a:avLst>
          </a:prstGeom>
          <a:solidFill>
            <a:srgbClr val="7030A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t>Un método de </a:t>
            </a:r>
            <a:r>
              <a:rPr lang="es-MX" sz="1400" b="1" dirty="0">
                <a:solidFill>
                  <a:schemeClr val="accent4"/>
                </a:solidFill>
              </a:rPr>
              <a:t>alta efectividad </a:t>
            </a:r>
            <a:r>
              <a:rPr lang="es-MX" sz="1400" b="1" dirty="0"/>
              <a:t>como el </a:t>
            </a:r>
            <a:r>
              <a:rPr lang="es-MX" sz="1400" b="1" dirty="0">
                <a:solidFill>
                  <a:schemeClr val="accent4"/>
                </a:solidFill>
              </a:rPr>
              <a:t>implante</a:t>
            </a:r>
            <a:r>
              <a:rPr lang="es-MX" sz="1400" b="1" dirty="0"/>
              <a:t> o el </a:t>
            </a:r>
            <a:r>
              <a:rPr lang="es-MX" sz="1400" b="1" dirty="0">
                <a:solidFill>
                  <a:schemeClr val="accent4"/>
                </a:solidFill>
              </a:rPr>
              <a:t>DIU</a:t>
            </a:r>
            <a:r>
              <a:rPr lang="es-MX" sz="1400" b="1" dirty="0"/>
              <a:t>, </a:t>
            </a:r>
            <a:r>
              <a:rPr lang="es-MX" sz="1400" b="1" dirty="0">
                <a:solidFill>
                  <a:schemeClr val="bg1"/>
                </a:solidFill>
              </a:rPr>
              <a:t>combinándolo</a:t>
            </a:r>
            <a:r>
              <a:rPr lang="es-MX" sz="1400" b="1" dirty="0"/>
              <a:t> con el </a:t>
            </a:r>
            <a:r>
              <a:rPr lang="es-MX" sz="1400" b="1" dirty="0">
                <a:solidFill>
                  <a:schemeClr val="accent4"/>
                </a:solidFill>
              </a:rPr>
              <a:t>condón masculino </a:t>
            </a:r>
            <a:r>
              <a:rPr lang="es-MX" sz="1400" b="1" dirty="0"/>
              <a:t>o </a:t>
            </a:r>
            <a:r>
              <a:rPr lang="es-MX" sz="1400" b="1" dirty="0">
                <a:solidFill>
                  <a:schemeClr val="accent4"/>
                </a:solidFill>
              </a:rPr>
              <a:t>femenino</a:t>
            </a:r>
            <a:r>
              <a:rPr lang="es-MX" sz="1400" b="1" dirty="0"/>
              <a:t>.</a:t>
            </a:r>
            <a:endParaRPr lang="es-CL" sz="1400" dirty="0"/>
          </a:p>
        </p:txBody>
      </p:sp>
      <p:pic>
        <p:nvPicPr>
          <p:cNvPr id="11" name="Imagen 10">
            <a:extLst>
              <a:ext uri="{FF2B5EF4-FFF2-40B4-BE49-F238E27FC236}">
                <a16:creationId xmlns:a16="http://schemas.microsoft.com/office/drawing/2014/main" id="{CB6B8D20-060D-55AD-0CBE-4DD64198D048}"/>
              </a:ext>
            </a:extLst>
          </p:cNvPr>
          <p:cNvPicPr>
            <a:picLocks noChangeAspect="1"/>
          </p:cNvPicPr>
          <p:nvPr/>
        </p:nvPicPr>
        <p:blipFill>
          <a:blip r:embed="rId5"/>
          <a:stretch>
            <a:fillRect/>
          </a:stretch>
        </p:blipFill>
        <p:spPr>
          <a:xfrm>
            <a:off x="0" y="197958"/>
            <a:ext cx="2012950" cy="695004"/>
          </a:xfrm>
          <a:prstGeom prst="rect">
            <a:avLst/>
          </a:prstGeom>
        </p:spPr>
      </p:pic>
      <p:sp>
        <p:nvSpPr>
          <p:cNvPr id="12" name="CuadroTexto 11">
            <a:extLst>
              <a:ext uri="{FF2B5EF4-FFF2-40B4-BE49-F238E27FC236}">
                <a16:creationId xmlns:a16="http://schemas.microsoft.com/office/drawing/2014/main" id="{13C2933D-2FE7-7A80-F352-A3717E24CC14}"/>
              </a:ext>
            </a:extLst>
          </p:cNvPr>
          <p:cNvSpPr txBox="1"/>
          <p:nvPr/>
        </p:nvSpPr>
        <p:spPr>
          <a:xfrm>
            <a:off x="2828292" y="252650"/>
            <a:ext cx="4877847" cy="584775"/>
          </a:xfrm>
          <a:prstGeom prst="rect">
            <a:avLst/>
          </a:prstGeom>
          <a:noFill/>
        </p:spPr>
        <p:txBody>
          <a:bodyPr wrap="square" rtlCol="0">
            <a:spAutoFit/>
          </a:bodyPr>
          <a:lstStyle/>
          <a:p>
            <a:pPr algn="ctr"/>
            <a:r>
              <a:rPr lang="es-ES" sz="1600" dirty="0"/>
              <a:t>Responde las preguntas apoyándote en la imagen y los contenidos vistos en la clase:</a:t>
            </a:r>
            <a:endParaRPr lang="es-CL" sz="1600" dirty="0"/>
          </a:p>
        </p:txBody>
      </p:sp>
      <p:sp>
        <p:nvSpPr>
          <p:cNvPr id="58" name="CuadroTexto 57"/>
          <p:cNvSpPr txBox="1"/>
          <p:nvPr/>
        </p:nvSpPr>
        <p:spPr>
          <a:xfrm>
            <a:off x="1096131" y="2142100"/>
            <a:ext cx="4270999" cy="2485787"/>
          </a:xfrm>
          <a:prstGeom prst="roundRect">
            <a:avLst/>
          </a:prstGeom>
          <a:solidFill>
            <a:srgbClr val="C00000"/>
          </a:solidFill>
          <a:ln>
            <a:noFill/>
          </a:ln>
          <a:effectLst>
            <a:outerShdw blurRad="50800" dist="38100" dir="2700000" algn="tl" rotWithShape="0">
              <a:prstClr val="black">
                <a:alpha val="40000"/>
              </a:prstClr>
            </a:outerShdw>
          </a:effectLst>
        </p:spPr>
        <p:txBody>
          <a:bodyPr wrap="square" rtlCol="0">
            <a:spAutoFit/>
          </a:bodyPr>
          <a:lstStyle/>
          <a:p>
            <a:pPr algn="ctr"/>
            <a:r>
              <a:rPr lang="es-ES" sz="2800" b="1" dirty="0">
                <a:solidFill>
                  <a:schemeClr val="bg1"/>
                </a:solidFill>
              </a:rPr>
              <a:t>¡Recuerda seguir la guía de profesionales de la salud para elegir y utilizar un método anticonceptivo!</a:t>
            </a:r>
            <a:endParaRPr lang="es-CL" sz="2800" b="1" dirty="0">
              <a:solidFill>
                <a:schemeClr val="bg1"/>
              </a:solidFill>
            </a:endParaRPr>
          </a:p>
        </p:txBody>
      </p:sp>
      <p:pic>
        <p:nvPicPr>
          <p:cNvPr id="14" name="Imagen 13"/>
          <p:cNvPicPr>
            <a:picLocks noChangeAspect="1"/>
          </p:cNvPicPr>
          <p:nvPr/>
        </p:nvPicPr>
        <p:blipFill rotWithShape="1">
          <a:blip r:embed="rId6" cstate="print">
            <a:extLst>
              <a:ext uri="{28A0092B-C50C-407E-A947-70E740481C1C}">
                <a14:useLocalDpi xmlns:a14="http://schemas.microsoft.com/office/drawing/2010/main" val="0"/>
              </a:ext>
            </a:extLst>
          </a:blip>
          <a:srcRect l="2752" t="509" r="60244" b="45325"/>
          <a:stretch/>
        </p:blipFill>
        <p:spPr>
          <a:xfrm>
            <a:off x="7849784" y="0"/>
            <a:ext cx="1294216" cy="1065651"/>
          </a:xfrm>
          <a:prstGeom prst="rect">
            <a:avLst/>
          </a:prstGeom>
        </p:spPr>
      </p:pic>
    </p:spTree>
    <p:extLst>
      <p:ext uri="{BB962C8B-B14F-4D97-AF65-F5344CB8AC3E}">
        <p14:creationId xmlns:p14="http://schemas.microsoft.com/office/powerpoint/2010/main" val="1146149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8"/>
                                        </p:tgtEl>
                                        <p:attrNameLst>
                                          <p:attrName>style.visibility</p:attrName>
                                        </p:attrNameLst>
                                      </p:cBhvr>
                                      <p:to>
                                        <p:strVal val="visible"/>
                                      </p:to>
                                    </p:set>
                                    <p:animEffect transition="in" filter="fade">
                                      <p:cBhvr>
                                        <p:cTn id="38"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P spid="10" grpId="0" animBg="1"/>
      <p:bldP spid="5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922727" y="328635"/>
            <a:ext cx="3265714" cy="369332"/>
          </a:xfrm>
          <a:prstGeom prst="rect">
            <a:avLst/>
          </a:prstGeom>
          <a:noFill/>
        </p:spPr>
        <p:txBody>
          <a:bodyPr wrap="square" rtlCol="0">
            <a:spAutoFit/>
          </a:bodyPr>
          <a:lstStyle/>
          <a:p>
            <a:r>
              <a:rPr lang="es-ES" b="1" dirty="0">
                <a:latin typeface="Arial Rounded MT Bold" panose="020F0704030504030204" pitchFamily="34" charset="0"/>
              </a:rPr>
              <a:t>Métodos anticonceptivos</a:t>
            </a:r>
            <a:endParaRPr lang="es-CL" b="1" dirty="0">
              <a:latin typeface="Arial Rounded MT Bold" panose="020F0704030504030204" pitchFamily="34" charset="0"/>
            </a:endParaRPr>
          </a:p>
        </p:txBody>
      </p:sp>
      <p:grpSp>
        <p:nvGrpSpPr>
          <p:cNvPr id="34" name="Grupo 33"/>
          <p:cNvGrpSpPr/>
          <p:nvPr/>
        </p:nvGrpSpPr>
        <p:grpSpPr>
          <a:xfrm>
            <a:off x="164608" y="1150397"/>
            <a:ext cx="6417096" cy="5104925"/>
            <a:chOff x="170914" y="1150397"/>
            <a:chExt cx="6417096" cy="5104925"/>
          </a:xfrm>
        </p:grpSpPr>
        <p:pic>
          <p:nvPicPr>
            <p:cNvPr id="5" name="Picture 2">
              <a:extLst>
                <a:ext uri="{FF2B5EF4-FFF2-40B4-BE49-F238E27FC236}">
                  <a16:creationId xmlns:a16="http://schemas.microsoft.com/office/drawing/2014/main" id="{5D6FD8F6-24C7-42D0-8244-351AA40DE6B2}"/>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3815" r="19598" b="6570"/>
            <a:stretch/>
          </p:blipFill>
          <p:spPr bwMode="auto">
            <a:xfrm>
              <a:off x="306149" y="1207899"/>
              <a:ext cx="6110039" cy="4916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8 CuadroTexto">
              <a:extLst>
                <a:ext uri="{FF2B5EF4-FFF2-40B4-BE49-F238E27FC236}">
                  <a16:creationId xmlns:a16="http://schemas.microsoft.com/office/drawing/2014/main" id="{294707C9-5D38-407A-B7DE-5D917589D935}"/>
                </a:ext>
              </a:extLst>
            </p:cNvPr>
            <p:cNvSpPr txBox="1"/>
            <p:nvPr/>
          </p:nvSpPr>
          <p:spPr>
            <a:xfrm>
              <a:off x="2475170" y="4925382"/>
              <a:ext cx="1296144" cy="261610"/>
            </a:xfrm>
            <a:prstGeom prst="rect">
              <a:avLst/>
            </a:prstGeom>
            <a:noFill/>
          </p:spPr>
          <p:txBody>
            <a:bodyPr wrap="square" rtlCol="0">
              <a:spAutoFit/>
            </a:bodyPr>
            <a:lstStyle/>
            <a:p>
              <a:pPr algn="ctr"/>
              <a:r>
                <a:rPr lang="es-CL" sz="1100" b="1" dirty="0">
                  <a:latin typeface="Arial" panose="020B0604020202020204" pitchFamily="34" charset="0"/>
                  <a:cs typeface="Arial" panose="020B0604020202020204" pitchFamily="34" charset="0"/>
                </a:rPr>
                <a:t>Espermicida</a:t>
              </a:r>
            </a:p>
          </p:txBody>
        </p:sp>
        <p:sp>
          <p:nvSpPr>
            <p:cNvPr id="7" name="17 CuadroTexto">
              <a:extLst>
                <a:ext uri="{FF2B5EF4-FFF2-40B4-BE49-F238E27FC236}">
                  <a16:creationId xmlns:a16="http://schemas.microsoft.com/office/drawing/2014/main" id="{495BDAD8-D70D-4B31-9A77-01BB13D859AE}"/>
                </a:ext>
              </a:extLst>
            </p:cNvPr>
            <p:cNvSpPr txBox="1"/>
            <p:nvPr/>
          </p:nvSpPr>
          <p:spPr>
            <a:xfrm>
              <a:off x="1146520" y="4840743"/>
              <a:ext cx="1489280" cy="430887"/>
            </a:xfrm>
            <a:prstGeom prst="rect">
              <a:avLst/>
            </a:prstGeom>
            <a:noFill/>
          </p:spPr>
          <p:txBody>
            <a:bodyPr wrap="square" rtlCol="0">
              <a:spAutoFit/>
            </a:bodyPr>
            <a:lstStyle/>
            <a:p>
              <a:pPr algn="ctr"/>
              <a:r>
                <a:rPr lang="es-CL" sz="1100" b="1" dirty="0">
                  <a:latin typeface="Arial" panose="020B0604020202020204" pitchFamily="34" charset="0"/>
                  <a:cs typeface="Arial" panose="020B0604020202020204" pitchFamily="34" charset="0"/>
                </a:rPr>
                <a:t>Abstinencia periódica</a:t>
              </a:r>
            </a:p>
          </p:txBody>
        </p:sp>
        <p:sp>
          <p:nvSpPr>
            <p:cNvPr id="8" name="18 CuadroTexto">
              <a:extLst>
                <a:ext uri="{FF2B5EF4-FFF2-40B4-BE49-F238E27FC236}">
                  <a16:creationId xmlns:a16="http://schemas.microsoft.com/office/drawing/2014/main" id="{47D78FB6-C4BB-4E39-8B21-CC5D648A99BE}"/>
                </a:ext>
              </a:extLst>
            </p:cNvPr>
            <p:cNvSpPr txBox="1"/>
            <p:nvPr/>
          </p:nvSpPr>
          <p:spPr>
            <a:xfrm>
              <a:off x="5142096" y="3768292"/>
              <a:ext cx="1296144" cy="261610"/>
            </a:xfrm>
            <a:prstGeom prst="rect">
              <a:avLst/>
            </a:prstGeom>
            <a:noFill/>
          </p:spPr>
          <p:txBody>
            <a:bodyPr wrap="square" rtlCol="0">
              <a:spAutoFit/>
            </a:bodyPr>
            <a:lstStyle/>
            <a:p>
              <a:pPr algn="ctr"/>
              <a:r>
                <a:rPr lang="es-CL" sz="1100" b="1" dirty="0">
                  <a:latin typeface="Arial" panose="020B0604020202020204" pitchFamily="34" charset="0"/>
                  <a:cs typeface="Arial" panose="020B0604020202020204" pitchFamily="34" charset="0"/>
                </a:rPr>
                <a:t>Esponja</a:t>
              </a:r>
            </a:p>
          </p:txBody>
        </p:sp>
        <p:sp>
          <p:nvSpPr>
            <p:cNvPr id="9" name="19 CuadroTexto">
              <a:extLst>
                <a:ext uri="{FF2B5EF4-FFF2-40B4-BE49-F238E27FC236}">
                  <a16:creationId xmlns:a16="http://schemas.microsoft.com/office/drawing/2014/main" id="{344CD7B7-0869-46AF-AD5C-A53D686FF23C}"/>
                </a:ext>
              </a:extLst>
            </p:cNvPr>
            <p:cNvSpPr txBox="1"/>
            <p:nvPr/>
          </p:nvSpPr>
          <p:spPr>
            <a:xfrm>
              <a:off x="3756144" y="3768292"/>
              <a:ext cx="1736576" cy="261610"/>
            </a:xfrm>
            <a:prstGeom prst="rect">
              <a:avLst/>
            </a:prstGeom>
            <a:noFill/>
          </p:spPr>
          <p:txBody>
            <a:bodyPr wrap="square" rtlCol="0">
              <a:spAutoFit/>
            </a:bodyPr>
            <a:lstStyle/>
            <a:p>
              <a:pPr algn="ctr"/>
              <a:r>
                <a:rPr lang="es-CL" sz="1100" b="1" dirty="0">
                  <a:latin typeface="Arial" panose="020B0604020202020204" pitchFamily="34" charset="0"/>
                  <a:cs typeface="Arial" panose="020B0604020202020204" pitchFamily="34" charset="0"/>
                </a:rPr>
                <a:t>Coito interrumpido</a:t>
              </a:r>
            </a:p>
          </p:txBody>
        </p:sp>
        <p:sp>
          <p:nvSpPr>
            <p:cNvPr id="10" name="20 CuadroTexto">
              <a:extLst>
                <a:ext uri="{FF2B5EF4-FFF2-40B4-BE49-F238E27FC236}">
                  <a16:creationId xmlns:a16="http://schemas.microsoft.com/office/drawing/2014/main" id="{E462BDE1-9A0A-4C0B-A403-C89EA72530F9}"/>
                </a:ext>
              </a:extLst>
            </p:cNvPr>
            <p:cNvSpPr txBox="1"/>
            <p:nvPr/>
          </p:nvSpPr>
          <p:spPr>
            <a:xfrm>
              <a:off x="2295150" y="3768292"/>
              <a:ext cx="1656184" cy="261610"/>
            </a:xfrm>
            <a:prstGeom prst="rect">
              <a:avLst/>
            </a:prstGeom>
            <a:noFill/>
          </p:spPr>
          <p:txBody>
            <a:bodyPr wrap="square" rtlCol="0">
              <a:spAutoFit/>
            </a:bodyPr>
            <a:lstStyle/>
            <a:p>
              <a:pPr algn="ctr"/>
              <a:r>
                <a:rPr lang="es-CL" sz="1100" b="1" dirty="0">
                  <a:latin typeface="Arial" panose="020B0604020202020204" pitchFamily="34" charset="0"/>
                  <a:cs typeface="Arial" panose="020B0604020202020204" pitchFamily="34" charset="0"/>
                </a:rPr>
                <a:t>Condón femenino</a:t>
              </a:r>
            </a:p>
          </p:txBody>
        </p:sp>
        <p:sp>
          <p:nvSpPr>
            <p:cNvPr id="11" name="21 CuadroTexto">
              <a:extLst>
                <a:ext uri="{FF2B5EF4-FFF2-40B4-BE49-F238E27FC236}">
                  <a16:creationId xmlns:a16="http://schemas.microsoft.com/office/drawing/2014/main" id="{C4CBC751-9513-4D83-971C-A15AEAEE60BE}"/>
                </a:ext>
              </a:extLst>
            </p:cNvPr>
            <p:cNvSpPr txBox="1"/>
            <p:nvPr/>
          </p:nvSpPr>
          <p:spPr>
            <a:xfrm>
              <a:off x="1035010" y="3773254"/>
              <a:ext cx="1528458" cy="261610"/>
            </a:xfrm>
            <a:prstGeom prst="rect">
              <a:avLst/>
            </a:prstGeom>
            <a:noFill/>
          </p:spPr>
          <p:txBody>
            <a:bodyPr wrap="square" rtlCol="0">
              <a:spAutoFit/>
            </a:bodyPr>
            <a:lstStyle/>
            <a:p>
              <a:pPr algn="ctr"/>
              <a:r>
                <a:rPr lang="es-CL" sz="1100" b="1" dirty="0">
                  <a:latin typeface="Arial" panose="020B0604020202020204" pitchFamily="34" charset="0"/>
                  <a:cs typeface="Arial" panose="020B0604020202020204" pitchFamily="34" charset="0"/>
                </a:rPr>
                <a:t>Condón masculino</a:t>
              </a:r>
            </a:p>
          </p:txBody>
        </p:sp>
        <p:sp>
          <p:nvSpPr>
            <p:cNvPr id="12" name="22 CuadroTexto">
              <a:extLst>
                <a:ext uri="{FF2B5EF4-FFF2-40B4-BE49-F238E27FC236}">
                  <a16:creationId xmlns:a16="http://schemas.microsoft.com/office/drawing/2014/main" id="{B0A49616-A197-40EC-98D3-196C075F6E5C}"/>
                </a:ext>
              </a:extLst>
            </p:cNvPr>
            <p:cNvSpPr txBox="1"/>
            <p:nvPr/>
          </p:nvSpPr>
          <p:spPr>
            <a:xfrm>
              <a:off x="5291866" y="2549118"/>
              <a:ext cx="1296144" cy="261610"/>
            </a:xfrm>
            <a:prstGeom prst="rect">
              <a:avLst/>
            </a:prstGeom>
            <a:noFill/>
          </p:spPr>
          <p:txBody>
            <a:bodyPr wrap="square" rtlCol="0">
              <a:spAutoFit/>
            </a:bodyPr>
            <a:lstStyle/>
            <a:p>
              <a:pPr algn="ctr"/>
              <a:r>
                <a:rPr lang="es-CL" sz="1100" b="1" dirty="0">
                  <a:latin typeface="Arial" panose="020B0604020202020204" pitchFamily="34" charset="0"/>
                  <a:cs typeface="Arial" panose="020B0604020202020204" pitchFamily="34" charset="0"/>
                </a:rPr>
                <a:t>Diafragma</a:t>
              </a:r>
            </a:p>
          </p:txBody>
        </p:sp>
        <p:sp>
          <p:nvSpPr>
            <p:cNvPr id="13" name="23 CuadroTexto">
              <a:extLst>
                <a:ext uri="{FF2B5EF4-FFF2-40B4-BE49-F238E27FC236}">
                  <a16:creationId xmlns:a16="http://schemas.microsoft.com/office/drawing/2014/main" id="{599C55DB-A92F-4209-A24C-72C3C11B786E}"/>
                </a:ext>
              </a:extLst>
            </p:cNvPr>
            <p:cNvSpPr txBox="1"/>
            <p:nvPr/>
          </p:nvSpPr>
          <p:spPr>
            <a:xfrm>
              <a:off x="4275370" y="2503532"/>
              <a:ext cx="1296144" cy="261610"/>
            </a:xfrm>
            <a:prstGeom prst="rect">
              <a:avLst/>
            </a:prstGeom>
            <a:noFill/>
          </p:spPr>
          <p:txBody>
            <a:bodyPr wrap="square" rtlCol="0">
              <a:spAutoFit/>
            </a:bodyPr>
            <a:lstStyle/>
            <a:p>
              <a:pPr algn="ctr"/>
              <a:r>
                <a:rPr lang="es-CL" sz="1100" b="1" dirty="0">
                  <a:latin typeface="Arial" panose="020B0604020202020204" pitchFamily="34" charset="0"/>
                  <a:cs typeface="Arial" panose="020B0604020202020204" pitchFamily="34" charset="0"/>
                </a:rPr>
                <a:t>Anillo vaginal</a:t>
              </a:r>
            </a:p>
          </p:txBody>
        </p:sp>
        <p:sp>
          <p:nvSpPr>
            <p:cNvPr id="14" name="24 CuadroTexto">
              <a:extLst>
                <a:ext uri="{FF2B5EF4-FFF2-40B4-BE49-F238E27FC236}">
                  <a16:creationId xmlns:a16="http://schemas.microsoft.com/office/drawing/2014/main" id="{ABBCDEE4-39CC-4E04-B27E-366E46DF77A6}"/>
                </a:ext>
              </a:extLst>
            </p:cNvPr>
            <p:cNvSpPr txBox="1"/>
            <p:nvPr/>
          </p:nvSpPr>
          <p:spPr>
            <a:xfrm>
              <a:off x="3156009" y="2503532"/>
              <a:ext cx="1296144" cy="261610"/>
            </a:xfrm>
            <a:prstGeom prst="rect">
              <a:avLst/>
            </a:prstGeom>
            <a:noFill/>
          </p:spPr>
          <p:txBody>
            <a:bodyPr wrap="square" rtlCol="0">
              <a:spAutoFit/>
            </a:bodyPr>
            <a:lstStyle/>
            <a:p>
              <a:pPr algn="ctr"/>
              <a:r>
                <a:rPr lang="es-CL" sz="1100" b="1" dirty="0">
                  <a:latin typeface="Arial" panose="020B0604020202020204" pitchFamily="34" charset="0"/>
                  <a:cs typeface="Arial" panose="020B0604020202020204" pitchFamily="34" charset="0"/>
                </a:rPr>
                <a:t>Parche</a:t>
              </a:r>
            </a:p>
          </p:txBody>
        </p:sp>
        <p:sp>
          <p:nvSpPr>
            <p:cNvPr id="15" name="25 CuadroTexto">
              <a:extLst>
                <a:ext uri="{FF2B5EF4-FFF2-40B4-BE49-F238E27FC236}">
                  <a16:creationId xmlns:a16="http://schemas.microsoft.com/office/drawing/2014/main" id="{28CEB23E-C4F2-42B7-A9FE-927A712FEE3E}"/>
                </a:ext>
              </a:extLst>
            </p:cNvPr>
            <p:cNvSpPr txBox="1"/>
            <p:nvPr/>
          </p:nvSpPr>
          <p:spPr>
            <a:xfrm>
              <a:off x="2237070" y="2549118"/>
              <a:ext cx="1296144" cy="261610"/>
            </a:xfrm>
            <a:prstGeom prst="rect">
              <a:avLst/>
            </a:prstGeom>
            <a:noFill/>
          </p:spPr>
          <p:txBody>
            <a:bodyPr wrap="square" rtlCol="0">
              <a:spAutoFit/>
            </a:bodyPr>
            <a:lstStyle/>
            <a:p>
              <a:pPr algn="ctr"/>
              <a:r>
                <a:rPr lang="es-CL" sz="1100" b="1" dirty="0">
                  <a:latin typeface="Arial" panose="020B0604020202020204" pitchFamily="34" charset="0"/>
                  <a:cs typeface="Arial" panose="020B0604020202020204" pitchFamily="34" charset="0"/>
                </a:rPr>
                <a:t>Píldoras</a:t>
              </a:r>
            </a:p>
          </p:txBody>
        </p:sp>
        <p:sp>
          <p:nvSpPr>
            <p:cNvPr id="16" name="26 CuadroTexto">
              <a:extLst>
                <a:ext uri="{FF2B5EF4-FFF2-40B4-BE49-F238E27FC236}">
                  <a16:creationId xmlns:a16="http://schemas.microsoft.com/office/drawing/2014/main" id="{35CCA14A-9696-4E48-AC74-0EB8509BCC51}"/>
                </a:ext>
              </a:extLst>
            </p:cNvPr>
            <p:cNvSpPr txBox="1"/>
            <p:nvPr/>
          </p:nvSpPr>
          <p:spPr>
            <a:xfrm>
              <a:off x="1251034" y="2477110"/>
              <a:ext cx="1296144" cy="430887"/>
            </a:xfrm>
            <a:prstGeom prst="rect">
              <a:avLst/>
            </a:prstGeom>
            <a:noFill/>
          </p:spPr>
          <p:txBody>
            <a:bodyPr wrap="square" rtlCol="0">
              <a:spAutoFit/>
            </a:bodyPr>
            <a:lstStyle/>
            <a:p>
              <a:pPr algn="ctr"/>
              <a:r>
                <a:rPr lang="es-CL" sz="1100" b="1" dirty="0">
                  <a:latin typeface="Arial" panose="020B0604020202020204" pitchFamily="34" charset="0"/>
                  <a:cs typeface="Arial" panose="020B0604020202020204" pitchFamily="34" charset="0"/>
                </a:rPr>
                <a:t>Hormonas inyectables</a:t>
              </a:r>
            </a:p>
          </p:txBody>
        </p:sp>
        <p:sp>
          <p:nvSpPr>
            <p:cNvPr id="17" name="27 CuadroTexto">
              <a:extLst>
                <a:ext uri="{FF2B5EF4-FFF2-40B4-BE49-F238E27FC236}">
                  <a16:creationId xmlns:a16="http://schemas.microsoft.com/office/drawing/2014/main" id="{4C3BC982-4D42-4659-B0C3-6EA3ADA06372}"/>
                </a:ext>
              </a:extLst>
            </p:cNvPr>
            <p:cNvSpPr txBox="1"/>
            <p:nvPr/>
          </p:nvSpPr>
          <p:spPr>
            <a:xfrm>
              <a:off x="1226304" y="1319674"/>
              <a:ext cx="1296144" cy="261610"/>
            </a:xfrm>
            <a:prstGeom prst="rect">
              <a:avLst/>
            </a:prstGeom>
            <a:noFill/>
          </p:spPr>
          <p:txBody>
            <a:bodyPr wrap="square" rtlCol="0">
              <a:spAutoFit/>
            </a:bodyPr>
            <a:lstStyle/>
            <a:p>
              <a:pPr algn="ctr"/>
              <a:r>
                <a:rPr lang="es-CL" sz="1100" b="1" dirty="0">
                  <a:latin typeface="Arial" panose="020B0604020202020204" pitchFamily="34" charset="0"/>
                  <a:cs typeface="Arial" panose="020B0604020202020204" pitchFamily="34" charset="0"/>
                </a:rPr>
                <a:t>Implante</a:t>
              </a:r>
            </a:p>
          </p:txBody>
        </p:sp>
        <p:sp>
          <p:nvSpPr>
            <p:cNvPr id="18" name="28 CuadroTexto">
              <a:extLst>
                <a:ext uri="{FF2B5EF4-FFF2-40B4-BE49-F238E27FC236}">
                  <a16:creationId xmlns:a16="http://schemas.microsoft.com/office/drawing/2014/main" id="{B3E3D8B0-5EF0-4897-90FF-C1A9C273FF53}"/>
                </a:ext>
              </a:extLst>
            </p:cNvPr>
            <p:cNvSpPr txBox="1"/>
            <p:nvPr/>
          </p:nvSpPr>
          <p:spPr>
            <a:xfrm>
              <a:off x="2314739" y="1150397"/>
              <a:ext cx="1682540" cy="430887"/>
            </a:xfrm>
            <a:prstGeom prst="rect">
              <a:avLst/>
            </a:prstGeom>
            <a:noFill/>
          </p:spPr>
          <p:txBody>
            <a:bodyPr wrap="square" rtlCol="0">
              <a:spAutoFit/>
            </a:bodyPr>
            <a:lstStyle/>
            <a:p>
              <a:pPr algn="ctr"/>
              <a:r>
                <a:rPr lang="es-CL" sz="1100" b="1" dirty="0">
                  <a:latin typeface="Arial" panose="020B0604020202020204" pitchFamily="34" charset="0"/>
                  <a:cs typeface="Arial" panose="020B0604020202020204" pitchFamily="34" charset="0"/>
                </a:rPr>
                <a:t>Dispositivo intrauterino (DIU)</a:t>
              </a:r>
            </a:p>
          </p:txBody>
        </p:sp>
        <p:sp>
          <p:nvSpPr>
            <p:cNvPr id="19" name="29 CuadroTexto">
              <a:extLst>
                <a:ext uri="{FF2B5EF4-FFF2-40B4-BE49-F238E27FC236}">
                  <a16:creationId xmlns:a16="http://schemas.microsoft.com/office/drawing/2014/main" id="{C09F2D37-8579-4FB9-A35A-A49A6D35503A}"/>
                </a:ext>
              </a:extLst>
            </p:cNvPr>
            <p:cNvSpPr txBox="1"/>
            <p:nvPr/>
          </p:nvSpPr>
          <p:spPr>
            <a:xfrm>
              <a:off x="4452153" y="1166080"/>
              <a:ext cx="1296144" cy="261610"/>
            </a:xfrm>
            <a:prstGeom prst="rect">
              <a:avLst/>
            </a:prstGeom>
            <a:solidFill>
              <a:schemeClr val="bg1"/>
            </a:solidFill>
          </p:spPr>
          <p:txBody>
            <a:bodyPr wrap="square" rtlCol="0">
              <a:spAutoFit/>
            </a:bodyPr>
            <a:lstStyle/>
            <a:p>
              <a:pPr algn="ctr"/>
              <a:r>
                <a:rPr lang="es-CL" sz="1100" b="1" dirty="0">
                  <a:latin typeface="Arial" panose="020B0604020202020204" pitchFamily="34" charset="0"/>
                  <a:cs typeface="Arial" panose="020B0604020202020204" pitchFamily="34" charset="0"/>
                </a:rPr>
                <a:t>Esterilización</a:t>
              </a:r>
            </a:p>
          </p:txBody>
        </p:sp>
        <p:sp>
          <p:nvSpPr>
            <p:cNvPr id="20" name="30 CuadroTexto">
              <a:extLst>
                <a:ext uri="{FF2B5EF4-FFF2-40B4-BE49-F238E27FC236}">
                  <a16:creationId xmlns:a16="http://schemas.microsoft.com/office/drawing/2014/main" id="{7601A2A6-9496-4453-9EDB-01DCE81A4F13}"/>
                </a:ext>
              </a:extLst>
            </p:cNvPr>
            <p:cNvSpPr txBox="1"/>
            <p:nvPr/>
          </p:nvSpPr>
          <p:spPr>
            <a:xfrm>
              <a:off x="3657744" y="1326143"/>
              <a:ext cx="1296144" cy="430887"/>
            </a:xfrm>
            <a:prstGeom prst="rect">
              <a:avLst/>
            </a:prstGeom>
            <a:noFill/>
          </p:spPr>
          <p:txBody>
            <a:bodyPr wrap="square" rtlCol="0">
              <a:spAutoFit/>
            </a:bodyPr>
            <a:lstStyle/>
            <a:p>
              <a:pPr algn="ctr"/>
              <a:r>
                <a:rPr lang="es-CL" sz="1100" b="1" dirty="0">
                  <a:latin typeface="Arial" panose="020B0604020202020204" pitchFamily="34" charset="0"/>
                  <a:cs typeface="Arial" panose="020B0604020202020204" pitchFamily="34" charset="0"/>
                </a:rPr>
                <a:t>Hombre </a:t>
              </a:r>
              <a:r>
                <a:rPr lang="es-CL" sz="1100" dirty="0">
                  <a:latin typeface="Arial" panose="020B0604020202020204" pitchFamily="34" charset="0"/>
                  <a:cs typeface="Arial" panose="020B0604020202020204" pitchFamily="34" charset="0"/>
                </a:rPr>
                <a:t>(Vasectomía</a:t>
              </a:r>
              <a:r>
                <a:rPr lang="es-CL" sz="1100" b="1" dirty="0">
                  <a:latin typeface="Arial" panose="020B0604020202020204" pitchFamily="34" charset="0"/>
                  <a:cs typeface="Arial" panose="020B0604020202020204" pitchFamily="34" charset="0"/>
                </a:rPr>
                <a:t>)</a:t>
              </a:r>
            </a:p>
          </p:txBody>
        </p:sp>
        <p:sp>
          <p:nvSpPr>
            <p:cNvPr id="21" name="31 CuadroTexto">
              <a:extLst>
                <a:ext uri="{FF2B5EF4-FFF2-40B4-BE49-F238E27FC236}">
                  <a16:creationId xmlns:a16="http://schemas.microsoft.com/office/drawing/2014/main" id="{BEBCBBB8-DDD8-451A-96AF-FD2452BADC0D}"/>
                </a:ext>
              </a:extLst>
            </p:cNvPr>
            <p:cNvSpPr txBox="1"/>
            <p:nvPr/>
          </p:nvSpPr>
          <p:spPr>
            <a:xfrm>
              <a:off x="5024620" y="1351655"/>
              <a:ext cx="1487785" cy="430887"/>
            </a:xfrm>
            <a:prstGeom prst="rect">
              <a:avLst/>
            </a:prstGeom>
            <a:noFill/>
          </p:spPr>
          <p:txBody>
            <a:bodyPr wrap="square" rtlCol="0">
              <a:spAutoFit/>
            </a:bodyPr>
            <a:lstStyle/>
            <a:p>
              <a:pPr algn="ctr"/>
              <a:r>
                <a:rPr lang="es-CL" sz="1100" b="1" dirty="0">
                  <a:latin typeface="Arial" panose="020B0604020202020204" pitchFamily="34" charset="0"/>
                  <a:cs typeface="Arial" panose="020B0604020202020204" pitchFamily="34" charset="0"/>
                </a:rPr>
                <a:t>Mujer </a:t>
              </a:r>
              <a:r>
                <a:rPr lang="es-CL" sz="1100" dirty="0">
                  <a:latin typeface="Arial" panose="020B0604020202020204" pitchFamily="34" charset="0"/>
                  <a:cs typeface="Arial" panose="020B0604020202020204" pitchFamily="34" charset="0"/>
                </a:rPr>
                <a:t>(Ligadura de oviductos)</a:t>
              </a:r>
            </a:p>
          </p:txBody>
        </p:sp>
        <p:sp>
          <p:nvSpPr>
            <p:cNvPr id="22" name="32 CuadroTexto">
              <a:extLst>
                <a:ext uri="{FF2B5EF4-FFF2-40B4-BE49-F238E27FC236}">
                  <a16:creationId xmlns:a16="http://schemas.microsoft.com/office/drawing/2014/main" id="{1232B81C-9890-4EC2-AE17-D9C7F5937EE1}"/>
                </a:ext>
              </a:extLst>
            </p:cNvPr>
            <p:cNvSpPr txBox="1"/>
            <p:nvPr/>
          </p:nvSpPr>
          <p:spPr>
            <a:xfrm>
              <a:off x="1952582" y="2189078"/>
              <a:ext cx="815090" cy="369332"/>
            </a:xfrm>
            <a:prstGeom prst="rect">
              <a:avLst/>
            </a:prstGeom>
            <a:noFill/>
          </p:spPr>
          <p:txBody>
            <a:bodyPr wrap="square" rtlCol="0">
              <a:spAutoFit/>
            </a:bodyPr>
            <a:lstStyle/>
            <a:p>
              <a:pPr algn="ctr"/>
              <a:r>
                <a:rPr lang="es-CL" sz="900" dirty="0">
                  <a:latin typeface="Arial" panose="020B0604020202020204" pitchFamily="34" charset="0"/>
                  <a:cs typeface="Arial" panose="020B0604020202020204" pitchFamily="34" charset="0"/>
                </a:rPr>
                <a:t>DIU hormonal</a:t>
              </a:r>
            </a:p>
          </p:txBody>
        </p:sp>
        <p:sp>
          <p:nvSpPr>
            <p:cNvPr id="23" name="33 CuadroTexto">
              <a:extLst>
                <a:ext uri="{FF2B5EF4-FFF2-40B4-BE49-F238E27FC236}">
                  <a16:creationId xmlns:a16="http://schemas.microsoft.com/office/drawing/2014/main" id="{20B2EF07-15D7-458E-95E7-90403B8C932A}"/>
                </a:ext>
              </a:extLst>
            </p:cNvPr>
            <p:cNvSpPr txBox="1"/>
            <p:nvPr/>
          </p:nvSpPr>
          <p:spPr>
            <a:xfrm>
              <a:off x="2885142" y="2198612"/>
              <a:ext cx="631458" cy="369332"/>
            </a:xfrm>
            <a:prstGeom prst="rect">
              <a:avLst/>
            </a:prstGeom>
            <a:noFill/>
          </p:spPr>
          <p:txBody>
            <a:bodyPr wrap="square" rtlCol="0">
              <a:spAutoFit/>
            </a:bodyPr>
            <a:lstStyle/>
            <a:p>
              <a:pPr algn="ctr"/>
              <a:r>
                <a:rPr lang="es-CL" sz="900" dirty="0">
                  <a:latin typeface="Arial" panose="020B0604020202020204" pitchFamily="34" charset="0"/>
                  <a:cs typeface="Arial" panose="020B0604020202020204" pitchFamily="34" charset="0"/>
                </a:rPr>
                <a:t>T de cobre</a:t>
              </a:r>
            </a:p>
          </p:txBody>
        </p:sp>
        <p:sp>
          <p:nvSpPr>
            <p:cNvPr id="24" name="34 CuadroTexto">
              <a:extLst>
                <a:ext uri="{FF2B5EF4-FFF2-40B4-BE49-F238E27FC236}">
                  <a16:creationId xmlns:a16="http://schemas.microsoft.com/office/drawing/2014/main" id="{0B877975-DA52-4DBE-B4F8-9C4E30BDF549}"/>
                </a:ext>
              </a:extLst>
            </p:cNvPr>
            <p:cNvSpPr txBox="1"/>
            <p:nvPr/>
          </p:nvSpPr>
          <p:spPr>
            <a:xfrm>
              <a:off x="4908411" y="4685448"/>
              <a:ext cx="1638468" cy="646331"/>
            </a:xfrm>
            <a:prstGeom prst="rect">
              <a:avLst/>
            </a:prstGeom>
            <a:solidFill>
              <a:schemeClr val="bg1"/>
            </a:solidFill>
          </p:spPr>
          <p:txBody>
            <a:bodyPr wrap="square" rtlCol="0">
              <a:spAutoFit/>
            </a:bodyPr>
            <a:lstStyle/>
            <a:p>
              <a:pPr defTabSz="265113"/>
              <a:r>
                <a:rPr lang="es-CL" sz="900" dirty="0">
                  <a:latin typeface="Arial" panose="020B0604020202020204" pitchFamily="34" charset="0"/>
                  <a:cs typeface="Arial" panose="020B0604020202020204" pitchFamily="34" charset="0"/>
                </a:rPr>
                <a:t>24% mujeres que han tenido 	uno o más partos.</a:t>
              </a:r>
            </a:p>
            <a:p>
              <a:r>
                <a:rPr lang="es-CL" sz="900" dirty="0">
                  <a:latin typeface="Arial" panose="020B0604020202020204" pitchFamily="34" charset="0"/>
                  <a:cs typeface="Arial" panose="020B0604020202020204" pitchFamily="34" charset="0"/>
                </a:rPr>
                <a:t>12% </a:t>
              </a:r>
              <a:r>
                <a:rPr lang="es-ES" sz="900" dirty="0">
                  <a:latin typeface="Arial" panose="020B0604020202020204" pitchFamily="34" charset="0"/>
                  <a:cs typeface="Arial" panose="020B0604020202020204" pitchFamily="34" charset="0"/>
                </a:rPr>
                <a:t>Mujeres que nunca han tenido un parto viable.</a:t>
              </a:r>
            </a:p>
          </p:txBody>
        </p:sp>
        <p:sp>
          <p:nvSpPr>
            <p:cNvPr id="25" name="35 CuadroTexto">
              <a:extLst>
                <a:ext uri="{FF2B5EF4-FFF2-40B4-BE49-F238E27FC236}">
                  <a16:creationId xmlns:a16="http://schemas.microsoft.com/office/drawing/2014/main" id="{C9B79B49-49F4-4A6F-A49C-57297EB795C8}"/>
                </a:ext>
              </a:extLst>
            </p:cNvPr>
            <p:cNvSpPr txBox="1"/>
            <p:nvPr/>
          </p:nvSpPr>
          <p:spPr>
            <a:xfrm>
              <a:off x="279434" y="5993712"/>
              <a:ext cx="1259632" cy="261610"/>
            </a:xfrm>
            <a:prstGeom prst="rect">
              <a:avLst/>
            </a:prstGeom>
            <a:solidFill>
              <a:schemeClr val="bg1"/>
            </a:solidFill>
          </p:spPr>
          <p:txBody>
            <a:bodyPr wrap="square" rtlCol="0">
              <a:spAutoFit/>
            </a:bodyPr>
            <a:lstStyle/>
            <a:p>
              <a:pPr algn="ctr"/>
              <a:r>
                <a:rPr lang="es-CL" sz="1100" b="1" dirty="0">
                  <a:solidFill>
                    <a:srgbClr val="FF0000"/>
                  </a:solidFill>
                  <a:latin typeface="Arial" panose="020B0604020202020204" pitchFamily="34" charset="0"/>
                  <a:cs typeface="Arial" panose="020B0604020202020204" pitchFamily="34" charset="0"/>
                </a:rPr>
                <a:t>Menos efectivo</a:t>
              </a:r>
            </a:p>
          </p:txBody>
        </p:sp>
        <p:sp>
          <p:nvSpPr>
            <p:cNvPr id="26" name="36 CuadroTexto">
              <a:extLst>
                <a:ext uri="{FF2B5EF4-FFF2-40B4-BE49-F238E27FC236}">
                  <a16:creationId xmlns:a16="http://schemas.microsoft.com/office/drawing/2014/main" id="{69A544B9-0ACD-4250-85C3-E6A919534928}"/>
                </a:ext>
              </a:extLst>
            </p:cNvPr>
            <p:cNvSpPr txBox="1"/>
            <p:nvPr/>
          </p:nvSpPr>
          <p:spPr>
            <a:xfrm>
              <a:off x="226902" y="1277583"/>
              <a:ext cx="1259632" cy="261610"/>
            </a:xfrm>
            <a:prstGeom prst="rect">
              <a:avLst/>
            </a:prstGeom>
            <a:noFill/>
          </p:spPr>
          <p:txBody>
            <a:bodyPr wrap="square" rtlCol="0">
              <a:spAutoFit/>
            </a:bodyPr>
            <a:lstStyle/>
            <a:p>
              <a:pPr algn="ctr"/>
              <a:r>
                <a:rPr lang="es-CL" sz="1100" b="1" dirty="0">
                  <a:solidFill>
                    <a:srgbClr val="FF0000"/>
                  </a:solidFill>
                  <a:latin typeface="Arial" panose="020B0604020202020204" pitchFamily="34" charset="0"/>
                  <a:cs typeface="Arial" panose="020B0604020202020204" pitchFamily="34" charset="0"/>
                </a:rPr>
                <a:t>Más efectivo</a:t>
              </a:r>
            </a:p>
          </p:txBody>
        </p:sp>
        <p:sp>
          <p:nvSpPr>
            <p:cNvPr id="27" name="6 Rectángulo">
              <a:extLst>
                <a:ext uri="{FF2B5EF4-FFF2-40B4-BE49-F238E27FC236}">
                  <a16:creationId xmlns:a16="http://schemas.microsoft.com/office/drawing/2014/main" id="{CD25B93D-A4DB-440F-9703-1BF37F98C0BA}"/>
                </a:ext>
              </a:extLst>
            </p:cNvPr>
            <p:cNvSpPr/>
            <p:nvPr/>
          </p:nvSpPr>
          <p:spPr>
            <a:xfrm>
              <a:off x="237761" y="4317523"/>
              <a:ext cx="1054641" cy="646331"/>
            </a:xfrm>
            <a:prstGeom prst="rect">
              <a:avLst/>
            </a:prstGeom>
            <a:solidFill>
              <a:schemeClr val="bg1"/>
            </a:solidFill>
          </p:spPr>
          <p:txBody>
            <a:bodyPr wrap="square">
              <a:spAutoFit/>
            </a:bodyPr>
            <a:lstStyle/>
            <a:p>
              <a:pPr algn="ctr"/>
              <a:r>
                <a:rPr lang="es-CL" sz="900" dirty="0"/>
                <a:t>18 o más embarazos por cada 100 mujeres en un año </a:t>
              </a:r>
            </a:p>
          </p:txBody>
        </p:sp>
        <p:sp>
          <p:nvSpPr>
            <p:cNvPr id="28" name="37 Rectángulo">
              <a:extLst>
                <a:ext uri="{FF2B5EF4-FFF2-40B4-BE49-F238E27FC236}">
                  <a16:creationId xmlns:a16="http://schemas.microsoft.com/office/drawing/2014/main" id="{0953B198-7C2F-41A0-8BC5-E6A75909554E}"/>
                </a:ext>
              </a:extLst>
            </p:cNvPr>
            <p:cNvSpPr/>
            <p:nvPr/>
          </p:nvSpPr>
          <p:spPr>
            <a:xfrm>
              <a:off x="237761" y="3053174"/>
              <a:ext cx="1054641" cy="507831"/>
            </a:xfrm>
            <a:prstGeom prst="rect">
              <a:avLst/>
            </a:prstGeom>
            <a:solidFill>
              <a:schemeClr val="bg1"/>
            </a:solidFill>
          </p:spPr>
          <p:txBody>
            <a:bodyPr wrap="square">
              <a:spAutoFit/>
            </a:bodyPr>
            <a:lstStyle/>
            <a:p>
              <a:pPr algn="ctr"/>
              <a:r>
                <a:rPr lang="es-CL" sz="900" dirty="0"/>
                <a:t>6 – 12 embarazos por cada 100 mujeres en un año </a:t>
              </a:r>
            </a:p>
          </p:txBody>
        </p:sp>
        <p:sp>
          <p:nvSpPr>
            <p:cNvPr id="29" name="38 Rectángulo">
              <a:extLst>
                <a:ext uri="{FF2B5EF4-FFF2-40B4-BE49-F238E27FC236}">
                  <a16:creationId xmlns:a16="http://schemas.microsoft.com/office/drawing/2014/main" id="{C6E3395F-226F-4A14-BEE4-5BEA2FCAFD07}"/>
                </a:ext>
              </a:extLst>
            </p:cNvPr>
            <p:cNvSpPr/>
            <p:nvPr/>
          </p:nvSpPr>
          <p:spPr>
            <a:xfrm>
              <a:off x="170914" y="1935162"/>
              <a:ext cx="1188334" cy="646331"/>
            </a:xfrm>
            <a:prstGeom prst="rect">
              <a:avLst/>
            </a:prstGeom>
            <a:solidFill>
              <a:schemeClr val="bg1"/>
            </a:solidFill>
          </p:spPr>
          <p:txBody>
            <a:bodyPr wrap="square">
              <a:spAutoFit/>
            </a:bodyPr>
            <a:lstStyle/>
            <a:p>
              <a:pPr algn="ctr"/>
              <a:r>
                <a:rPr lang="es-CL" sz="900" dirty="0"/>
                <a:t>Menos de 1 embarazo por cada 100 mujeres en un año </a:t>
              </a:r>
            </a:p>
          </p:txBody>
        </p:sp>
      </p:grpSp>
      <p:sp>
        <p:nvSpPr>
          <p:cNvPr id="35" name="CuadroTexto 34"/>
          <p:cNvSpPr txBox="1"/>
          <p:nvPr/>
        </p:nvSpPr>
        <p:spPr>
          <a:xfrm>
            <a:off x="1868070" y="839856"/>
            <a:ext cx="5488522" cy="369332"/>
          </a:xfrm>
          <a:prstGeom prst="rect">
            <a:avLst/>
          </a:prstGeom>
          <a:noFill/>
        </p:spPr>
        <p:txBody>
          <a:bodyPr wrap="square" rtlCol="0">
            <a:spAutoFit/>
          </a:bodyPr>
          <a:lstStyle/>
          <a:p>
            <a:r>
              <a:rPr lang="es-ES" dirty="0"/>
              <a:t>Analicemos el esquema y respondamos las preguntas:</a:t>
            </a:r>
            <a:endParaRPr lang="es-CL" dirty="0"/>
          </a:p>
        </p:txBody>
      </p:sp>
      <p:pic>
        <p:nvPicPr>
          <p:cNvPr id="36" name="Imagen 35"/>
          <p:cNvPicPr>
            <a:picLocks noChangeAspect="1"/>
          </p:cNvPicPr>
          <p:nvPr/>
        </p:nvPicPr>
        <p:blipFill>
          <a:blip r:embed="rId3"/>
          <a:stretch>
            <a:fillRect/>
          </a:stretch>
        </p:blipFill>
        <p:spPr>
          <a:xfrm>
            <a:off x="62925" y="199132"/>
            <a:ext cx="2314145" cy="694244"/>
          </a:xfrm>
          <a:prstGeom prst="rect">
            <a:avLst/>
          </a:prstGeom>
        </p:spPr>
      </p:pic>
      <p:grpSp>
        <p:nvGrpSpPr>
          <p:cNvPr id="41" name="Grupo 40"/>
          <p:cNvGrpSpPr/>
          <p:nvPr/>
        </p:nvGrpSpPr>
        <p:grpSpPr>
          <a:xfrm>
            <a:off x="6506099" y="3928869"/>
            <a:ext cx="2663227" cy="1507109"/>
            <a:chOff x="6431934" y="3008161"/>
            <a:chExt cx="2663227" cy="1507109"/>
          </a:xfrm>
        </p:grpSpPr>
        <p:sp>
          <p:nvSpPr>
            <p:cNvPr id="33" name="Llamada rectangular redondeada 32"/>
            <p:cNvSpPr/>
            <p:nvPr/>
          </p:nvSpPr>
          <p:spPr>
            <a:xfrm>
              <a:off x="6431934" y="3342746"/>
              <a:ext cx="2552158" cy="1172524"/>
            </a:xfrm>
            <a:prstGeom prst="wedgeRoundRectCallout">
              <a:avLst>
                <a:gd name="adj1" fmla="val 19320"/>
                <a:gd name="adj2" fmla="val -30847"/>
                <a:gd name="adj3" fmla="val 16667"/>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S" b="1" dirty="0">
                  <a:solidFill>
                    <a:schemeClr val="tx1"/>
                  </a:solidFill>
                </a:rPr>
                <a:t>¿Qué ventaja tiene el </a:t>
              </a:r>
              <a:r>
                <a:rPr lang="es-ES" b="1" u="sng" dirty="0">
                  <a:solidFill>
                    <a:schemeClr val="tx1"/>
                  </a:solidFill>
                </a:rPr>
                <a:t>condón</a:t>
              </a:r>
              <a:r>
                <a:rPr lang="es-ES" b="1" dirty="0">
                  <a:solidFill>
                    <a:schemeClr val="tx1"/>
                  </a:solidFill>
                </a:rPr>
                <a:t> respecto a otros métodos?</a:t>
              </a:r>
              <a:endParaRPr lang="es-CL" b="1" dirty="0">
                <a:solidFill>
                  <a:schemeClr val="tx1"/>
                </a:solidFill>
              </a:endParaRPr>
            </a:p>
          </p:txBody>
        </p:sp>
        <p:pic>
          <p:nvPicPr>
            <p:cNvPr id="40" name="Imagen 39"/>
            <p:cNvPicPr>
              <a:picLocks noChangeAspect="1"/>
            </p:cNvPicPr>
            <p:nvPr/>
          </p:nvPicPr>
          <p:blipFill rotWithShape="1">
            <a:blip r:embed="rId4" cstate="print">
              <a:extLst>
                <a:ext uri="{28A0092B-C50C-407E-A947-70E740481C1C}">
                  <a14:useLocalDpi xmlns:a14="http://schemas.microsoft.com/office/drawing/2010/main" val="0"/>
                </a:ext>
              </a:extLst>
            </a:blip>
            <a:srcRect l="63281" t="8333" r="11719" b="37501"/>
            <a:stretch/>
          </p:blipFill>
          <p:spPr>
            <a:xfrm>
              <a:off x="8400413" y="3008161"/>
              <a:ext cx="694748" cy="721851"/>
            </a:xfrm>
            <a:prstGeom prst="rect">
              <a:avLst/>
            </a:prstGeom>
          </p:spPr>
        </p:pic>
      </p:grpSp>
      <p:sp>
        <p:nvSpPr>
          <p:cNvPr id="42" name="Rectángulo: esquinas redondeadas 19">
            <a:extLst>
              <a:ext uri="{FF2B5EF4-FFF2-40B4-BE49-F238E27FC236}">
                <a16:creationId xmlns:a16="http://schemas.microsoft.com/office/drawing/2014/main" id="{A4D25099-2DF0-4452-A445-0B1269D25CC9}"/>
              </a:ext>
            </a:extLst>
          </p:cNvPr>
          <p:cNvSpPr/>
          <p:nvPr/>
        </p:nvSpPr>
        <p:spPr>
          <a:xfrm>
            <a:off x="6478270" y="5759836"/>
            <a:ext cx="2544404" cy="907394"/>
          </a:xfrm>
          <a:prstGeom prst="roundRect">
            <a:avLst/>
          </a:prstGeom>
          <a:solidFill>
            <a:srgbClr val="7030A0"/>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s-ES" sz="1600" b="1" dirty="0">
                <a:solidFill>
                  <a:schemeClr val="bg1"/>
                </a:solidFill>
              </a:rPr>
              <a:t>Único método artificial que </a:t>
            </a:r>
            <a:r>
              <a:rPr lang="es-ES" sz="1600" b="1" dirty="0">
                <a:solidFill>
                  <a:schemeClr val="accent4"/>
                </a:solidFill>
              </a:rPr>
              <a:t>previene el contagio de ITS</a:t>
            </a:r>
            <a:r>
              <a:rPr lang="es-ES" sz="1600" b="1" dirty="0">
                <a:solidFill>
                  <a:schemeClr val="bg1"/>
                </a:solidFill>
              </a:rPr>
              <a:t>.</a:t>
            </a:r>
          </a:p>
        </p:txBody>
      </p:sp>
      <p:sp>
        <p:nvSpPr>
          <p:cNvPr id="43" name="Rectángulo: esquinas redondeadas 19">
            <a:extLst>
              <a:ext uri="{FF2B5EF4-FFF2-40B4-BE49-F238E27FC236}">
                <a16:creationId xmlns:a16="http://schemas.microsoft.com/office/drawing/2014/main" id="{A4D25099-2DF0-4452-A445-0B1269D25CC9}"/>
              </a:ext>
            </a:extLst>
          </p:cNvPr>
          <p:cNvSpPr/>
          <p:nvPr/>
        </p:nvSpPr>
        <p:spPr>
          <a:xfrm>
            <a:off x="4612331" y="6217623"/>
            <a:ext cx="3339930" cy="461084"/>
          </a:xfrm>
          <a:prstGeom prst="roundRect">
            <a:avLst/>
          </a:prstGeom>
          <a:solidFill>
            <a:srgbClr val="7030A0"/>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s-ES" sz="1600" b="1" dirty="0">
                <a:solidFill>
                  <a:schemeClr val="bg1"/>
                </a:solidFill>
              </a:rPr>
              <a:t>Modo de uso efectivo.</a:t>
            </a:r>
          </a:p>
        </p:txBody>
      </p:sp>
      <p:sp>
        <p:nvSpPr>
          <p:cNvPr id="44" name="Rectángulo: esquinas redondeadas 19">
            <a:extLst>
              <a:ext uri="{FF2B5EF4-FFF2-40B4-BE49-F238E27FC236}">
                <a16:creationId xmlns:a16="http://schemas.microsoft.com/office/drawing/2014/main" id="{A4D25099-2DF0-4452-A445-0B1269D25CC9}"/>
              </a:ext>
            </a:extLst>
          </p:cNvPr>
          <p:cNvSpPr/>
          <p:nvPr/>
        </p:nvSpPr>
        <p:spPr>
          <a:xfrm>
            <a:off x="6489129" y="2984662"/>
            <a:ext cx="2553785" cy="907394"/>
          </a:xfrm>
          <a:prstGeom prst="roundRect">
            <a:avLst/>
          </a:prstGeom>
          <a:solidFill>
            <a:srgbClr val="7030A0"/>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s-ES" sz="1600" b="1" dirty="0">
                <a:solidFill>
                  <a:schemeClr val="bg1"/>
                </a:solidFill>
              </a:rPr>
              <a:t>Que </a:t>
            </a:r>
            <a:r>
              <a:rPr lang="es-ES" sz="1600" b="1" dirty="0">
                <a:solidFill>
                  <a:schemeClr val="accent4"/>
                </a:solidFill>
              </a:rPr>
              <a:t>impide la ovulación</a:t>
            </a:r>
            <a:r>
              <a:rPr lang="es-ES" sz="1600" b="1" dirty="0">
                <a:solidFill>
                  <a:schemeClr val="bg1"/>
                </a:solidFill>
              </a:rPr>
              <a:t>. Implante hormonal.</a:t>
            </a:r>
          </a:p>
        </p:txBody>
      </p:sp>
      <p:grpSp>
        <p:nvGrpSpPr>
          <p:cNvPr id="46" name="Grupo 45"/>
          <p:cNvGrpSpPr/>
          <p:nvPr/>
        </p:nvGrpSpPr>
        <p:grpSpPr>
          <a:xfrm>
            <a:off x="6507933" y="919732"/>
            <a:ext cx="2636067" cy="1944580"/>
            <a:chOff x="6507933" y="919732"/>
            <a:chExt cx="2636067" cy="1944580"/>
          </a:xfrm>
        </p:grpSpPr>
        <p:sp>
          <p:nvSpPr>
            <p:cNvPr id="32" name="Llamada rectangular redondeada 31"/>
            <p:cNvSpPr/>
            <p:nvPr/>
          </p:nvSpPr>
          <p:spPr>
            <a:xfrm>
              <a:off x="6507933" y="1326143"/>
              <a:ext cx="2561198" cy="1538169"/>
            </a:xfrm>
            <a:prstGeom prst="wedgeRoundRectCallout">
              <a:avLst>
                <a:gd name="adj1" fmla="val -27408"/>
                <a:gd name="adj2" fmla="val -38768"/>
                <a:gd name="adj3" fmla="val 16667"/>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S" b="1" dirty="0">
                  <a:solidFill>
                    <a:schemeClr val="tx1"/>
                  </a:solidFill>
                </a:rPr>
                <a:t>¿Qué significa que un método sea </a:t>
              </a:r>
              <a:r>
                <a:rPr lang="es-ES" b="1" u="sng" dirty="0">
                  <a:solidFill>
                    <a:schemeClr val="tx1"/>
                  </a:solidFill>
                </a:rPr>
                <a:t>anovulatorio</a:t>
              </a:r>
              <a:r>
                <a:rPr lang="es-ES" b="1" dirty="0">
                  <a:solidFill>
                    <a:schemeClr val="tx1"/>
                  </a:solidFill>
                </a:rPr>
                <a:t>? Indica un ejemplo de este tipo de método.</a:t>
              </a:r>
              <a:endParaRPr lang="es-CL" b="1" dirty="0">
                <a:solidFill>
                  <a:schemeClr val="tx1"/>
                </a:solidFill>
              </a:endParaRPr>
            </a:p>
          </p:txBody>
        </p:sp>
        <p:pic>
          <p:nvPicPr>
            <p:cNvPr id="45" name="Imagen 44"/>
            <p:cNvPicPr>
              <a:picLocks noChangeAspect="1"/>
            </p:cNvPicPr>
            <p:nvPr/>
          </p:nvPicPr>
          <p:blipFill rotWithShape="1">
            <a:blip r:embed="rId4" cstate="print">
              <a:extLst>
                <a:ext uri="{28A0092B-C50C-407E-A947-70E740481C1C}">
                  <a14:useLocalDpi xmlns:a14="http://schemas.microsoft.com/office/drawing/2010/main" val="0"/>
                </a:ext>
              </a:extLst>
            </a:blip>
            <a:srcRect l="63281" t="8333" r="11719" b="37501"/>
            <a:stretch/>
          </p:blipFill>
          <p:spPr>
            <a:xfrm>
              <a:off x="8449252" y="919732"/>
              <a:ext cx="694748" cy="721851"/>
            </a:xfrm>
            <a:prstGeom prst="rect">
              <a:avLst/>
            </a:prstGeom>
          </p:spPr>
        </p:pic>
      </p:grpSp>
      <p:grpSp>
        <p:nvGrpSpPr>
          <p:cNvPr id="48" name="Grupo 47"/>
          <p:cNvGrpSpPr/>
          <p:nvPr/>
        </p:nvGrpSpPr>
        <p:grpSpPr>
          <a:xfrm>
            <a:off x="3990973" y="5050509"/>
            <a:ext cx="5142275" cy="1091544"/>
            <a:chOff x="4054086" y="5032974"/>
            <a:chExt cx="5142275" cy="1091544"/>
          </a:xfrm>
        </p:grpSpPr>
        <p:sp>
          <p:nvSpPr>
            <p:cNvPr id="30" name="Llamada rectangular redondeada 29"/>
            <p:cNvSpPr/>
            <p:nvPr/>
          </p:nvSpPr>
          <p:spPr>
            <a:xfrm>
              <a:off x="4054086" y="5317410"/>
              <a:ext cx="4794901" cy="807108"/>
            </a:xfrm>
            <a:prstGeom prst="wedgeRoundRectCallout">
              <a:avLst>
                <a:gd name="adj1" fmla="val 9839"/>
                <a:gd name="adj2" fmla="val -35543"/>
                <a:gd name="adj3" fmla="val 16667"/>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S" b="1" dirty="0">
                  <a:solidFill>
                    <a:schemeClr val="tx1"/>
                  </a:solidFill>
                </a:rPr>
                <a:t>¿Qué factores inciden en la </a:t>
              </a:r>
              <a:r>
                <a:rPr lang="es-ES" b="1" u="sng" dirty="0">
                  <a:solidFill>
                    <a:schemeClr val="tx1"/>
                  </a:solidFill>
                </a:rPr>
                <a:t>efectividad</a:t>
              </a:r>
              <a:r>
                <a:rPr lang="es-ES" b="1" dirty="0">
                  <a:solidFill>
                    <a:schemeClr val="tx1"/>
                  </a:solidFill>
                </a:rPr>
                <a:t> de los métodos anticonceptivos?</a:t>
              </a:r>
              <a:endParaRPr lang="es-CL" b="1" dirty="0">
                <a:solidFill>
                  <a:schemeClr val="tx1"/>
                </a:solidFill>
              </a:endParaRPr>
            </a:p>
          </p:txBody>
        </p:sp>
        <p:pic>
          <p:nvPicPr>
            <p:cNvPr id="47" name="Imagen 46"/>
            <p:cNvPicPr>
              <a:picLocks noChangeAspect="1"/>
            </p:cNvPicPr>
            <p:nvPr/>
          </p:nvPicPr>
          <p:blipFill rotWithShape="1">
            <a:blip r:embed="rId4" cstate="print">
              <a:extLst>
                <a:ext uri="{28A0092B-C50C-407E-A947-70E740481C1C}">
                  <a14:useLocalDpi xmlns:a14="http://schemas.microsoft.com/office/drawing/2010/main" val="0"/>
                </a:ext>
              </a:extLst>
            </a:blip>
            <a:srcRect l="63281" t="8333" r="11719" b="37501"/>
            <a:stretch/>
          </p:blipFill>
          <p:spPr>
            <a:xfrm>
              <a:off x="8501613" y="5032974"/>
              <a:ext cx="694748" cy="721851"/>
            </a:xfrm>
            <a:prstGeom prst="rect">
              <a:avLst/>
            </a:prstGeom>
          </p:spPr>
        </p:pic>
      </p:grpSp>
    </p:spTree>
    <p:extLst>
      <p:ext uri="{BB962C8B-B14F-4D97-AF65-F5344CB8AC3E}">
        <p14:creationId xmlns:p14="http://schemas.microsoft.com/office/powerpoint/2010/main" val="1308893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500"/>
                                        <p:tgtEl>
                                          <p:spTgt spid="4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500"/>
                                        <p:tgtEl>
                                          <p:spTgt spid="4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500"/>
                                        <p:tgtEl>
                                          <p:spTgt spid="4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46"/>
                                        </p:tgtEl>
                                      </p:cBhvr>
                                    </p:animEffect>
                                    <p:set>
                                      <p:cBhvr>
                                        <p:cTn id="25" dur="1" fill="hold">
                                          <p:stCondLst>
                                            <p:cond delay="499"/>
                                          </p:stCondLst>
                                        </p:cTn>
                                        <p:tgtEl>
                                          <p:spTgt spid="46"/>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41"/>
                                        </p:tgtEl>
                                      </p:cBhvr>
                                    </p:animEffect>
                                    <p:set>
                                      <p:cBhvr>
                                        <p:cTn id="28" dur="1" fill="hold">
                                          <p:stCondLst>
                                            <p:cond delay="499"/>
                                          </p:stCondLst>
                                        </p:cTn>
                                        <p:tgtEl>
                                          <p:spTgt spid="41"/>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500"/>
                                        <p:tgtEl>
                                          <p:spTgt spid="44"/>
                                        </p:tgtEl>
                                      </p:cBhvr>
                                    </p:animEffect>
                                    <p:set>
                                      <p:cBhvr>
                                        <p:cTn id="31" dur="1" fill="hold">
                                          <p:stCondLst>
                                            <p:cond delay="499"/>
                                          </p:stCondLst>
                                        </p:cTn>
                                        <p:tgtEl>
                                          <p:spTgt spid="44"/>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42"/>
                                        </p:tgtEl>
                                      </p:cBhvr>
                                    </p:animEffect>
                                    <p:set>
                                      <p:cBhvr>
                                        <p:cTn id="34" dur="1" fill="hold">
                                          <p:stCondLst>
                                            <p:cond delay="499"/>
                                          </p:stCondLst>
                                        </p:cTn>
                                        <p:tgtEl>
                                          <p:spTgt spid="42"/>
                                        </p:tgtEl>
                                        <p:attrNameLst>
                                          <p:attrName>style.visibility</p:attrName>
                                        </p:attrNameLst>
                                      </p:cBhvr>
                                      <p:to>
                                        <p:strVal val="hidden"/>
                                      </p:to>
                                    </p:set>
                                  </p:childTnLst>
                                </p:cTn>
                              </p:par>
                              <p:par>
                                <p:cTn id="35" presetID="10" presetClass="entr" presetSubtype="0" fill="hold" nodeType="with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fade">
                                      <p:cBhvr>
                                        <p:cTn id="37" dur="500"/>
                                        <p:tgtEl>
                                          <p:spTgt spid="4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2" grpId="1" animBg="1"/>
      <p:bldP spid="43" grpId="0" animBg="1"/>
      <p:bldP spid="44" grpId="0" animBg="1"/>
      <p:bldP spid="44"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redondeado 11"/>
          <p:cNvSpPr/>
          <p:nvPr/>
        </p:nvSpPr>
        <p:spPr>
          <a:xfrm>
            <a:off x="960671" y="1962462"/>
            <a:ext cx="2484326" cy="4256466"/>
          </a:xfrm>
          <a:prstGeom prst="roundRect">
            <a:avLst/>
          </a:prstGeom>
          <a:solidFill>
            <a:srgbClr val="8CCC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50000"/>
              </a:lnSpc>
            </a:pPr>
            <a:r>
              <a:rPr lang="es-ES" b="1" dirty="0"/>
              <a:t>Método natural</a:t>
            </a:r>
          </a:p>
          <a:p>
            <a:pPr algn="ctr">
              <a:lnSpc>
                <a:spcPct val="250000"/>
              </a:lnSpc>
            </a:pPr>
            <a:r>
              <a:rPr lang="es-ES" b="1" dirty="0"/>
              <a:t>Método hormonal</a:t>
            </a:r>
          </a:p>
          <a:p>
            <a:pPr algn="ctr">
              <a:lnSpc>
                <a:spcPct val="250000"/>
              </a:lnSpc>
            </a:pPr>
            <a:r>
              <a:rPr lang="es-ES" b="1" dirty="0"/>
              <a:t>Método quirúrgico</a:t>
            </a:r>
          </a:p>
          <a:p>
            <a:pPr algn="ctr">
              <a:lnSpc>
                <a:spcPct val="250000"/>
              </a:lnSpc>
            </a:pPr>
            <a:r>
              <a:rPr lang="es-ES" b="1" dirty="0"/>
              <a:t>Método de barrera </a:t>
            </a:r>
          </a:p>
          <a:p>
            <a:pPr algn="ctr">
              <a:lnSpc>
                <a:spcPct val="250000"/>
              </a:lnSpc>
            </a:pPr>
            <a:r>
              <a:rPr lang="es-ES" b="1" dirty="0"/>
              <a:t>Método irreversible</a:t>
            </a:r>
            <a:endParaRPr lang="es-CL" b="1" dirty="0"/>
          </a:p>
        </p:txBody>
      </p:sp>
      <p:sp>
        <p:nvSpPr>
          <p:cNvPr id="13" name="Rectángulo redondeado 12"/>
          <p:cNvSpPr/>
          <p:nvPr/>
        </p:nvSpPr>
        <p:spPr>
          <a:xfrm>
            <a:off x="5061880" y="1699346"/>
            <a:ext cx="3132451" cy="4595297"/>
          </a:xfrm>
          <a:prstGeom prst="round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s-ES" b="1" dirty="0"/>
              <a:t>Condón femenino</a:t>
            </a:r>
          </a:p>
          <a:p>
            <a:pPr algn="ctr">
              <a:lnSpc>
                <a:spcPct val="150000"/>
              </a:lnSpc>
            </a:pPr>
            <a:r>
              <a:rPr lang="es-ES" b="1" dirty="0"/>
              <a:t>Píldora combinada</a:t>
            </a:r>
          </a:p>
          <a:p>
            <a:pPr algn="ctr">
              <a:lnSpc>
                <a:spcPct val="150000"/>
              </a:lnSpc>
            </a:pPr>
            <a:r>
              <a:rPr lang="es-ES" b="1" dirty="0"/>
              <a:t>Método de Billings </a:t>
            </a:r>
          </a:p>
          <a:p>
            <a:pPr algn="ctr">
              <a:lnSpc>
                <a:spcPct val="150000"/>
              </a:lnSpc>
            </a:pPr>
            <a:r>
              <a:rPr lang="es-ES" b="1" dirty="0"/>
              <a:t>Anillo vaginal</a:t>
            </a:r>
          </a:p>
          <a:p>
            <a:pPr algn="ctr">
              <a:lnSpc>
                <a:spcPct val="150000"/>
              </a:lnSpc>
            </a:pPr>
            <a:r>
              <a:rPr lang="es-ES" b="1" dirty="0"/>
              <a:t>Condón masculino</a:t>
            </a:r>
          </a:p>
          <a:p>
            <a:pPr algn="ctr">
              <a:lnSpc>
                <a:spcPct val="150000"/>
              </a:lnSpc>
            </a:pPr>
            <a:r>
              <a:rPr lang="es-ES" b="1" dirty="0"/>
              <a:t>Vasectomía</a:t>
            </a:r>
          </a:p>
          <a:p>
            <a:pPr algn="ctr">
              <a:lnSpc>
                <a:spcPct val="150000"/>
              </a:lnSpc>
            </a:pPr>
            <a:r>
              <a:rPr lang="es-ES" b="1" dirty="0"/>
              <a:t>DIU</a:t>
            </a:r>
          </a:p>
          <a:p>
            <a:pPr algn="ctr">
              <a:lnSpc>
                <a:spcPct val="150000"/>
              </a:lnSpc>
            </a:pPr>
            <a:r>
              <a:rPr lang="es-ES" b="1" dirty="0"/>
              <a:t>Método de </a:t>
            </a:r>
            <a:r>
              <a:rPr lang="es-ES" b="1" dirty="0" err="1"/>
              <a:t>Ogino-Knaus</a:t>
            </a:r>
            <a:endParaRPr lang="es-ES" b="1" dirty="0"/>
          </a:p>
          <a:p>
            <a:pPr algn="ctr">
              <a:lnSpc>
                <a:spcPct val="150000"/>
              </a:lnSpc>
            </a:pPr>
            <a:r>
              <a:rPr lang="es-ES" b="1" dirty="0"/>
              <a:t>Ligadura de trompas</a:t>
            </a:r>
          </a:p>
          <a:p>
            <a:pPr algn="ctr">
              <a:lnSpc>
                <a:spcPct val="150000"/>
              </a:lnSpc>
            </a:pPr>
            <a:r>
              <a:rPr lang="es-ES" b="1" dirty="0"/>
              <a:t>Inyección anticonceptiva</a:t>
            </a:r>
          </a:p>
          <a:p>
            <a:pPr algn="ctr">
              <a:lnSpc>
                <a:spcPct val="150000"/>
              </a:lnSpc>
            </a:pPr>
            <a:r>
              <a:rPr lang="es-ES" b="1" dirty="0"/>
              <a:t>Parche </a:t>
            </a:r>
            <a:r>
              <a:rPr lang="es-ES" b="1" dirty="0" err="1"/>
              <a:t>transdérmico</a:t>
            </a:r>
            <a:endParaRPr lang="es-CL" b="1" dirty="0"/>
          </a:p>
        </p:txBody>
      </p:sp>
      <p:sp>
        <p:nvSpPr>
          <p:cNvPr id="14" name="CuadroTexto 13"/>
          <p:cNvSpPr txBox="1"/>
          <p:nvPr/>
        </p:nvSpPr>
        <p:spPr>
          <a:xfrm>
            <a:off x="2001899" y="1553740"/>
            <a:ext cx="401870" cy="523220"/>
          </a:xfrm>
          <a:prstGeom prst="rect">
            <a:avLst/>
          </a:prstGeom>
          <a:noFill/>
        </p:spPr>
        <p:txBody>
          <a:bodyPr wrap="square" rtlCol="0">
            <a:spAutoFit/>
          </a:bodyPr>
          <a:lstStyle/>
          <a:p>
            <a:r>
              <a:rPr lang="es-ES" sz="2800" b="1" dirty="0"/>
              <a:t>A</a:t>
            </a:r>
            <a:endParaRPr lang="es-CL" sz="2800" b="1" dirty="0"/>
          </a:p>
        </p:txBody>
      </p:sp>
      <p:sp>
        <p:nvSpPr>
          <p:cNvPr id="15" name="CuadroTexto 14"/>
          <p:cNvSpPr txBox="1"/>
          <p:nvPr/>
        </p:nvSpPr>
        <p:spPr>
          <a:xfrm>
            <a:off x="6427170" y="1325055"/>
            <a:ext cx="401870" cy="461665"/>
          </a:xfrm>
          <a:prstGeom prst="rect">
            <a:avLst/>
          </a:prstGeom>
          <a:noFill/>
        </p:spPr>
        <p:txBody>
          <a:bodyPr wrap="square" rtlCol="0">
            <a:spAutoFit/>
          </a:bodyPr>
          <a:lstStyle/>
          <a:p>
            <a:r>
              <a:rPr lang="es-ES" sz="2400" b="1" dirty="0"/>
              <a:t>B</a:t>
            </a:r>
            <a:endParaRPr lang="es-CL" sz="2400" b="1" dirty="0"/>
          </a:p>
        </p:txBody>
      </p:sp>
      <p:cxnSp>
        <p:nvCxnSpPr>
          <p:cNvPr id="16" name="Conector recto de flecha 15"/>
          <p:cNvCxnSpPr/>
          <p:nvPr/>
        </p:nvCxnSpPr>
        <p:spPr>
          <a:xfrm flipV="1">
            <a:off x="3028264" y="2800120"/>
            <a:ext cx="2580122" cy="582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p:cNvCxnSpPr/>
          <p:nvPr/>
        </p:nvCxnSpPr>
        <p:spPr>
          <a:xfrm>
            <a:off x="3028264" y="2865157"/>
            <a:ext cx="2376275" cy="197925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p:cNvCxnSpPr/>
          <p:nvPr/>
        </p:nvCxnSpPr>
        <p:spPr>
          <a:xfrm flipV="1">
            <a:off x="3139895" y="2378379"/>
            <a:ext cx="2580122" cy="1133264"/>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de flecha 18"/>
          <p:cNvCxnSpPr/>
          <p:nvPr/>
        </p:nvCxnSpPr>
        <p:spPr>
          <a:xfrm>
            <a:off x="3186003" y="3570856"/>
            <a:ext cx="2218536" cy="2048179"/>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p:cNvCxnSpPr/>
          <p:nvPr/>
        </p:nvCxnSpPr>
        <p:spPr>
          <a:xfrm>
            <a:off x="3107133" y="3560179"/>
            <a:ext cx="2455145" cy="2612155"/>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de flecha 20"/>
          <p:cNvCxnSpPr/>
          <p:nvPr/>
        </p:nvCxnSpPr>
        <p:spPr>
          <a:xfrm flipV="1">
            <a:off x="3186003" y="3221661"/>
            <a:ext cx="2766011" cy="362528"/>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ector recto de flecha 21"/>
          <p:cNvCxnSpPr/>
          <p:nvPr/>
        </p:nvCxnSpPr>
        <p:spPr>
          <a:xfrm flipV="1">
            <a:off x="3139895" y="4040676"/>
            <a:ext cx="2858227" cy="189999"/>
          </a:xfrm>
          <a:prstGeom prst="straightConnector1">
            <a:avLst/>
          </a:prstGeom>
          <a:ln w="57150">
            <a:solidFill>
              <a:srgbClr val="A482F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22"/>
          <p:cNvCxnSpPr/>
          <p:nvPr/>
        </p:nvCxnSpPr>
        <p:spPr>
          <a:xfrm>
            <a:off x="3139895" y="4271445"/>
            <a:ext cx="2501252" cy="1042791"/>
          </a:xfrm>
          <a:prstGeom prst="straightConnector1">
            <a:avLst/>
          </a:prstGeom>
          <a:ln w="57150">
            <a:solidFill>
              <a:srgbClr val="A482F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23"/>
          <p:cNvCxnSpPr/>
          <p:nvPr/>
        </p:nvCxnSpPr>
        <p:spPr>
          <a:xfrm flipV="1">
            <a:off x="3110040" y="2050481"/>
            <a:ext cx="2539234" cy="2820986"/>
          </a:xfrm>
          <a:prstGeom prst="straightConnector1">
            <a:avLst/>
          </a:prstGeom>
          <a:ln w="5715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ector recto de flecha 24"/>
          <p:cNvCxnSpPr/>
          <p:nvPr/>
        </p:nvCxnSpPr>
        <p:spPr>
          <a:xfrm flipV="1">
            <a:off x="3148021" y="3613374"/>
            <a:ext cx="2577216" cy="1306629"/>
          </a:xfrm>
          <a:prstGeom prst="straightConnector1">
            <a:avLst/>
          </a:prstGeom>
          <a:ln w="5715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ector recto de flecha 25"/>
          <p:cNvCxnSpPr/>
          <p:nvPr/>
        </p:nvCxnSpPr>
        <p:spPr>
          <a:xfrm flipV="1">
            <a:off x="3161367" y="4439537"/>
            <a:ext cx="3131817" cy="533656"/>
          </a:xfrm>
          <a:prstGeom prst="straightConnector1">
            <a:avLst/>
          </a:prstGeom>
          <a:ln w="5715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ector recto de flecha 26"/>
          <p:cNvCxnSpPr/>
          <p:nvPr/>
        </p:nvCxnSpPr>
        <p:spPr>
          <a:xfrm flipV="1">
            <a:off x="3204823" y="4088663"/>
            <a:ext cx="2898285" cy="150823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ector recto de flecha 27"/>
          <p:cNvCxnSpPr/>
          <p:nvPr/>
        </p:nvCxnSpPr>
        <p:spPr>
          <a:xfrm flipV="1">
            <a:off x="3258379" y="5245758"/>
            <a:ext cx="2303899" cy="35672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CuadroTexto 2"/>
          <p:cNvSpPr txBox="1"/>
          <p:nvPr/>
        </p:nvSpPr>
        <p:spPr>
          <a:xfrm>
            <a:off x="2403769" y="523874"/>
            <a:ext cx="6367006" cy="923330"/>
          </a:xfrm>
          <a:prstGeom prst="rect">
            <a:avLst/>
          </a:prstGeom>
          <a:noFill/>
        </p:spPr>
        <p:txBody>
          <a:bodyPr wrap="square" rtlCol="0">
            <a:spAutoFit/>
          </a:bodyPr>
          <a:lstStyle/>
          <a:p>
            <a:r>
              <a:rPr lang="es-ES" dirty="0"/>
              <a:t>En relación a los </a:t>
            </a:r>
            <a:r>
              <a:rPr lang="es-ES" b="1" dirty="0"/>
              <a:t>métodos anticonceptivos </a:t>
            </a:r>
            <a:r>
              <a:rPr lang="es-ES" dirty="0"/>
              <a:t>revisados, unamos las columnas A y B.</a:t>
            </a:r>
            <a:endParaRPr lang="es-CL" dirty="0"/>
          </a:p>
          <a:p>
            <a:endParaRPr lang="es-CL" dirty="0"/>
          </a:p>
        </p:txBody>
      </p:sp>
      <p:pic>
        <p:nvPicPr>
          <p:cNvPr id="30" name="Imagen 29"/>
          <p:cNvPicPr>
            <a:picLocks noChangeAspect="1"/>
          </p:cNvPicPr>
          <p:nvPr/>
        </p:nvPicPr>
        <p:blipFill>
          <a:blip r:embed="rId3"/>
          <a:stretch>
            <a:fillRect/>
          </a:stretch>
        </p:blipFill>
        <p:spPr>
          <a:xfrm>
            <a:off x="0" y="206587"/>
            <a:ext cx="2314145" cy="694244"/>
          </a:xfrm>
          <a:prstGeom prst="rect">
            <a:avLst/>
          </a:prstGeom>
        </p:spPr>
      </p:pic>
    </p:spTree>
    <p:extLst>
      <p:ext uri="{BB962C8B-B14F-4D97-AF65-F5344CB8AC3E}">
        <p14:creationId xmlns:p14="http://schemas.microsoft.com/office/powerpoint/2010/main" val="16364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par>
                                <p:cTn id="30" presetID="10" presetClass="entr" presetSubtype="0" fill="hold"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par>
                                <p:cTn id="33" presetID="10"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par>
                                <p:cTn id="36" presetID="10" presetClass="entr" presetSubtype="0" fill="hold"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par>
                                <p:cTn id="44" presetID="10" presetClass="entr" presetSubtype="0" fill="hold"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500"/>
                                        <p:tgtEl>
                                          <p:spTgt spid="24"/>
                                        </p:tgtEl>
                                      </p:cBhvr>
                                    </p:animEffect>
                                  </p:childTnLst>
                                </p:cTn>
                              </p:par>
                              <p:par>
                                <p:cTn id="52" presetID="10" presetClass="entr" presetSubtype="0" fill="hold" nodeType="with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500"/>
                                        <p:tgtEl>
                                          <p:spTgt spid="25"/>
                                        </p:tgtEl>
                                      </p:cBhvr>
                                    </p:animEffect>
                                  </p:childTnLst>
                                </p:cTn>
                              </p:par>
                              <p:par>
                                <p:cTn id="55" presetID="10" presetClass="entr" presetSubtype="0" fill="hold" nodeType="with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500"/>
                                        <p:tgtEl>
                                          <p:spTgt spid="2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fade">
                                      <p:cBhvr>
                                        <p:cTn id="62" dur="500"/>
                                        <p:tgtEl>
                                          <p:spTgt spid="27"/>
                                        </p:tgtEl>
                                      </p:cBhvr>
                                    </p:animEffect>
                                  </p:childTnLst>
                                </p:cTn>
                              </p:par>
                              <p:par>
                                <p:cTn id="63" presetID="10" presetClass="entr" presetSubtype="0" fill="hold" nodeType="with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fade">
                                      <p:cBhvr>
                                        <p:cTn id="6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a:extLst>
              <a:ext uri="{FF2B5EF4-FFF2-40B4-BE49-F238E27FC236}">
                <a16:creationId xmlns:a16="http://schemas.microsoft.com/office/drawing/2014/main" id="{F31983A4-D293-4124-9B0B-149163A75B03}"/>
              </a:ext>
            </a:extLst>
          </p:cNvPr>
          <p:cNvSpPr>
            <a:spLocks noChangeArrowheads="1"/>
          </p:cNvSpPr>
          <p:nvPr/>
        </p:nvSpPr>
        <p:spPr bwMode="auto">
          <a:xfrm>
            <a:off x="2770368" y="1037092"/>
            <a:ext cx="3759178" cy="307777"/>
          </a:xfrm>
          <a:prstGeom prst="rect">
            <a:avLst/>
          </a:prstGeom>
          <a:ln/>
        </p:spPr>
        <p:style>
          <a:lnRef idx="2">
            <a:schemeClr val="accent6"/>
          </a:lnRef>
          <a:fillRef idx="1">
            <a:schemeClr val="lt1"/>
          </a:fillRef>
          <a:effectRef idx="0">
            <a:schemeClr val="accent6"/>
          </a:effectRef>
          <a:fontRef idx="minor">
            <a:schemeClr val="dk1"/>
          </a:fontRef>
        </p:style>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s-CL" sz="1400" b="1" i="1" dirty="0">
                <a:latin typeface="+mn-lt"/>
              </a:rPr>
              <a:t>Pastillas anticonceptivas orales combinadas</a:t>
            </a:r>
          </a:p>
        </p:txBody>
      </p:sp>
      <p:sp>
        <p:nvSpPr>
          <p:cNvPr id="4" name="15 CuadroTexto">
            <a:extLst>
              <a:ext uri="{FF2B5EF4-FFF2-40B4-BE49-F238E27FC236}">
                <a16:creationId xmlns:a16="http://schemas.microsoft.com/office/drawing/2014/main" id="{080D666A-10A0-4E12-A2CF-ECC950765B68}"/>
              </a:ext>
            </a:extLst>
          </p:cNvPr>
          <p:cNvSpPr txBox="1">
            <a:spLocks noChangeArrowheads="1"/>
          </p:cNvSpPr>
          <p:nvPr/>
        </p:nvSpPr>
        <p:spPr bwMode="auto">
          <a:xfrm>
            <a:off x="1153384" y="1497428"/>
            <a:ext cx="6993146" cy="953453"/>
          </a:xfrm>
          <a:prstGeom prst="roundRect">
            <a:avLst/>
          </a:prstGeom>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s-ES" sz="1600" b="1" dirty="0">
                <a:solidFill>
                  <a:schemeClr val="bg1"/>
                </a:solidFill>
                <a:latin typeface="+mn-lt"/>
              </a:rPr>
              <a:t>Contienen bajas dosis de estrógenos y progesterona sintéticos.</a:t>
            </a:r>
          </a:p>
          <a:p>
            <a:pPr algn="ctr" eaLnBrk="1" hangingPunct="1">
              <a:defRPr/>
            </a:pPr>
            <a:r>
              <a:rPr lang="es-ES" sz="1600" b="1" dirty="0">
                <a:solidFill>
                  <a:schemeClr val="accent4"/>
                </a:solidFill>
                <a:latin typeface="+mn-lt"/>
              </a:rPr>
              <a:t>Evitan la ovulación al impedir el feedback positivo entre el estrógeno y la LH</a:t>
            </a:r>
            <a:r>
              <a:rPr lang="es-ES" sz="1600" b="1" dirty="0">
                <a:solidFill>
                  <a:schemeClr val="bg1"/>
                </a:solidFill>
                <a:latin typeface="+mn-lt"/>
              </a:rPr>
              <a:t>.</a:t>
            </a:r>
          </a:p>
          <a:p>
            <a:pPr algn="ctr" eaLnBrk="1" hangingPunct="1">
              <a:defRPr/>
            </a:pPr>
            <a:r>
              <a:rPr lang="es-ES" sz="1600" b="1" dirty="0">
                <a:solidFill>
                  <a:schemeClr val="bg1"/>
                </a:solidFill>
                <a:latin typeface="+mn-lt"/>
              </a:rPr>
              <a:t>La progesterona altera el moco cervical.</a:t>
            </a:r>
          </a:p>
        </p:txBody>
      </p:sp>
      <p:grpSp>
        <p:nvGrpSpPr>
          <p:cNvPr id="10" name="Grupo 9"/>
          <p:cNvGrpSpPr/>
          <p:nvPr/>
        </p:nvGrpSpPr>
        <p:grpSpPr>
          <a:xfrm>
            <a:off x="20923" y="2698886"/>
            <a:ext cx="4277658" cy="2397258"/>
            <a:chOff x="20923" y="2698886"/>
            <a:chExt cx="4277658" cy="2397258"/>
          </a:xfrm>
        </p:grpSpPr>
        <p:pic>
          <p:nvPicPr>
            <p:cNvPr id="3" name="Picture 15" descr="Imagen relacionada">
              <a:extLst>
                <a:ext uri="{FF2B5EF4-FFF2-40B4-BE49-F238E27FC236}">
                  <a16:creationId xmlns:a16="http://schemas.microsoft.com/office/drawing/2014/main" id="{11CFFE6A-36BE-4388-9E94-9C49C739B41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923" y="2698886"/>
              <a:ext cx="2951025" cy="2007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20 CuadroTexto">
              <a:extLst>
                <a:ext uri="{FF2B5EF4-FFF2-40B4-BE49-F238E27FC236}">
                  <a16:creationId xmlns:a16="http://schemas.microsoft.com/office/drawing/2014/main" id="{51B951A1-D2DF-4069-9010-5A18FEC3D813}"/>
                </a:ext>
              </a:extLst>
            </p:cNvPr>
            <p:cNvSpPr txBox="1"/>
            <p:nvPr/>
          </p:nvSpPr>
          <p:spPr>
            <a:xfrm>
              <a:off x="2782699" y="3186636"/>
              <a:ext cx="1515882" cy="646331"/>
            </a:xfrm>
            <a:prstGeom prst="rect">
              <a:avLst/>
            </a:prstGeom>
            <a:solidFill>
              <a:schemeClr val="accent1">
                <a:lumMod val="75000"/>
              </a:schemeClr>
            </a:solidFill>
            <a:ln>
              <a:noFill/>
            </a:ln>
          </p:spPr>
          <p:txBody>
            <a:bodyPr wrap="square" rtlCol="0">
              <a:spAutoFit/>
            </a:bodyPr>
            <a:lstStyle/>
            <a:p>
              <a:pPr algn="ctr"/>
              <a:r>
                <a:rPr lang="es-CL" b="1" dirty="0">
                  <a:solidFill>
                    <a:schemeClr val="bg1"/>
                  </a:solidFill>
                </a:rPr>
                <a:t>Píldoras activas</a:t>
              </a:r>
            </a:p>
          </p:txBody>
        </p:sp>
        <p:sp>
          <p:nvSpPr>
            <p:cNvPr id="6" name="21 CuadroTexto">
              <a:extLst>
                <a:ext uri="{FF2B5EF4-FFF2-40B4-BE49-F238E27FC236}">
                  <a16:creationId xmlns:a16="http://schemas.microsoft.com/office/drawing/2014/main" id="{B8A68FEE-0614-45B8-8705-28E4445241FD}"/>
                </a:ext>
              </a:extLst>
            </p:cNvPr>
            <p:cNvSpPr txBox="1"/>
            <p:nvPr/>
          </p:nvSpPr>
          <p:spPr>
            <a:xfrm>
              <a:off x="2716024" y="4172814"/>
              <a:ext cx="1582557" cy="923330"/>
            </a:xfrm>
            <a:prstGeom prst="rect">
              <a:avLst/>
            </a:prstGeom>
            <a:solidFill>
              <a:srgbClr val="C00000"/>
            </a:solidFill>
            <a:ln>
              <a:noFill/>
            </a:ln>
          </p:spPr>
          <p:txBody>
            <a:bodyPr wrap="square" rtlCol="0">
              <a:spAutoFit/>
            </a:bodyPr>
            <a:lstStyle/>
            <a:p>
              <a:pPr algn="ctr"/>
              <a:r>
                <a:rPr lang="es-CL" b="1" dirty="0">
                  <a:solidFill>
                    <a:schemeClr val="bg1"/>
                  </a:solidFill>
                </a:rPr>
                <a:t>Píldoras inactivas (placebo)</a:t>
              </a:r>
            </a:p>
          </p:txBody>
        </p:sp>
      </p:grpSp>
      <p:sp>
        <p:nvSpPr>
          <p:cNvPr id="8" name="Cerrar llave 7">
            <a:extLst>
              <a:ext uri="{FF2B5EF4-FFF2-40B4-BE49-F238E27FC236}">
                <a16:creationId xmlns:a16="http://schemas.microsoft.com/office/drawing/2014/main" id="{116390B0-5BA5-47AF-82AE-AFBA4EBA5391}"/>
              </a:ext>
            </a:extLst>
          </p:cNvPr>
          <p:cNvSpPr/>
          <p:nvPr/>
        </p:nvSpPr>
        <p:spPr>
          <a:xfrm>
            <a:off x="2797219" y="3382327"/>
            <a:ext cx="189249" cy="1320302"/>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s-CL"/>
          </a:p>
        </p:txBody>
      </p:sp>
      <p:sp>
        <p:nvSpPr>
          <p:cNvPr id="9" name="Cerrar llave 8">
            <a:extLst>
              <a:ext uri="{FF2B5EF4-FFF2-40B4-BE49-F238E27FC236}">
                <a16:creationId xmlns:a16="http://schemas.microsoft.com/office/drawing/2014/main" id="{4CFA022D-4467-4581-8A4B-08F07DD51DE0}"/>
              </a:ext>
            </a:extLst>
          </p:cNvPr>
          <p:cNvSpPr/>
          <p:nvPr/>
        </p:nvSpPr>
        <p:spPr>
          <a:xfrm>
            <a:off x="2796048" y="4740103"/>
            <a:ext cx="189249" cy="396494"/>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s-CL"/>
          </a:p>
        </p:txBody>
      </p:sp>
      <p:sp>
        <p:nvSpPr>
          <p:cNvPr id="26" name="1 Rectángulo">
            <a:extLst>
              <a:ext uri="{FF2B5EF4-FFF2-40B4-BE49-F238E27FC236}">
                <a16:creationId xmlns:a16="http://schemas.microsoft.com/office/drawing/2014/main" id="{1E87E2A7-A17A-4513-8BB9-FFD9889C4B9B}"/>
              </a:ext>
            </a:extLst>
          </p:cNvPr>
          <p:cNvSpPr/>
          <p:nvPr/>
        </p:nvSpPr>
        <p:spPr>
          <a:xfrm>
            <a:off x="1820215" y="292466"/>
            <a:ext cx="6610812" cy="400110"/>
          </a:xfrm>
          <a:prstGeom prst="rect">
            <a:avLst/>
          </a:prstGeom>
        </p:spPr>
        <p:txBody>
          <a:bodyPr wrap="square">
            <a:spAutoFit/>
          </a:bodyPr>
          <a:lstStyle/>
          <a:p>
            <a:pPr algn="just" eaLnBrk="1" hangingPunct="1"/>
            <a:r>
              <a:rPr lang="es-ES_tradnl" altLang="es-CL" sz="2000" b="1" dirty="0">
                <a:effectLst>
                  <a:outerShdw blurRad="38100" dist="38100" dir="2700000" algn="tl">
                    <a:srgbClr val="000000">
                      <a:alpha val="43137"/>
                    </a:srgbClr>
                  </a:outerShdw>
                </a:effectLst>
                <a:latin typeface="Arial Rounded MT Bold" panose="020F0704030504030204" pitchFamily="34" charset="0"/>
                <a:cs typeface="Aharoni" panose="02010803020104030203" pitchFamily="2" charset="-79"/>
              </a:rPr>
              <a:t>Métodos anticonceptivos: Métodos hormonales</a:t>
            </a:r>
          </a:p>
        </p:txBody>
      </p:sp>
      <p:grpSp>
        <p:nvGrpSpPr>
          <p:cNvPr id="12" name="Grupo 11"/>
          <p:cNvGrpSpPr/>
          <p:nvPr/>
        </p:nvGrpSpPr>
        <p:grpSpPr>
          <a:xfrm>
            <a:off x="4396414" y="2603440"/>
            <a:ext cx="4501989" cy="3607856"/>
            <a:chOff x="4396414" y="2603440"/>
            <a:chExt cx="4501989" cy="3607856"/>
          </a:xfrm>
        </p:grpSpPr>
        <p:sp>
          <p:nvSpPr>
            <p:cNvPr id="7" name="Rectángulo 6">
              <a:extLst>
                <a:ext uri="{FF2B5EF4-FFF2-40B4-BE49-F238E27FC236}">
                  <a16:creationId xmlns:a16="http://schemas.microsoft.com/office/drawing/2014/main" id="{3E145B01-C006-4EDC-AE0A-C822B672A36B}"/>
                </a:ext>
              </a:extLst>
            </p:cNvPr>
            <p:cNvSpPr/>
            <p:nvPr/>
          </p:nvSpPr>
          <p:spPr>
            <a:xfrm>
              <a:off x="4751253" y="2603440"/>
              <a:ext cx="3464410" cy="707886"/>
            </a:xfrm>
            <a:prstGeom prst="rect">
              <a:avLst/>
            </a:prstGeom>
            <a:noFill/>
          </p:spPr>
          <p:txBody>
            <a:bodyPr wrap="none" lIns="91440" tIns="45720" rIns="91440" bIns="45720">
              <a:spAutoFit/>
            </a:bodyPr>
            <a:lstStyle/>
            <a:p>
              <a:pPr algn="ctr"/>
              <a:r>
                <a:rPr lang="es-ES" sz="40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¿Cómo actúan?</a:t>
              </a:r>
            </a:p>
          </p:txBody>
        </p:sp>
        <p:grpSp>
          <p:nvGrpSpPr>
            <p:cNvPr id="14" name="Grupo 13"/>
            <p:cNvGrpSpPr/>
            <p:nvPr/>
          </p:nvGrpSpPr>
          <p:grpSpPr>
            <a:xfrm>
              <a:off x="4396414" y="3240943"/>
              <a:ext cx="4394483" cy="2768694"/>
              <a:chOff x="4436238" y="3395446"/>
              <a:chExt cx="4394483" cy="2768694"/>
            </a:xfrm>
          </p:grpSpPr>
          <p:pic>
            <p:nvPicPr>
              <p:cNvPr id="15" name="Imagen 14"/>
              <p:cNvPicPr>
                <a:picLocks noChangeAspect="1"/>
              </p:cNvPicPr>
              <p:nvPr/>
            </p:nvPicPr>
            <p:blipFill>
              <a:blip r:embed="rId3"/>
              <a:stretch>
                <a:fillRect/>
              </a:stretch>
            </p:blipFill>
            <p:spPr>
              <a:xfrm>
                <a:off x="4708199" y="3658728"/>
                <a:ext cx="4047880" cy="1075343"/>
              </a:xfrm>
              <a:prstGeom prst="rect">
                <a:avLst/>
              </a:prstGeom>
            </p:spPr>
          </p:pic>
          <p:pic>
            <p:nvPicPr>
              <p:cNvPr id="16" name="Imagen 15"/>
              <p:cNvPicPr>
                <a:picLocks noChangeAspect="1"/>
              </p:cNvPicPr>
              <p:nvPr/>
            </p:nvPicPr>
            <p:blipFill>
              <a:blip r:embed="rId4"/>
              <a:stretch>
                <a:fillRect/>
              </a:stretch>
            </p:blipFill>
            <p:spPr>
              <a:xfrm>
                <a:off x="4718307" y="4877219"/>
                <a:ext cx="4033308" cy="1097554"/>
              </a:xfrm>
              <a:prstGeom prst="rect">
                <a:avLst/>
              </a:prstGeom>
            </p:spPr>
          </p:pic>
          <p:sp>
            <p:nvSpPr>
              <p:cNvPr id="17" name="Rectángulo 16"/>
              <p:cNvSpPr/>
              <p:nvPr/>
            </p:nvSpPr>
            <p:spPr>
              <a:xfrm>
                <a:off x="5081155" y="3938192"/>
                <a:ext cx="446809" cy="244714"/>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t>FSH</a:t>
                </a:r>
                <a:endParaRPr lang="es-CL" sz="1200" dirty="0"/>
              </a:p>
            </p:txBody>
          </p:sp>
          <p:sp>
            <p:nvSpPr>
              <p:cNvPr id="18" name="Rectángulo 17"/>
              <p:cNvSpPr/>
              <p:nvPr/>
            </p:nvSpPr>
            <p:spPr>
              <a:xfrm>
                <a:off x="4902217" y="4271267"/>
                <a:ext cx="446809" cy="244714"/>
              </a:xfrm>
              <a:prstGeom prst="rect">
                <a:avLst/>
              </a:prstGeom>
              <a:solidFill>
                <a:srgbClr val="EE6E6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t>LH</a:t>
                </a:r>
                <a:endParaRPr lang="es-CL" sz="1200" dirty="0"/>
              </a:p>
            </p:txBody>
          </p:sp>
          <p:sp>
            <p:nvSpPr>
              <p:cNvPr id="19" name="Rectángulo 18"/>
              <p:cNvSpPr/>
              <p:nvPr/>
            </p:nvSpPr>
            <p:spPr>
              <a:xfrm>
                <a:off x="5305307" y="5177909"/>
                <a:ext cx="1025797" cy="138970"/>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50" dirty="0"/>
                  <a:t>Estrógenos (E)</a:t>
                </a:r>
                <a:endParaRPr lang="es-CL" sz="1050" dirty="0"/>
              </a:p>
            </p:txBody>
          </p:sp>
          <p:sp>
            <p:nvSpPr>
              <p:cNvPr id="20" name="Rectángulo 19"/>
              <p:cNvSpPr/>
              <p:nvPr/>
            </p:nvSpPr>
            <p:spPr>
              <a:xfrm>
                <a:off x="6412652" y="5032968"/>
                <a:ext cx="1401755" cy="159752"/>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t>Progesterona (</a:t>
                </a:r>
                <a:r>
                  <a:rPr lang="es-ES" sz="1200" dirty="0" err="1"/>
                  <a:t>PdG</a:t>
                </a:r>
                <a:r>
                  <a:rPr lang="es-ES" sz="1200" dirty="0"/>
                  <a:t>)</a:t>
                </a:r>
                <a:endParaRPr lang="es-CL" sz="1200" dirty="0"/>
              </a:p>
            </p:txBody>
          </p:sp>
          <p:sp>
            <p:nvSpPr>
              <p:cNvPr id="21" name="CuadroTexto 20"/>
              <p:cNvSpPr txBox="1"/>
              <p:nvPr/>
            </p:nvSpPr>
            <p:spPr>
              <a:xfrm>
                <a:off x="8255487" y="5887141"/>
                <a:ext cx="575234" cy="276999"/>
              </a:xfrm>
              <a:prstGeom prst="rect">
                <a:avLst/>
              </a:prstGeom>
              <a:noFill/>
            </p:spPr>
            <p:txBody>
              <a:bodyPr wrap="square" rtlCol="0">
                <a:spAutoFit/>
              </a:bodyPr>
              <a:lstStyle/>
              <a:p>
                <a:r>
                  <a:rPr lang="es-ES" sz="1200" dirty="0"/>
                  <a:t>Días</a:t>
                </a:r>
                <a:endParaRPr lang="es-CL" sz="1200" dirty="0"/>
              </a:p>
            </p:txBody>
          </p:sp>
          <p:sp>
            <p:nvSpPr>
              <p:cNvPr id="22" name="CuadroTexto 21"/>
              <p:cNvSpPr txBox="1"/>
              <p:nvPr/>
            </p:nvSpPr>
            <p:spPr>
              <a:xfrm rot="16200000">
                <a:off x="4172566" y="4558959"/>
                <a:ext cx="804344" cy="276999"/>
              </a:xfrm>
              <a:prstGeom prst="rect">
                <a:avLst/>
              </a:prstGeom>
              <a:noFill/>
            </p:spPr>
            <p:txBody>
              <a:bodyPr wrap="square" rtlCol="0">
                <a:spAutoFit/>
              </a:bodyPr>
              <a:lstStyle/>
              <a:p>
                <a:r>
                  <a:rPr lang="es-ES" sz="1200" dirty="0"/>
                  <a:t>Niveles</a:t>
                </a:r>
                <a:endParaRPr lang="es-CL" sz="1200" dirty="0"/>
              </a:p>
            </p:txBody>
          </p:sp>
          <p:sp>
            <p:nvSpPr>
              <p:cNvPr id="23" name="CuadroTexto 22"/>
              <p:cNvSpPr txBox="1"/>
              <p:nvPr/>
            </p:nvSpPr>
            <p:spPr>
              <a:xfrm>
                <a:off x="6183166" y="4687852"/>
                <a:ext cx="1024675" cy="276999"/>
              </a:xfrm>
              <a:prstGeom prst="rect">
                <a:avLst/>
              </a:prstGeom>
              <a:noFill/>
            </p:spPr>
            <p:txBody>
              <a:bodyPr wrap="square" rtlCol="0">
                <a:spAutoFit/>
              </a:bodyPr>
              <a:lstStyle/>
              <a:p>
                <a:r>
                  <a:rPr lang="es-ES" sz="1200" b="1" dirty="0"/>
                  <a:t>Con pastillas</a:t>
                </a:r>
                <a:endParaRPr lang="es-CL" sz="1200" b="1" dirty="0"/>
              </a:p>
            </p:txBody>
          </p:sp>
          <p:sp>
            <p:nvSpPr>
              <p:cNvPr id="24" name="CuadroTexto 23"/>
              <p:cNvSpPr txBox="1"/>
              <p:nvPr/>
            </p:nvSpPr>
            <p:spPr>
              <a:xfrm>
                <a:off x="6205400" y="3395446"/>
                <a:ext cx="1024675" cy="276999"/>
              </a:xfrm>
              <a:prstGeom prst="rect">
                <a:avLst/>
              </a:prstGeom>
              <a:noFill/>
            </p:spPr>
            <p:txBody>
              <a:bodyPr wrap="square" rtlCol="0">
                <a:spAutoFit/>
              </a:bodyPr>
              <a:lstStyle/>
              <a:p>
                <a:r>
                  <a:rPr lang="es-ES" sz="1200" b="1" dirty="0"/>
                  <a:t>Sin pastillas</a:t>
                </a:r>
                <a:endParaRPr lang="es-CL" sz="1200" b="1" dirty="0"/>
              </a:p>
            </p:txBody>
          </p:sp>
        </p:grpSp>
        <p:sp>
          <p:nvSpPr>
            <p:cNvPr id="25" name="Flecha: curvada hacia la izquierda 10">
              <a:extLst>
                <a:ext uri="{FF2B5EF4-FFF2-40B4-BE49-F238E27FC236}">
                  <a16:creationId xmlns:a16="http://schemas.microsoft.com/office/drawing/2014/main" id="{0FD277DA-03B2-4F83-8826-C77CACE54DE0}"/>
                </a:ext>
              </a:extLst>
            </p:cNvPr>
            <p:cNvSpPr/>
            <p:nvPr/>
          </p:nvSpPr>
          <p:spPr>
            <a:xfrm rot="21441635">
              <a:off x="8171331" y="2913664"/>
              <a:ext cx="727072" cy="1093835"/>
            </a:xfrm>
            <a:prstGeom prst="curvedLeftArrow">
              <a:avLst/>
            </a:prstGeom>
            <a:solidFill>
              <a:srgbClr val="F29415"/>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solidFill>
                  <a:schemeClr val="tx1"/>
                </a:solidFill>
              </a:endParaRPr>
            </a:p>
          </p:txBody>
        </p:sp>
        <p:sp>
          <p:nvSpPr>
            <p:cNvPr id="27" name="CuadroTexto 26"/>
            <p:cNvSpPr txBox="1"/>
            <p:nvPr/>
          </p:nvSpPr>
          <p:spPr>
            <a:xfrm>
              <a:off x="5544796" y="5780409"/>
              <a:ext cx="2601734" cy="430887"/>
            </a:xfrm>
            <a:prstGeom prst="rect">
              <a:avLst/>
            </a:prstGeom>
            <a:noFill/>
          </p:spPr>
          <p:txBody>
            <a:bodyPr wrap="square" rtlCol="0">
              <a:spAutoFit/>
            </a:bodyPr>
            <a:lstStyle/>
            <a:p>
              <a:r>
                <a:rPr lang="es-ES" sz="1100" b="1" i="1" dirty="0">
                  <a:solidFill>
                    <a:srgbClr val="FF0000"/>
                  </a:solidFill>
                </a:rPr>
                <a:t>Recuerda que los niveles que aumentan son los de hormonas sintéticas</a:t>
              </a:r>
              <a:endParaRPr lang="es-CL" sz="1100" b="1" i="1" dirty="0">
                <a:solidFill>
                  <a:srgbClr val="FF0000"/>
                </a:solidFill>
              </a:endParaRPr>
            </a:p>
          </p:txBody>
        </p:sp>
      </p:grpSp>
      <p:sp>
        <p:nvSpPr>
          <p:cNvPr id="28" name="Llamada rectangular redondeada 27"/>
          <p:cNvSpPr/>
          <p:nvPr/>
        </p:nvSpPr>
        <p:spPr>
          <a:xfrm>
            <a:off x="173833" y="5335483"/>
            <a:ext cx="4182160" cy="1071308"/>
          </a:xfrm>
          <a:prstGeom prst="wedgeRoundRectCallout">
            <a:avLst>
              <a:gd name="adj1" fmla="val 9839"/>
              <a:gd name="adj2" fmla="val -35543"/>
              <a:gd name="adj3" fmla="val 16667"/>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S" b="1" dirty="0">
                <a:solidFill>
                  <a:schemeClr val="tx1"/>
                </a:solidFill>
              </a:rPr>
              <a:t>¿Qué efectos produciría saltar de la pastilla 21 a la 1 de un nuevo pack?</a:t>
            </a:r>
          </a:p>
        </p:txBody>
      </p:sp>
    </p:spTree>
    <p:extLst>
      <p:ext uri="{BB962C8B-B14F-4D97-AF65-F5344CB8AC3E}">
        <p14:creationId xmlns:p14="http://schemas.microsoft.com/office/powerpoint/2010/main" val="4182378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2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04742" y="2585278"/>
            <a:ext cx="3439293" cy="830997"/>
          </a:xfrm>
          <a:prstGeom prst="rect">
            <a:avLst/>
          </a:prstGeom>
          <a:noFill/>
        </p:spPr>
        <p:txBody>
          <a:bodyPr wrap="square" rtlCol="0">
            <a:spAutoFit/>
          </a:bodyPr>
          <a:lstStyle/>
          <a:p>
            <a:pPr algn="ctr"/>
            <a:r>
              <a:rPr lang="es-ES" sz="1600" b="1" i="1" dirty="0"/>
              <a:t>Tal como se comentó anteriormente, las hormonas pueden participar de la regulación de diversos procesos.</a:t>
            </a:r>
            <a:endParaRPr lang="es-CL" sz="1600" b="1" i="1" dirty="0"/>
          </a:p>
        </p:txBody>
      </p:sp>
      <p:sp>
        <p:nvSpPr>
          <p:cNvPr id="3" name="CuadroTexto 2"/>
          <p:cNvSpPr txBox="1"/>
          <p:nvPr/>
        </p:nvSpPr>
        <p:spPr>
          <a:xfrm>
            <a:off x="581056" y="993135"/>
            <a:ext cx="6991350" cy="1328023"/>
          </a:xfrm>
          <a:prstGeom prst="roundRect">
            <a:avLst/>
          </a:prstGeom>
          <a:solidFill>
            <a:srgbClr val="002060"/>
          </a:solidFill>
          <a:effectLst>
            <a:outerShdw blurRad="50800" dist="38100" dir="2700000" algn="tl" rotWithShape="0">
              <a:prstClr val="black">
                <a:alpha val="40000"/>
              </a:prstClr>
            </a:outerShdw>
          </a:effectLst>
        </p:spPr>
        <p:txBody>
          <a:bodyPr wrap="square" rtlCol="0">
            <a:spAutoFit/>
          </a:bodyPr>
          <a:lstStyle/>
          <a:p>
            <a:pPr algn="just"/>
            <a:r>
              <a:rPr lang="es-ES" b="1" dirty="0">
                <a:solidFill>
                  <a:schemeClr val="bg1"/>
                </a:solidFill>
              </a:rPr>
              <a:t>A pesar de la </a:t>
            </a:r>
            <a:r>
              <a:rPr lang="es-ES" b="1" dirty="0">
                <a:solidFill>
                  <a:schemeClr val="accent4"/>
                </a:solidFill>
              </a:rPr>
              <a:t>alta efectividad como métodos anticonceptivos</a:t>
            </a:r>
            <a:r>
              <a:rPr lang="es-ES" b="1" dirty="0">
                <a:solidFill>
                  <a:schemeClr val="bg1"/>
                </a:solidFill>
              </a:rPr>
              <a:t>, muchas mujeres optan por </a:t>
            </a:r>
            <a:r>
              <a:rPr lang="es-ES" b="1" dirty="0">
                <a:solidFill>
                  <a:schemeClr val="accent4"/>
                </a:solidFill>
              </a:rPr>
              <a:t>métodos naturales </a:t>
            </a:r>
            <a:r>
              <a:rPr lang="es-ES" b="1" dirty="0">
                <a:solidFill>
                  <a:schemeClr val="bg1"/>
                </a:solidFill>
              </a:rPr>
              <a:t>o </a:t>
            </a:r>
            <a:r>
              <a:rPr lang="es-ES" b="1" dirty="0">
                <a:solidFill>
                  <a:schemeClr val="accent4"/>
                </a:solidFill>
              </a:rPr>
              <a:t> no-hormonales </a:t>
            </a:r>
            <a:r>
              <a:rPr lang="es-ES" b="1" dirty="0">
                <a:solidFill>
                  <a:schemeClr val="bg1"/>
                </a:solidFill>
              </a:rPr>
              <a:t>debido a los </a:t>
            </a:r>
            <a:r>
              <a:rPr lang="es-ES" b="1" dirty="0">
                <a:solidFill>
                  <a:schemeClr val="accent4"/>
                </a:solidFill>
              </a:rPr>
              <a:t>efectos secundarios causados por la alteración de los niveles hormonales</a:t>
            </a:r>
            <a:r>
              <a:rPr lang="es-ES" b="1" dirty="0">
                <a:solidFill>
                  <a:schemeClr val="bg1"/>
                </a:solidFill>
              </a:rPr>
              <a:t> ¿Cuáles de estos efectos secundarios conoces?</a:t>
            </a:r>
            <a:endParaRPr lang="es-CL" b="1" dirty="0">
              <a:solidFill>
                <a:schemeClr val="bg1"/>
              </a:solidFill>
            </a:endParaRPr>
          </a:p>
        </p:txBody>
      </p:sp>
      <p:sp>
        <p:nvSpPr>
          <p:cNvPr id="4" name="CuadroTexto 3"/>
          <p:cNvSpPr txBox="1"/>
          <p:nvPr/>
        </p:nvSpPr>
        <p:spPr>
          <a:xfrm>
            <a:off x="492526" y="5775826"/>
            <a:ext cx="3957872" cy="646986"/>
          </a:xfrm>
          <a:prstGeom prst="roundRect">
            <a:avLst/>
          </a:prstGeom>
          <a:solidFill>
            <a:srgbClr val="7030A0"/>
          </a:solidFill>
          <a:ln w="57150">
            <a:noFill/>
            <a:prstDash val="sysDash"/>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1600" b="1" dirty="0">
                <a:solidFill>
                  <a:schemeClr val="bg1"/>
                </a:solidFill>
              </a:rPr>
              <a:t>A ciertas mujeres con ciclos irregulares, les permite regular el ciclo. </a:t>
            </a:r>
          </a:p>
        </p:txBody>
      </p:sp>
      <p:sp>
        <p:nvSpPr>
          <p:cNvPr id="5" name="Rectángulo redondeado 4"/>
          <p:cNvSpPr/>
          <p:nvPr/>
        </p:nvSpPr>
        <p:spPr>
          <a:xfrm>
            <a:off x="4920417" y="5807690"/>
            <a:ext cx="3855027" cy="646986"/>
          </a:xfrm>
          <a:prstGeom prst="roundRect">
            <a:avLst/>
          </a:prstGeom>
          <a:solidFill>
            <a:srgbClr val="7030A0"/>
          </a:solidFill>
          <a:ln w="57150">
            <a:noFill/>
            <a:prstDash val="sysDash"/>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S" sz="1600" b="1" dirty="0">
                <a:solidFill>
                  <a:schemeClr val="bg1"/>
                </a:solidFill>
              </a:rPr>
              <a:t>Algunas mujeres sufren de menores dolores menstruales.</a:t>
            </a:r>
            <a:endParaRPr lang="es-CL" sz="1600" b="1" dirty="0">
              <a:solidFill>
                <a:schemeClr val="bg1"/>
              </a:solidFill>
            </a:endParaRPr>
          </a:p>
        </p:txBody>
      </p:sp>
      <p:pic>
        <p:nvPicPr>
          <p:cNvPr id="7" name="Imagen 6"/>
          <p:cNvPicPr>
            <a:picLocks noChangeAspect="1"/>
          </p:cNvPicPr>
          <p:nvPr/>
        </p:nvPicPr>
        <p:blipFill>
          <a:blip r:embed="rId2"/>
          <a:stretch>
            <a:fillRect/>
          </a:stretch>
        </p:blipFill>
        <p:spPr>
          <a:xfrm>
            <a:off x="4284054" y="2726010"/>
            <a:ext cx="2201039" cy="1893811"/>
          </a:xfrm>
          <a:prstGeom prst="rect">
            <a:avLst/>
          </a:prstGeom>
        </p:spPr>
      </p:pic>
      <p:pic>
        <p:nvPicPr>
          <p:cNvPr id="8" name="Imagen 7"/>
          <p:cNvPicPr>
            <a:picLocks noChangeAspect="1"/>
          </p:cNvPicPr>
          <p:nvPr/>
        </p:nvPicPr>
        <p:blipFill>
          <a:blip r:embed="rId3"/>
          <a:stretch>
            <a:fillRect/>
          </a:stretch>
        </p:blipFill>
        <p:spPr>
          <a:xfrm>
            <a:off x="6926876" y="2523900"/>
            <a:ext cx="2217124" cy="2355302"/>
          </a:xfrm>
          <a:prstGeom prst="rect">
            <a:avLst/>
          </a:prstGeom>
        </p:spPr>
      </p:pic>
      <p:pic>
        <p:nvPicPr>
          <p:cNvPr id="9" name="Imagen 8"/>
          <p:cNvPicPr>
            <a:picLocks noChangeAspect="1"/>
          </p:cNvPicPr>
          <p:nvPr/>
        </p:nvPicPr>
        <p:blipFill>
          <a:blip r:embed="rId4"/>
          <a:stretch>
            <a:fillRect/>
          </a:stretch>
        </p:blipFill>
        <p:spPr>
          <a:xfrm>
            <a:off x="7507820" y="737551"/>
            <a:ext cx="1867553" cy="1999553"/>
          </a:xfrm>
          <a:prstGeom prst="rect">
            <a:avLst/>
          </a:prstGeom>
        </p:spPr>
      </p:pic>
      <p:pic>
        <p:nvPicPr>
          <p:cNvPr id="10" name="Imagen 9"/>
          <p:cNvPicPr>
            <a:picLocks noChangeAspect="1"/>
          </p:cNvPicPr>
          <p:nvPr/>
        </p:nvPicPr>
        <p:blipFill>
          <a:blip r:embed="rId5"/>
          <a:stretch>
            <a:fillRect/>
          </a:stretch>
        </p:blipFill>
        <p:spPr>
          <a:xfrm>
            <a:off x="206010" y="3306571"/>
            <a:ext cx="1859390" cy="2142104"/>
          </a:xfrm>
          <a:prstGeom prst="rect">
            <a:avLst/>
          </a:prstGeom>
        </p:spPr>
      </p:pic>
      <p:sp>
        <p:nvSpPr>
          <p:cNvPr id="11" name="1 Rectángulo">
            <a:extLst>
              <a:ext uri="{FF2B5EF4-FFF2-40B4-BE49-F238E27FC236}">
                <a16:creationId xmlns:a16="http://schemas.microsoft.com/office/drawing/2014/main" id="{1E87E2A7-A17A-4513-8BB9-FFD9889C4B9B}"/>
              </a:ext>
            </a:extLst>
          </p:cNvPr>
          <p:cNvSpPr/>
          <p:nvPr/>
        </p:nvSpPr>
        <p:spPr>
          <a:xfrm>
            <a:off x="1820215" y="292466"/>
            <a:ext cx="6610812" cy="400110"/>
          </a:xfrm>
          <a:prstGeom prst="rect">
            <a:avLst/>
          </a:prstGeom>
        </p:spPr>
        <p:txBody>
          <a:bodyPr wrap="square">
            <a:spAutoFit/>
          </a:bodyPr>
          <a:lstStyle/>
          <a:p>
            <a:pPr algn="just" eaLnBrk="1" hangingPunct="1"/>
            <a:r>
              <a:rPr lang="es-ES_tradnl" altLang="es-CL" sz="2000" b="1" dirty="0">
                <a:effectLst>
                  <a:outerShdw blurRad="38100" dist="38100" dir="2700000" algn="tl">
                    <a:srgbClr val="000000">
                      <a:alpha val="43137"/>
                    </a:srgbClr>
                  </a:outerShdw>
                </a:effectLst>
                <a:latin typeface="Arial Rounded MT Bold" panose="020F0704030504030204" pitchFamily="34" charset="0"/>
                <a:cs typeface="Aharoni" panose="02010803020104030203" pitchFamily="2" charset="-79"/>
              </a:rPr>
              <a:t>Métodos anticonceptivos: Métodos hormonales</a:t>
            </a:r>
          </a:p>
        </p:txBody>
      </p:sp>
      <p:grpSp>
        <p:nvGrpSpPr>
          <p:cNvPr id="13" name="Grupo 12"/>
          <p:cNvGrpSpPr/>
          <p:nvPr/>
        </p:nvGrpSpPr>
        <p:grpSpPr>
          <a:xfrm>
            <a:off x="1717731" y="4840279"/>
            <a:ext cx="5958642" cy="776871"/>
            <a:chOff x="1717731" y="4840279"/>
            <a:chExt cx="5958642" cy="776871"/>
          </a:xfrm>
        </p:grpSpPr>
        <p:sp>
          <p:nvSpPr>
            <p:cNvPr id="6" name="CuadroTexto 5"/>
            <p:cNvSpPr txBox="1"/>
            <p:nvPr/>
          </p:nvSpPr>
          <p:spPr>
            <a:xfrm>
              <a:off x="1717731" y="4840279"/>
              <a:ext cx="5611268" cy="715089"/>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s-ES" b="1" dirty="0">
                  <a:solidFill>
                    <a:schemeClr val="tx1"/>
                  </a:solidFill>
                </a:rPr>
                <a:t>¿Qué otra utilidad podrían tener los métodos hormonales además de evitar el embarazo?</a:t>
              </a:r>
            </a:p>
          </p:txBody>
        </p:sp>
        <p:pic>
          <p:nvPicPr>
            <p:cNvPr id="12" name="Imagen 11"/>
            <p:cNvPicPr>
              <a:picLocks noChangeAspect="1"/>
            </p:cNvPicPr>
            <p:nvPr/>
          </p:nvPicPr>
          <p:blipFill rotWithShape="1">
            <a:blip r:embed="rId6" cstate="print">
              <a:extLst>
                <a:ext uri="{28A0092B-C50C-407E-A947-70E740481C1C}">
                  <a14:useLocalDpi xmlns:a14="http://schemas.microsoft.com/office/drawing/2010/main" val="0"/>
                </a:ext>
              </a:extLst>
            </a:blip>
            <a:srcRect l="63281" t="8333" r="11719" b="37501"/>
            <a:stretch/>
          </p:blipFill>
          <p:spPr>
            <a:xfrm>
              <a:off x="6981625" y="4895299"/>
              <a:ext cx="694748" cy="721851"/>
            </a:xfrm>
            <a:prstGeom prst="rect">
              <a:avLst/>
            </a:prstGeom>
          </p:spPr>
        </p:pic>
      </p:grpSp>
    </p:spTree>
    <p:extLst>
      <p:ext uri="{BB962C8B-B14F-4D97-AF65-F5344CB8AC3E}">
        <p14:creationId xmlns:p14="http://schemas.microsoft.com/office/powerpoint/2010/main" val="580432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3" cstate="print">
            <a:extLst>
              <a:ext uri="{28A0092B-C50C-407E-A947-70E740481C1C}">
                <a14:useLocalDpi xmlns:a14="http://schemas.microsoft.com/office/drawing/2010/main" val="0"/>
              </a:ext>
            </a:extLst>
          </a:blip>
          <a:srcRect l="2752" t="509" r="60244" b="45325"/>
          <a:stretch/>
        </p:blipFill>
        <p:spPr>
          <a:xfrm>
            <a:off x="1536007" y="2026245"/>
            <a:ext cx="3065718" cy="2524301"/>
          </a:xfrm>
          <a:prstGeom prst="rect">
            <a:avLst/>
          </a:prstGeom>
        </p:spPr>
      </p:pic>
      <p:sp>
        <p:nvSpPr>
          <p:cNvPr id="2" name="Rectángulo: esquinas redondeadas 20">
            <a:extLst>
              <a:ext uri="{FF2B5EF4-FFF2-40B4-BE49-F238E27FC236}">
                <a16:creationId xmlns:a16="http://schemas.microsoft.com/office/drawing/2014/main" id="{E229023D-D272-48C1-30F5-2CFFD197083F}"/>
              </a:ext>
            </a:extLst>
          </p:cNvPr>
          <p:cNvSpPr/>
          <p:nvPr/>
        </p:nvSpPr>
        <p:spPr>
          <a:xfrm>
            <a:off x="2431815" y="1146568"/>
            <a:ext cx="3057132" cy="680456"/>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L" sz="2000" b="1" dirty="0">
                <a:solidFill>
                  <a:schemeClr val="tx1"/>
                </a:solidFill>
              </a:rPr>
              <a:t>¿Qué entiendes por “anticonceptivo”?</a:t>
            </a:r>
          </a:p>
        </p:txBody>
      </p:sp>
      <p:sp>
        <p:nvSpPr>
          <p:cNvPr id="6" name="Rectángulo: esquinas redondeadas 20">
            <a:extLst>
              <a:ext uri="{FF2B5EF4-FFF2-40B4-BE49-F238E27FC236}">
                <a16:creationId xmlns:a16="http://schemas.microsoft.com/office/drawing/2014/main" id="{E229023D-D272-48C1-30F5-2CFFD197083F}"/>
              </a:ext>
            </a:extLst>
          </p:cNvPr>
          <p:cNvSpPr/>
          <p:nvPr/>
        </p:nvSpPr>
        <p:spPr>
          <a:xfrm>
            <a:off x="4661336" y="3037254"/>
            <a:ext cx="4191115" cy="1227897"/>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S" sz="2000" b="1" dirty="0">
                <a:solidFill>
                  <a:schemeClr val="tx1"/>
                </a:solidFill>
              </a:rPr>
              <a:t>¿Qué importancia social tiene la preocupación sobre el uso de métodos anticonceptivos en la población?</a:t>
            </a:r>
          </a:p>
        </p:txBody>
      </p:sp>
      <p:pic>
        <p:nvPicPr>
          <p:cNvPr id="8" name="Imagen 7"/>
          <p:cNvPicPr>
            <a:picLocks noChangeAspect="1"/>
          </p:cNvPicPr>
          <p:nvPr/>
        </p:nvPicPr>
        <p:blipFill>
          <a:blip r:embed="rId4"/>
          <a:stretch>
            <a:fillRect/>
          </a:stretch>
        </p:blipFill>
        <p:spPr>
          <a:xfrm>
            <a:off x="7846242" y="4056993"/>
            <a:ext cx="1387936" cy="2896562"/>
          </a:xfrm>
          <a:prstGeom prst="rect">
            <a:avLst/>
          </a:prstGeom>
        </p:spPr>
      </p:pic>
      <p:pic>
        <p:nvPicPr>
          <p:cNvPr id="12" name="Imagen 11"/>
          <p:cNvPicPr>
            <a:picLocks noChangeAspect="1"/>
          </p:cNvPicPr>
          <p:nvPr/>
        </p:nvPicPr>
        <p:blipFill>
          <a:blip r:embed="rId5"/>
          <a:stretch>
            <a:fillRect/>
          </a:stretch>
        </p:blipFill>
        <p:spPr>
          <a:xfrm>
            <a:off x="5349263" y="0"/>
            <a:ext cx="1863620" cy="1672033"/>
          </a:xfrm>
          <a:prstGeom prst="rect">
            <a:avLst/>
          </a:prstGeom>
        </p:spPr>
      </p:pic>
      <p:pic>
        <p:nvPicPr>
          <p:cNvPr id="13" name="Imagen 12"/>
          <p:cNvPicPr>
            <a:picLocks noChangeAspect="1"/>
          </p:cNvPicPr>
          <p:nvPr/>
        </p:nvPicPr>
        <p:blipFill>
          <a:blip r:embed="rId6"/>
          <a:stretch>
            <a:fillRect/>
          </a:stretch>
        </p:blipFill>
        <p:spPr>
          <a:xfrm rot="1157644">
            <a:off x="4165439" y="4234153"/>
            <a:ext cx="2283409" cy="2659653"/>
          </a:xfrm>
          <a:prstGeom prst="rect">
            <a:avLst/>
          </a:prstGeom>
        </p:spPr>
      </p:pic>
      <p:pic>
        <p:nvPicPr>
          <p:cNvPr id="11" name="Imagen 10"/>
          <p:cNvPicPr>
            <a:picLocks noChangeAspect="1"/>
          </p:cNvPicPr>
          <p:nvPr/>
        </p:nvPicPr>
        <p:blipFill>
          <a:blip r:embed="rId7"/>
          <a:stretch>
            <a:fillRect/>
          </a:stretch>
        </p:blipFill>
        <p:spPr>
          <a:xfrm>
            <a:off x="6751134" y="282458"/>
            <a:ext cx="2564995" cy="2652938"/>
          </a:xfrm>
          <a:prstGeom prst="rect">
            <a:avLst/>
          </a:prstGeom>
        </p:spPr>
      </p:pic>
      <p:pic>
        <p:nvPicPr>
          <p:cNvPr id="15" name="Imagen 14"/>
          <p:cNvPicPr>
            <a:picLocks noChangeAspect="1"/>
          </p:cNvPicPr>
          <p:nvPr/>
        </p:nvPicPr>
        <p:blipFill>
          <a:blip r:embed="rId8"/>
          <a:stretch>
            <a:fillRect/>
          </a:stretch>
        </p:blipFill>
        <p:spPr>
          <a:xfrm>
            <a:off x="6165106" y="4300617"/>
            <a:ext cx="2102304" cy="1774079"/>
          </a:xfrm>
          <a:prstGeom prst="rect">
            <a:avLst/>
          </a:prstGeom>
        </p:spPr>
      </p:pic>
      <p:sp>
        <p:nvSpPr>
          <p:cNvPr id="16" name="Llamada ovalada 15"/>
          <p:cNvSpPr/>
          <p:nvPr/>
        </p:nvSpPr>
        <p:spPr>
          <a:xfrm>
            <a:off x="1193044" y="2012545"/>
            <a:ext cx="3506358" cy="1687890"/>
          </a:xfrm>
          <a:prstGeom prst="wedgeEllipseCallout">
            <a:avLst>
              <a:gd name="adj1" fmla="val 24566"/>
              <a:gd name="adj2" fmla="val -62836"/>
            </a:avLst>
          </a:prstGeom>
          <a:solidFill>
            <a:srgbClr val="7030A0"/>
          </a:solidFill>
          <a:ln>
            <a:noFill/>
          </a:ln>
          <a:effectLst>
            <a:outerShdw blurRad="50800" dist="38100" dir="2700000" algn="tl" rotWithShape="0">
              <a:prstClr val="black">
                <a:alpha val="40000"/>
              </a:prstClr>
            </a:outerShdw>
          </a:effectLst>
        </p:spPr>
        <p:txBody>
          <a:bodyPr wrap="square">
            <a:spAutoFit/>
          </a:bodyPr>
          <a:lstStyle/>
          <a:p>
            <a:pPr algn="ctr"/>
            <a:r>
              <a:rPr lang="es-ES" b="1" dirty="0">
                <a:solidFill>
                  <a:schemeClr val="bg1"/>
                </a:solidFill>
              </a:rPr>
              <a:t>Algo que </a:t>
            </a:r>
            <a:r>
              <a:rPr lang="es-ES" b="1" dirty="0">
                <a:solidFill>
                  <a:schemeClr val="accent4"/>
                </a:solidFill>
              </a:rPr>
              <a:t>evita la concepción</a:t>
            </a:r>
            <a:r>
              <a:rPr lang="es-ES" b="1" dirty="0">
                <a:solidFill>
                  <a:schemeClr val="bg1"/>
                </a:solidFill>
              </a:rPr>
              <a:t>, es decir, la fecundación y así </a:t>
            </a:r>
            <a:r>
              <a:rPr lang="es-ES" b="1" dirty="0">
                <a:solidFill>
                  <a:schemeClr val="accent4"/>
                </a:solidFill>
              </a:rPr>
              <a:t>evitar el embarazo</a:t>
            </a:r>
            <a:r>
              <a:rPr lang="es-ES" b="1" dirty="0">
                <a:solidFill>
                  <a:schemeClr val="bg1"/>
                </a:solidFill>
              </a:rPr>
              <a:t>.</a:t>
            </a:r>
            <a:endParaRPr lang="es-CL" b="1" dirty="0">
              <a:solidFill>
                <a:schemeClr val="bg1"/>
              </a:solidFill>
            </a:endParaRPr>
          </a:p>
        </p:txBody>
      </p:sp>
      <p:pic>
        <p:nvPicPr>
          <p:cNvPr id="9" name="Imagen 8"/>
          <p:cNvPicPr>
            <a:picLocks noChangeAspect="1"/>
          </p:cNvPicPr>
          <p:nvPr/>
        </p:nvPicPr>
        <p:blipFill>
          <a:blip r:embed="rId9"/>
          <a:stretch>
            <a:fillRect/>
          </a:stretch>
        </p:blipFill>
        <p:spPr>
          <a:xfrm>
            <a:off x="-193390" y="1650854"/>
            <a:ext cx="1847598" cy="1931804"/>
          </a:xfrm>
          <a:prstGeom prst="rect">
            <a:avLst/>
          </a:prstGeom>
        </p:spPr>
      </p:pic>
      <p:sp>
        <p:nvSpPr>
          <p:cNvPr id="18" name="Llamada ovalada 17"/>
          <p:cNvSpPr/>
          <p:nvPr/>
        </p:nvSpPr>
        <p:spPr>
          <a:xfrm>
            <a:off x="1463741" y="4156049"/>
            <a:ext cx="3230102" cy="2466915"/>
          </a:xfrm>
          <a:prstGeom prst="wedgeEllipseCallout">
            <a:avLst>
              <a:gd name="adj1" fmla="val 58110"/>
              <a:gd name="adj2" fmla="val -52534"/>
            </a:avLst>
          </a:prstGeom>
          <a:solidFill>
            <a:srgbClr val="7030A0"/>
          </a:solidFill>
          <a:ln>
            <a:noFill/>
          </a:ln>
          <a:effectLst>
            <a:outerShdw blurRad="50800" dist="38100" dir="2700000" algn="tl" rotWithShape="0">
              <a:prstClr val="black">
                <a:alpha val="40000"/>
              </a:prstClr>
            </a:outerShdw>
          </a:effectLst>
        </p:spPr>
        <p:txBody>
          <a:bodyPr wrap="square">
            <a:spAutoFit/>
          </a:bodyPr>
          <a:lstStyle/>
          <a:p>
            <a:pPr algn="ctr"/>
            <a:r>
              <a:rPr lang="es-ES" b="1" dirty="0">
                <a:solidFill>
                  <a:schemeClr val="bg1"/>
                </a:solidFill>
              </a:rPr>
              <a:t>Planificación familiar, evitar embarazos adolescentes, bienestar socioeconómico, equidad de género.</a:t>
            </a:r>
          </a:p>
        </p:txBody>
      </p:sp>
      <p:pic>
        <p:nvPicPr>
          <p:cNvPr id="19" name="Imagen 18"/>
          <p:cNvPicPr>
            <a:picLocks noChangeAspect="1"/>
          </p:cNvPicPr>
          <p:nvPr/>
        </p:nvPicPr>
        <p:blipFill>
          <a:blip r:embed="rId10"/>
          <a:stretch>
            <a:fillRect/>
          </a:stretch>
        </p:blipFill>
        <p:spPr>
          <a:xfrm>
            <a:off x="266141" y="3811157"/>
            <a:ext cx="1931554" cy="2085055"/>
          </a:xfrm>
          <a:prstGeom prst="rect">
            <a:avLst/>
          </a:prstGeom>
        </p:spPr>
      </p:pic>
      <p:pic>
        <p:nvPicPr>
          <p:cNvPr id="17" name="Imagen 16"/>
          <p:cNvPicPr>
            <a:picLocks noChangeAspect="1"/>
          </p:cNvPicPr>
          <p:nvPr/>
        </p:nvPicPr>
        <p:blipFill>
          <a:blip r:embed="rId11"/>
          <a:stretch>
            <a:fillRect/>
          </a:stretch>
        </p:blipFill>
        <p:spPr>
          <a:xfrm>
            <a:off x="23958" y="196688"/>
            <a:ext cx="2334970" cy="701101"/>
          </a:xfrm>
          <a:prstGeom prst="rect">
            <a:avLst/>
          </a:prstGeom>
        </p:spPr>
      </p:pic>
    </p:spTree>
    <p:extLst>
      <p:ext uri="{BB962C8B-B14F-4D97-AF65-F5344CB8AC3E}">
        <p14:creationId xmlns:p14="http://schemas.microsoft.com/office/powerpoint/2010/main" val="1793162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par>
                                <p:cTn id="25" presetID="10"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6" grpId="0" animBg="1"/>
      <p:bldP spid="1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5">
            <a:extLst>
              <a:ext uri="{FF2B5EF4-FFF2-40B4-BE49-F238E27FC236}">
                <a16:creationId xmlns:a16="http://schemas.microsoft.com/office/drawing/2014/main" id="{E1DA7BE5-15F3-4A27-9A9A-57F22BC44CC3}"/>
              </a:ext>
            </a:extLst>
          </p:cNvPr>
          <p:cNvSpPr txBox="1">
            <a:spLocks/>
          </p:cNvSpPr>
          <p:nvPr/>
        </p:nvSpPr>
        <p:spPr>
          <a:xfrm>
            <a:off x="698566" y="3456136"/>
            <a:ext cx="3389260" cy="1970667"/>
          </a:xfrm>
          <a:prstGeom prst="rect">
            <a:avLst/>
          </a:prstGeom>
          <a:noFill/>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CL" sz="1600" b="1" dirty="0"/>
              <a:t>Sin efectos secundarios.</a:t>
            </a:r>
          </a:p>
          <a:p>
            <a:pPr algn="ctr"/>
            <a:r>
              <a:rPr lang="es-CL" sz="1600" b="1" dirty="0"/>
              <a:t>No alteran los niveles hormonales.</a:t>
            </a:r>
          </a:p>
          <a:p>
            <a:pPr algn="ctr"/>
            <a:r>
              <a:rPr lang="es-CL" sz="1600" b="1" dirty="0"/>
              <a:t>Autoconocimiento del funcionamiento corporal.</a:t>
            </a:r>
          </a:p>
          <a:p>
            <a:pPr algn="ctr"/>
            <a:r>
              <a:rPr lang="es-ES" sz="1600" b="1" dirty="0"/>
              <a:t>Costo monetario mínimo.</a:t>
            </a:r>
            <a:endParaRPr lang="es-CL" sz="1600" b="1" dirty="0"/>
          </a:p>
        </p:txBody>
      </p:sp>
      <p:sp>
        <p:nvSpPr>
          <p:cNvPr id="5" name="CuadroTexto 4"/>
          <p:cNvSpPr txBox="1"/>
          <p:nvPr/>
        </p:nvSpPr>
        <p:spPr>
          <a:xfrm>
            <a:off x="1309716" y="2422048"/>
            <a:ext cx="2266953" cy="783193"/>
          </a:xfrm>
          <a:prstGeom prst="roundRect">
            <a:avLst/>
          </a:prstGeom>
          <a:solidFill>
            <a:srgbClr val="002060"/>
          </a:solidFill>
          <a:ln>
            <a:noFill/>
          </a:ln>
          <a:effectLst>
            <a:outerShdw blurRad="50800" dist="38100" dir="2700000" algn="tl" rotWithShape="0">
              <a:prstClr val="black">
                <a:alpha val="40000"/>
              </a:prstClr>
            </a:outerShdw>
          </a:effectLst>
        </p:spPr>
        <p:txBody>
          <a:bodyPr wrap="square" rtlCol="0">
            <a:spAutoFit/>
          </a:bodyPr>
          <a:lstStyle/>
          <a:p>
            <a:pPr algn="ctr"/>
            <a:r>
              <a:rPr lang="es-ES" sz="2000" b="1" dirty="0">
                <a:solidFill>
                  <a:schemeClr val="bg1"/>
                </a:solidFill>
                <a:latin typeface="Arial Rounded MT Bold" panose="020F0704030504030204" pitchFamily="34" charset="0"/>
              </a:rPr>
              <a:t>Métodos naturales</a:t>
            </a:r>
            <a:endParaRPr lang="es-CL" sz="2000" b="1" dirty="0">
              <a:solidFill>
                <a:schemeClr val="bg1"/>
              </a:solidFill>
              <a:latin typeface="Arial Rounded MT Bold" panose="020F0704030504030204" pitchFamily="34" charset="0"/>
            </a:endParaRPr>
          </a:p>
        </p:txBody>
      </p:sp>
      <p:sp>
        <p:nvSpPr>
          <p:cNvPr id="6" name="CuadroTexto 5"/>
          <p:cNvSpPr txBox="1"/>
          <p:nvPr/>
        </p:nvSpPr>
        <p:spPr>
          <a:xfrm>
            <a:off x="5539709" y="2455267"/>
            <a:ext cx="2266953" cy="783193"/>
          </a:xfrm>
          <a:prstGeom prst="roundRect">
            <a:avLst/>
          </a:prstGeom>
          <a:solidFill>
            <a:srgbClr val="002060"/>
          </a:solidFill>
          <a:ln>
            <a:noFill/>
          </a:ln>
          <a:effectLst>
            <a:outerShdw blurRad="50800" dist="38100" dir="2700000" algn="tl" rotWithShape="0">
              <a:prstClr val="black">
                <a:alpha val="40000"/>
              </a:prstClr>
            </a:outerShdw>
          </a:effectLst>
        </p:spPr>
        <p:txBody>
          <a:bodyPr wrap="square" rtlCol="0">
            <a:spAutoFit/>
          </a:bodyPr>
          <a:lstStyle/>
          <a:p>
            <a:pPr algn="ctr"/>
            <a:r>
              <a:rPr lang="es-ES" sz="2000" b="1" dirty="0">
                <a:solidFill>
                  <a:schemeClr val="bg1"/>
                </a:solidFill>
                <a:latin typeface="Arial Rounded MT Bold" panose="020F0704030504030204" pitchFamily="34" charset="0"/>
              </a:rPr>
              <a:t>Métodos artificiales</a:t>
            </a:r>
            <a:endParaRPr lang="es-CL" sz="2000" b="1" dirty="0">
              <a:solidFill>
                <a:schemeClr val="bg1"/>
              </a:solidFill>
              <a:latin typeface="Arial Rounded MT Bold" panose="020F0704030504030204" pitchFamily="34" charset="0"/>
            </a:endParaRPr>
          </a:p>
        </p:txBody>
      </p:sp>
      <p:sp>
        <p:nvSpPr>
          <p:cNvPr id="7" name="Marcador de contenido 5">
            <a:extLst>
              <a:ext uri="{FF2B5EF4-FFF2-40B4-BE49-F238E27FC236}">
                <a16:creationId xmlns:a16="http://schemas.microsoft.com/office/drawing/2014/main" id="{E1DA7BE5-15F3-4A27-9A9A-57F22BC44CC3}"/>
              </a:ext>
            </a:extLst>
          </p:cNvPr>
          <p:cNvSpPr txBox="1">
            <a:spLocks/>
          </p:cNvSpPr>
          <p:nvPr/>
        </p:nvSpPr>
        <p:spPr>
          <a:xfrm>
            <a:off x="4554008" y="3505901"/>
            <a:ext cx="4238357" cy="276354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s-CL" sz="1600" b="1" dirty="0"/>
              <a:t>Prevención de embarazos más efectiva que los métodos naturales, cuando son utilizados de forma correcta.</a:t>
            </a:r>
          </a:p>
          <a:p>
            <a:pPr algn="ctr">
              <a:lnSpc>
                <a:spcPct val="100000"/>
              </a:lnSpc>
            </a:pPr>
            <a:r>
              <a:rPr lang="es-CL" sz="1600" b="1" dirty="0"/>
              <a:t>Pueden ser utilizados sin necesidad de un conocimiento profundo del cuerpo humano.</a:t>
            </a:r>
          </a:p>
          <a:p>
            <a:pPr algn="ctr">
              <a:lnSpc>
                <a:spcPct val="100000"/>
              </a:lnSpc>
            </a:pPr>
            <a:r>
              <a:rPr lang="es-CL" sz="1600" b="1" dirty="0"/>
              <a:t>Uno de ellos protege contra ITS (Condón).</a:t>
            </a:r>
          </a:p>
        </p:txBody>
      </p:sp>
      <p:grpSp>
        <p:nvGrpSpPr>
          <p:cNvPr id="11" name="Grupo 10"/>
          <p:cNvGrpSpPr/>
          <p:nvPr/>
        </p:nvGrpSpPr>
        <p:grpSpPr>
          <a:xfrm>
            <a:off x="1543271" y="5463108"/>
            <a:ext cx="6446618" cy="1073782"/>
            <a:chOff x="3073787" y="4628958"/>
            <a:chExt cx="6446618" cy="1073782"/>
          </a:xfrm>
        </p:grpSpPr>
        <p:sp>
          <p:nvSpPr>
            <p:cNvPr id="12" name="Rectángulo: esquinas redondeadas 20">
              <a:extLst>
                <a:ext uri="{FF2B5EF4-FFF2-40B4-BE49-F238E27FC236}">
                  <a16:creationId xmlns:a16="http://schemas.microsoft.com/office/drawing/2014/main" id="{E229023D-D272-48C1-30F5-2CFFD197083F}"/>
                </a:ext>
              </a:extLst>
            </p:cNvPr>
            <p:cNvSpPr/>
            <p:nvPr/>
          </p:nvSpPr>
          <p:spPr>
            <a:xfrm>
              <a:off x="3073787" y="4674852"/>
              <a:ext cx="5694505" cy="1027888"/>
            </a:xfrm>
            <a:prstGeom prst="wedgeRoundRectCallout">
              <a:avLst>
                <a:gd name="adj1" fmla="val 15195"/>
                <a:gd name="adj2" fmla="val -34496"/>
                <a:gd name="adj3" fmla="val 16667"/>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L" b="1" dirty="0">
                  <a:solidFill>
                    <a:schemeClr val="tx1"/>
                  </a:solidFill>
                </a:rPr>
                <a:t>¿Qué desventajas considerarías en cada caso? </a:t>
              </a:r>
            </a:p>
          </p:txBody>
        </p:sp>
        <p:pic>
          <p:nvPicPr>
            <p:cNvPr id="13" name="Imagen 12"/>
            <p:cNvPicPr>
              <a:picLocks noChangeAspect="1"/>
            </p:cNvPicPr>
            <p:nvPr/>
          </p:nvPicPr>
          <p:blipFill rotWithShape="1">
            <a:blip r:embed="rId2" cstate="print">
              <a:extLst>
                <a:ext uri="{28A0092B-C50C-407E-A947-70E740481C1C}">
                  <a14:useLocalDpi xmlns:a14="http://schemas.microsoft.com/office/drawing/2010/main" val="0"/>
                </a:ext>
              </a:extLst>
            </a:blip>
            <a:srcRect l="2752" t="509" r="60244" b="45325"/>
            <a:stretch/>
          </p:blipFill>
          <p:spPr>
            <a:xfrm>
              <a:off x="8216315" y="4628958"/>
              <a:ext cx="1304090" cy="1073782"/>
            </a:xfrm>
            <a:prstGeom prst="rect">
              <a:avLst/>
            </a:prstGeom>
          </p:spPr>
        </p:pic>
      </p:grpSp>
      <p:sp>
        <p:nvSpPr>
          <p:cNvPr id="16" name="Rectángulo 15"/>
          <p:cNvSpPr/>
          <p:nvPr/>
        </p:nvSpPr>
        <p:spPr>
          <a:xfrm>
            <a:off x="1386432" y="955482"/>
            <a:ext cx="6433492" cy="369332"/>
          </a:xfrm>
          <a:prstGeom prst="rect">
            <a:avLst/>
          </a:prstGeom>
        </p:spPr>
        <p:txBody>
          <a:bodyPr wrap="none">
            <a:spAutoFit/>
          </a:bodyPr>
          <a:lstStyle/>
          <a:p>
            <a:pPr algn="ctr"/>
            <a:r>
              <a:rPr lang="es-ES" dirty="0"/>
              <a:t>Nombremos </a:t>
            </a:r>
            <a:r>
              <a:rPr lang="es-ES" b="1" dirty="0"/>
              <a:t>ventajas</a:t>
            </a:r>
            <a:r>
              <a:rPr lang="es-ES" dirty="0"/>
              <a:t> de cada </a:t>
            </a:r>
            <a:r>
              <a:rPr lang="es-ES" b="1" dirty="0"/>
              <a:t>grupo de métodos anticonceptivos</a:t>
            </a:r>
            <a:r>
              <a:rPr lang="es-ES" dirty="0"/>
              <a:t>:</a:t>
            </a:r>
            <a:endParaRPr lang="es-CL" dirty="0"/>
          </a:p>
        </p:txBody>
      </p:sp>
      <p:pic>
        <p:nvPicPr>
          <p:cNvPr id="17" name="Imagen 16"/>
          <p:cNvPicPr>
            <a:picLocks noChangeAspect="1"/>
          </p:cNvPicPr>
          <p:nvPr/>
        </p:nvPicPr>
        <p:blipFill>
          <a:blip r:embed="rId3"/>
          <a:stretch>
            <a:fillRect/>
          </a:stretch>
        </p:blipFill>
        <p:spPr>
          <a:xfrm>
            <a:off x="78598" y="200128"/>
            <a:ext cx="2314145" cy="694244"/>
          </a:xfrm>
          <a:prstGeom prst="rect">
            <a:avLst/>
          </a:prstGeom>
        </p:spPr>
      </p:pic>
      <p:sp>
        <p:nvSpPr>
          <p:cNvPr id="20" name="CuadroTexto 19"/>
          <p:cNvSpPr txBox="1"/>
          <p:nvPr/>
        </p:nvSpPr>
        <p:spPr>
          <a:xfrm>
            <a:off x="823887" y="1604371"/>
            <a:ext cx="7460241" cy="646331"/>
          </a:xfrm>
          <a:prstGeom prst="rect">
            <a:avLst/>
          </a:prstGeom>
          <a:noFill/>
          <a:ln w="28575">
            <a:solidFill>
              <a:schemeClr val="tx1"/>
            </a:solidFill>
            <a:prstDash val="sysDash"/>
          </a:ln>
        </p:spPr>
        <p:txBody>
          <a:bodyPr wrap="square" rtlCol="0">
            <a:spAutoFit/>
          </a:bodyPr>
          <a:lstStyle/>
          <a:p>
            <a:pPr algn="ctr"/>
            <a:r>
              <a:rPr lang="es-ES" dirty="0"/>
              <a:t>Consideremos el </a:t>
            </a:r>
            <a:r>
              <a:rPr lang="es-ES" b="1" dirty="0"/>
              <a:t>impacto</a:t>
            </a:r>
            <a:r>
              <a:rPr lang="es-ES" dirty="0"/>
              <a:t> que pueden tener en diferentes aspectos de la vida de una persona, no solo lo relacionado con la sexualidad.</a:t>
            </a:r>
            <a:endParaRPr lang="es-CL" dirty="0"/>
          </a:p>
        </p:txBody>
      </p:sp>
    </p:spTree>
    <p:extLst>
      <p:ext uri="{BB962C8B-B14F-4D97-AF65-F5344CB8AC3E}">
        <p14:creationId xmlns:p14="http://schemas.microsoft.com/office/powerpoint/2010/main" val="1962486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3"/>
          <a:stretch>
            <a:fillRect/>
          </a:stretch>
        </p:blipFill>
        <p:spPr>
          <a:xfrm>
            <a:off x="79814" y="225024"/>
            <a:ext cx="2334970" cy="701101"/>
          </a:xfrm>
          <a:prstGeom prst="rect">
            <a:avLst/>
          </a:prstGeom>
        </p:spPr>
      </p:pic>
      <p:grpSp>
        <p:nvGrpSpPr>
          <p:cNvPr id="15" name="Grupo 14"/>
          <p:cNvGrpSpPr/>
          <p:nvPr/>
        </p:nvGrpSpPr>
        <p:grpSpPr>
          <a:xfrm>
            <a:off x="6528261" y="4849324"/>
            <a:ext cx="2537660" cy="1778750"/>
            <a:chOff x="5435597" y="5262137"/>
            <a:chExt cx="2537660" cy="1778750"/>
          </a:xfrm>
        </p:grpSpPr>
        <p:grpSp>
          <p:nvGrpSpPr>
            <p:cNvPr id="16" name="22 Grupo">
              <a:extLst>
                <a:ext uri="{FF2B5EF4-FFF2-40B4-BE49-F238E27FC236}">
                  <a16:creationId xmlns:a16="http://schemas.microsoft.com/office/drawing/2014/main" id="{CD6E0781-B60C-43C7-A799-1DC575278125}"/>
                </a:ext>
              </a:extLst>
            </p:cNvPr>
            <p:cNvGrpSpPr/>
            <p:nvPr/>
          </p:nvGrpSpPr>
          <p:grpSpPr>
            <a:xfrm>
              <a:off x="5435597" y="5283596"/>
              <a:ext cx="2444335" cy="1757291"/>
              <a:chOff x="6036812" y="630502"/>
              <a:chExt cx="3179087" cy="1951291"/>
            </a:xfrm>
          </p:grpSpPr>
          <p:pic>
            <p:nvPicPr>
              <p:cNvPr id="19" name="Picture 3" descr="C:\Users\karla.hernandez\Desktop\PROGRAMAS ANUALES\TC31\íconos en png para PPT\pos it.png">
                <a:extLst>
                  <a:ext uri="{FF2B5EF4-FFF2-40B4-BE49-F238E27FC236}">
                    <a16:creationId xmlns:a16="http://schemas.microsoft.com/office/drawing/2014/main" id="{A13E63D6-EB63-4D61-A20C-FB36FA6384A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36812" y="630502"/>
                <a:ext cx="2905757" cy="195129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descr="C:\Users\karla.hernandez\Desktop\PROGRAMAS ANUALES\TC31\íconos en png para PPT\08 ícono.png">
                <a:extLst>
                  <a:ext uri="{FF2B5EF4-FFF2-40B4-BE49-F238E27FC236}">
                    <a16:creationId xmlns:a16="http://schemas.microsoft.com/office/drawing/2014/main" id="{AF97A0B1-EAA7-4F49-902B-DAAFF9F5CC6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93584" y="1634571"/>
                <a:ext cx="822315" cy="773345"/>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8 Rectángulo redondeado">
              <a:extLst>
                <a:ext uri="{FF2B5EF4-FFF2-40B4-BE49-F238E27FC236}">
                  <a16:creationId xmlns:a16="http://schemas.microsoft.com/office/drawing/2014/main" id="{7C19F274-2E42-4A95-88DB-5A8DB499A195}"/>
                </a:ext>
              </a:extLst>
            </p:cNvPr>
            <p:cNvSpPr/>
            <p:nvPr/>
          </p:nvSpPr>
          <p:spPr>
            <a:xfrm>
              <a:off x="7146136" y="5262137"/>
              <a:ext cx="827121" cy="841634"/>
            </a:xfrm>
            <a:prstGeom prst="roundRect">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800" b="1" dirty="0"/>
                <a:t>A</a:t>
              </a:r>
              <a:endParaRPr lang="es-CL" sz="4800" b="1" dirty="0"/>
            </a:p>
          </p:txBody>
        </p:sp>
        <p:sp>
          <p:nvSpPr>
            <p:cNvPr id="18" name="CuadroTexto 17"/>
            <p:cNvSpPr txBox="1"/>
            <p:nvPr/>
          </p:nvSpPr>
          <p:spPr>
            <a:xfrm rot="21206444">
              <a:off x="5796312" y="5660445"/>
              <a:ext cx="1512744" cy="1354217"/>
            </a:xfrm>
            <a:prstGeom prst="rect">
              <a:avLst/>
            </a:prstGeom>
            <a:noFill/>
          </p:spPr>
          <p:txBody>
            <a:bodyPr wrap="square" rtlCol="0">
              <a:spAutoFit/>
            </a:bodyPr>
            <a:lstStyle/>
            <a:p>
              <a:r>
                <a:rPr lang="es-ES" altLang="es-CL" sz="1600" b="1" dirty="0">
                  <a:latin typeface="+mj-lt"/>
                  <a:ea typeface="Myriad Arabic"/>
                  <a:cs typeface="Myriad Arabic"/>
                </a:rPr>
                <a:t>Habilidad</a:t>
              </a:r>
              <a:r>
                <a:rPr lang="es-ES" altLang="es-CL" sz="1600" dirty="0">
                  <a:latin typeface="+mj-lt"/>
                  <a:ea typeface="Myriad Arabic"/>
                  <a:cs typeface="Myriad Arabic"/>
                </a:rPr>
                <a:t>:</a:t>
              </a:r>
            </a:p>
            <a:p>
              <a:pPr algn="ctr"/>
              <a:r>
                <a:rPr lang="es-ES" altLang="es-CL" sz="1600" dirty="0">
                  <a:latin typeface="+mj-lt"/>
                  <a:ea typeface="Myriad Arabic"/>
                  <a:cs typeface="Myriad Arabic"/>
                </a:rPr>
                <a:t>Planificar y conducir una investigación</a:t>
              </a:r>
            </a:p>
            <a:p>
              <a:endParaRPr lang="es-CL" dirty="0"/>
            </a:p>
          </p:txBody>
        </p:sp>
      </p:grpSp>
      <p:sp>
        <p:nvSpPr>
          <p:cNvPr id="14" name="CuadroTexto 13"/>
          <p:cNvSpPr txBox="1"/>
          <p:nvPr/>
        </p:nvSpPr>
        <p:spPr>
          <a:xfrm>
            <a:off x="57647" y="6478461"/>
            <a:ext cx="6197448" cy="246221"/>
          </a:xfrm>
          <a:prstGeom prst="rect">
            <a:avLst/>
          </a:prstGeom>
          <a:noFill/>
        </p:spPr>
        <p:txBody>
          <a:bodyPr wrap="square" rtlCol="0">
            <a:spAutoFit/>
          </a:bodyPr>
          <a:lstStyle/>
          <a:p>
            <a:r>
              <a:rPr lang="es-ES" sz="1000" b="1" dirty="0"/>
              <a:t>Pregunta 21 – Modelo PDT Ciencias Biología – admisión 2021. DEMRE.</a:t>
            </a:r>
            <a:endParaRPr lang="es-CL" sz="1000" b="1" dirty="0"/>
          </a:p>
        </p:txBody>
      </p:sp>
      <p:sp>
        <p:nvSpPr>
          <p:cNvPr id="26" name="Rectángulo 25"/>
          <p:cNvSpPr/>
          <p:nvPr/>
        </p:nvSpPr>
        <p:spPr>
          <a:xfrm>
            <a:off x="1022384" y="1554770"/>
            <a:ext cx="7337640" cy="3226524"/>
          </a:xfrm>
          <a:prstGeom prst="rect">
            <a:avLst/>
          </a:prstGeom>
        </p:spPr>
        <p:txBody>
          <a:bodyPr wrap="square">
            <a:spAutoFit/>
          </a:bodyPr>
          <a:lstStyle/>
          <a:p>
            <a:pPr algn="just"/>
            <a:r>
              <a:rPr lang="es-ES" dirty="0">
                <a:latin typeface="Arial" panose="020B0604020202020204" pitchFamily="34" charset="0"/>
                <a:cs typeface="Arial" panose="020B0604020202020204" pitchFamily="34" charset="0"/>
              </a:rPr>
              <a:t>La causa del incremento de temperatura corporal durante la ovulación se debe a un aumento en la secreción de progesterona, puesto que esta hormona es termógena. Lo anterior corresponde a </a:t>
            </a:r>
          </a:p>
          <a:p>
            <a:pPr algn="just"/>
            <a:endParaRPr lang="es-ES" dirty="0">
              <a:latin typeface="Arial" panose="020B0604020202020204" pitchFamily="34" charset="0"/>
              <a:cs typeface="Arial" panose="020B0604020202020204" pitchFamily="34" charset="0"/>
            </a:endParaRPr>
          </a:p>
          <a:p>
            <a:pPr marL="342900" indent="-342900" algn="just">
              <a:lnSpc>
                <a:spcPct val="150000"/>
              </a:lnSpc>
              <a:buAutoNum type="alphaUcParenR"/>
            </a:pPr>
            <a:r>
              <a:rPr lang="es-ES" dirty="0">
                <a:latin typeface="Arial" panose="020B0604020202020204" pitchFamily="34" charset="0"/>
                <a:cs typeface="Arial" panose="020B0604020202020204" pitchFamily="34" charset="0"/>
              </a:rPr>
              <a:t>una conclusión. </a:t>
            </a:r>
          </a:p>
          <a:p>
            <a:pPr marL="342900" indent="-342900" algn="just">
              <a:lnSpc>
                <a:spcPct val="150000"/>
              </a:lnSpc>
              <a:buAutoNum type="alphaUcParenR"/>
            </a:pPr>
            <a:r>
              <a:rPr lang="es-ES" dirty="0">
                <a:latin typeface="Arial" panose="020B0604020202020204" pitchFamily="34" charset="0"/>
                <a:cs typeface="Arial" panose="020B0604020202020204" pitchFamily="34" charset="0"/>
              </a:rPr>
              <a:t>un objetivo de investigación. </a:t>
            </a:r>
          </a:p>
          <a:p>
            <a:pPr marL="342900" indent="-342900" algn="just">
              <a:lnSpc>
                <a:spcPct val="150000"/>
              </a:lnSpc>
              <a:buAutoNum type="alphaUcParenR"/>
            </a:pPr>
            <a:r>
              <a:rPr lang="es-ES" dirty="0">
                <a:latin typeface="Arial" panose="020B0604020202020204" pitchFamily="34" charset="0"/>
                <a:cs typeface="Arial" panose="020B0604020202020204" pitchFamily="34" charset="0"/>
              </a:rPr>
              <a:t>un modelo. </a:t>
            </a:r>
          </a:p>
          <a:p>
            <a:pPr marL="342900" indent="-342900" algn="just">
              <a:lnSpc>
                <a:spcPct val="150000"/>
              </a:lnSpc>
              <a:buAutoNum type="alphaUcParenR"/>
            </a:pPr>
            <a:r>
              <a:rPr lang="es-ES" dirty="0">
                <a:latin typeface="Arial" panose="020B0604020202020204" pitchFamily="34" charset="0"/>
                <a:cs typeface="Arial" panose="020B0604020202020204" pitchFamily="34" charset="0"/>
              </a:rPr>
              <a:t>una observación. </a:t>
            </a:r>
          </a:p>
          <a:p>
            <a:pPr marL="342900" indent="-342900" algn="just">
              <a:lnSpc>
                <a:spcPct val="150000"/>
              </a:lnSpc>
              <a:buAutoNum type="alphaUcParenR"/>
            </a:pPr>
            <a:r>
              <a:rPr lang="es-ES" dirty="0">
                <a:latin typeface="Arial" panose="020B0604020202020204" pitchFamily="34" charset="0"/>
                <a:cs typeface="Arial" panose="020B0604020202020204" pitchFamily="34" charset="0"/>
              </a:rPr>
              <a:t>una teoría.</a:t>
            </a:r>
          </a:p>
        </p:txBody>
      </p:sp>
      <p:sp>
        <p:nvSpPr>
          <p:cNvPr id="27" name="Rectángulo 26"/>
          <p:cNvSpPr/>
          <p:nvPr/>
        </p:nvSpPr>
        <p:spPr>
          <a:xfrm>
            <a:off x="1022384" y="3433242"/>
            <a:ext cx="5964421" cy="369332"/>
          </a:xfrm>
          <a:prstGeom prst="rect">
            <a:avLst/>
          </a:prstGeom>
        </p:spPr>
        <p:txBody>
          <a:bodyPr wrap="square">
            <a:spAutoFit/>
          </a:bodyPr>
          <a:lstStyle/>
          <a:p>
            <a:endParaRPr lang="es-C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554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04244" y="1235916"/>
            <a:ext cx="7362244" cy="4801314"/>
          </a:xfrm>
          <a:prstGeom prst="rect">
            <a:avLst/>
          </a:prstGeom>
        </p:spPr>
        <p:txBody>
          <a:bodyPr wrap="square">
            <a:spAutoFit/>
          </a:bodyPr>
          <a:lstStyle/>
          <a:p>
            <a:pPr algn="just"/>
            <a:r>
              <a:rPr lang="es-MX" dirty="0">
                <a:solidFill>
                  <a:srgbClr val="000000"/>
                </a:solidFill>
                <a:latin typeface="Arial" panose="020B0604020202020204" pitchFamily="34" charset="0"/>
              </a:rPr>
              <a:t>En una investigación para el desarrollo de un nuevo método anticonceptivo masculino, un grupo de investigadores realizó un experimento en el que, mediante una técnica mínimamente invasiva, se inyectó un polímero gelatinoso para bloquear los conductos deferentes. De manera previa, y posterior a la inyección, se realizaron análisis periódicos del líquido seminal en los voluntarios, registrando el conteo de espermatozoides.</a:t>
            </a:r>
          </a:p>
          <a:p>
            <a:pPr algn="just"/>
            <a:endParaRPr lang="es-MX" dirty="0">
              <a:solidFill>
                <a:srgbClr val="000000"/>
              </a:solidFill>
              <a:latin typeface="Arial" panose="020B0604020202020204" pitchFamily="34" charset="0"/>
            </a:endParaRPr>
          </a:p>
          <a:p>
            <a:pPr algn="just"/>
            <a:r>
              <a:rPr lang="es-MX" dirty="0">
                <a:solidFill>
                  <a:srgbClr val="000000"/>
                </a:solidFill>
                <a:latin typeface="Arial" panose="020B0604020202020204" pitchFamily="34" charset="0"/>
              </a:rPr>
              <a:t>A partir de estos antecedentes, ¿cuál de las siguientes opciones corresponde al objetivo de investigación?</a:t>
            </a:r>
          </a:p>
          <a:p>
            <a:pPr algn="just"/>
            <a:endParaRPr lang="es-MX" dirty="0">
              <a:solidFill>
                <a:srgbClr val="000000"/>
              </a:solidFill>
              <a:latin typeface="Arial" panose="020B0604020202020204" pitchFamily="34" charset="0"/>
            </a:endParaRPr>
          </a:p>
          <a:p>
            <a:pPr marL="342900" indent="-342900" algn="just">
              <a:buAutoNum type="alphaUcParenR"/>
            </a:pPr>
            <a:r>
              <a:rPr lang="es-MX" dirty="0">
                <a:solidFill>
                  <a:srgbClr val="000000"/>
                </a:solidFill>
                <a:latin typeface="Arial" panose="020B0604020202020204" pitchFamily="34" charset="0"/>
              </a:rPr>
              <a:t>Analizar alteraciones en la anatomía de los conductos deferentes.</a:t>
            </a:r>
          </a:p>
          <a:p>
            <a:pPr marL="342900" indent="-342900" algn="just">
              <a:buAutoNum type="alphaUcParenR"/>
            </a:pPr>
            <a:r>
              <a:rPr lang="es-MX" dirty="0">
                <a:solidFill>
                  <a:srgbClr val="000000"/>
                </a:solidFill>
                <a:latin typeface="Arial" panose="020B0604020202020204" pitchFamily="34" charset="0"/>
              </a:rPr>
              <a:t>Medir los cambios en los niveles de testosterona tras la inyección del polímero.</a:t>
            </a:r>
          </a:p>
          <a:p>
            <a:pPr marL="342900" indent="-342900" algn="just">
              <a:buAutoNum type="alphaUcParenR"/>
            </a:pPr>
            <a:r>
              <a:rPr lang="es-MX" dirty="0">
                <a:solidFill>
                  <a:srgbClr val="000000"/>
                </a:solidFill>
                <a:latin typeface="Arial" panose="020B0604020202020204" pitchFamily="34" charset="0"/>
              </a:rPr>
              <a:t>Evaluar la efectividad del polímero como método anticonceptivo.</a:t>
            </a:r>
          </a:p>
          <a:p>
            <a:pPr marL="342900" indent="-342900" algn="just">
              <a:buAutoNum type="alphaUcParenR"/>
            </a:pPr>
            <a:r>
              <a:rPr lang="es-MX" dirty="0">
                <a:solidFill>
                  <a:srgbClr val="000000"/>
                </a:solidFill>
                <a:latin typeface="Arial" panose="020B0604020202020204" pitchFamily="34" charset="0"/>
              </a:rPr>
              <a:t>Comparar la efectividad del polímero con otros anticonceptivos masculinos.</a:t>
            </a:r>
            <a:endParaRPr lang="es-ES" dirty="0">
              <a:solidFill>
                <a:srgbClr val="000000"/>
              </a:solidFill>
              <a:latin typeface="Arial" panose="020B0604020202020204" pitchFamily="34" charset="0"/>
            </a:endParaRPr>
          </a:p>
        </p:txBody>
      </p:sp>
      <p:pic>
        <p:nvPicPr>
          <p:cNvPr id="17" name="Imagen 16"/>
          <p:cNvPicPr>
            <a:picLocks noChangeAspect="1"/>
          </p:cNvPicPr>
          <p:nvPr/>
        </p:nvPicPr>
        <p:blipFill>
          <a:blip r:embed="rId3"/>
          <a:stretch>
            <a:fillRect/>
          </a:stretch>
        </p:blipFill>
        <p:spPr>
          <a:xfrm>
            <a:off x="82475" y="230386"/>
            <a:ext cx="2334970" cy="701101"/>
          </a:xfrm>
          <a:prstGeom prst="rect">
            <a:avLst/>
          </a:prstGeom>
        </p:spPr>
      </p:pic>
      <p:grpSp>
        <p:nvGrpSpPr>
          <p:cNvPr id="20" name="Grupo 19">
            <a:extLst>
              <a:ext uri="{FF2B5EF4-FFF2-40B4-BE49-F238E27FC236}">
                <a16:creationId xmlns:a16="http://schemas.microsoft.com/office/drawing/2014/main" id="{4A6C6CC8-A420-EB7C-CE38-9C26AF3D0337}"/>
              </a:ext>
            </a:extLst>
          </p:cNvPr>
          <p:cNvGrpSpPr/>
          <p:nvPr/>
        </p:nvGrpSpPr>
        <p:grpSpPr>
          <a:xfrm>
            <a:off x="6009724" y="5014272"/>
            <a:ext cx="2986792" cy="1631840"/>
            <a:chOff x="4986465" y="5252457"/>
            <a:chExt cx="2986792" cy="1631840"/>
          </a:xfrm>
        </p:grpSpPr>
        <p:grpSp>
          <p:nvGrpSpPr>
            <p:cNvPr id="21" name="22 Grupo">
              <a:extLst>
                <a:ext uri="{FF2B5EF4-FFF2-40B4-BE49-F238E27FC236}">
                  <a16:creationId xmlns:a16="http://schemas.microsoft.com/office/drawing/2014/main" id="{89195FAF-AE4A-07A3-4F64-FE426A95184D}"/>
                </a:ext>
              </a:extLst>
            </p:cNvPr>
            <p:cNvGrpSpPr/>
            <p:nvPr/>
          </p:nvGrpSpPr>
          <p:grpSpPr>
            <a:xfrm>
              <a:off x="4986465" y="5252457"/>
              <a:ext cx="2893465" cy="1631840"/>
              <a:chOff x="5452676" y="595925"/>
              <a:chExt cx="3763223" cy="1811991"/>
            </a:xfrm>
          </p:grpSpPr>
          <p:pic>
            <p:nvPicPr>
              <p:cNvPr id="24" name="Picture 3" descr="C:\Users\karla.hernandez\Desktop\PROGRAMAS ANUALES\TC31\íconos en png para PPT\pos it.png">
                <a:extLst>
                  <a:ext uri="{FF2B5EF4-FFF2-40B4-BE49-F238E27FC236}">
                    <a16:creationId xmlns:a16="http://schemas.microsoft.com/office/drawing/2014/main" id="{E5FD8D17-3F0D-AC1E-5805-C7D7C80FED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2676" y="595925"/>
                <a:ext cx="3481528" cy="1770612"/>
              </a:xfrm>
              <a:prstGeom prst="rect">
                <a:avLst/>
              </a:prstGeom>
              <a:noFill/>
              <a:extLst>
                <a:ext uri="{909E8E84-426E-40DD-AFC4-6F175D3DCCD1}">
                  <a14:hiddenFill xmlns:a14="http://schemas.microsoft.com/office/drawing/2010/main">
                    <a:solidFill>
                      <a:srgbClr val="FFFFFF"/>
                    </a:solidFill>
                  </a14:hiddenFill>
                </a:ext>
              </a:extLst>
            </p:spPr>
          </p:pic>
          <p:sp>
            <p:nvSpPr>
              <p:cNvPr id="25" name="24 Rectángulo">
                <a:extLst>
                  <a:ext uri="{FF2B5EF4-FFF2-40B4-BE49-F238E27FC236}">
                    <a16:creationId xmlns:a16="http://schemas.microsoft.com/office/drawing/2014/main" id="{C0E9E15F-511E-B0C0-3B28-882D9C979A84}"/>
                  </a:ext>
                </a:extLst>
              </p:cNvPr>
              <p:cNvSpPr/>
              <p:nvPr/>
            </p:nvSpPr>
            <p:spPr>
              <a:xfrm rot="21211048">
                <a:off x="5908826" y="900795"/>
                <a:ext cx="1861757" cy="375930"/>
              </a:xfrm>
              <a:prstGeom prst="rect">
                <a:avLst/>
              </a:prstGeom>
            </p:spPr>
            <p:txBody>
              <a:bodyPr wrap="square">
                <a:spAutoFit/>
              </a:bodyPr>
              <a:lstStyle/>
              <a:p>
                <a:pPr algn="just"/>
                <a:r>
                  <a:rPr lang="es-ES" altLang="es-CL" sz="1600" b="1" dirty="0">
                    <a:latin typeface="+mj-lt"/>
                    <a:ea typeface="Myriad Arabic"/>
                    <a:cs typeface="Myriad Arabic"/>
                  </a:rPr>
                  <a:t>Habilidad: </a:t>
                </a:r>
              </a:p>
            </p:txBody>
          </p:sp>
          <p:pic>
            <p:nvPicPr>
              <p:cNvPr id="26" name="Picture 5" descr="C:\Users\karla.hernandez\Desktop\PROGRAMAS ANUALES\TC31\íconos en png para PPT\08 ícono.png">
                <a:extLst>
                  <a:ext uri="{FF2B5EF4-FFF2-40B4-BE49-F238E27FC236}">
                    <a16:creationId xmlns:a16="http://schemas.microsoft.com/office/drawing/2014/main" id="{47D98712-E7B0-753C-A11F-1F0BA5A6E7A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4915" y="1634571"/>
                <a:ext cx="860984" cy="773345"/>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8 Rectángulo redondeado">
              <a:extLst>
                <a:ext uri="{FF2B5EF4-FFF2-40B4-BE49-F238E27FC236}">
                  <a16:creationId xmlns:a16="http://schemas.microsoft.com/office/drawing/2014/main" id="{0FC304C0-793F-F3BC-8A3B-393C61EE7E13}"/>
                </a:ext>
              </a:extLst>
            </p:cNvPr>
            <p:cNvSpPr/>
            <p:nvPr/>
          </p:nvSpPr>
          <p:spPr>
            <a:xfrm>
              <a:off x="7146136" y="5262137"/>
              <a:ext cx="827121" cy="841634"/>
            </a:xfrm>
            <a:prstGeom prst="roundRect">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800" b="1" dirty="0"/>
                <a:t>C</a:t>
              </a:r>
              <a:endParaRPr lang="es-CL" sz="4800" b="1" dirty="0"/>
            </a:p>
          </p:txBody>
        </p:sp>
        <p:sp>
          <p:nvSpPr>
            <p:cNvPr id="23" name="CuadroTexto 22">
              <a:extLst>
                <a:ext uri="{FF2B5EF4-FFF2-40B4-BE49-F238E27FC236}">
                  <a16:creationId xmlns:a16="http://schemas.microsoft.com/office/drawing/2014/main" id="{51086137-95CE-3C98-28BF-1FBF359FF79B}"/>
                </a:ext>
              </a:extLst>
            </p:cNvPr>
            <p:cNvSpPr txBox="1"/>
            <p:nvPr/>
          </p:nvSpPr>
          <p:spPr>
            <a:xfrm rot="21206444">
              <a:off x="5403974" y="5741641"/>
              <a:ext cx="1739051" cy="830997"/>
            </a:xfrm>
            <a:prstGeom prst="rect">
              <a:avLst/>
            </a:prstGeom>
            <a:noFill/>
          </p:spPr>
          <p:txBody>
            <a:bodyPr wrap="square" rtlCol="0">
              <a:spAutoFit/>
            </a:bodyPr>
            <a:lstStyle/>
            <a:p>
              <a:pPr algn="ctr"/>
              <a:r>
                <a:rPr lang="es-ES" altLang="es-CL" sz="1600" dirty="0">
                  <a:latin typeface="+mj-lt"/>
                  <a:ea typeface="Myriad Arabic"/>
                  <a:cs typeface="Myriad Arabic"/>
                </a:rPr>
                <a:t>Planificar y conducir una investigación</a:t>
              </a:r>
            </a:p>
          </p:txBody>
        </p:sp>
      </p:grpSp>
    </p:spTree>
    <p:extLst>
      <p:ext uri="{BB962C8B-B14F-4D97-AF65-F5344CB8AC3E}">
        <p14:creationId xmlns:p14="http://schemas.microsoft.com/office/powerpoint/2010/main" val="129110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16"/>
          <p:cNvPicPr>
            <a:picLocks noChangeAspect="1"/>
          </p:cNvPicPr>
          <p:nvPr/>
        </p:nvPicPr>
        <p:blipFill>
          <a:blip r:embed="rId3"/>
          <a:stretch>
            <a:fillRect/>
          </a:stretch>
        </p:blipFill>
        <p:spPr>
          <a:xfrm>
            <a:off x="82475" y="230386"/>
            <a:ext cx="2334970" cy="701101"/>
          </a:xfrm>
          <a:prstGeom prst="rect">
            <a:avLst/>
          </a:prstGeom>
        </p:spPr>
      </p:pic>
      <p:sp>
        <p:nvSpPr>
          <p:cNvPr id="3" name="Rectángulo 2"/>
          <p:cNvSpPr/>
          <p:nvPr/>
        </p:nvSpPr>
        <p:spPr>
          <a:xfrm>
            <a:off x="948588" y="1211094"/>
            <a:ext cx="7467177" cy="3139321"/>
          </a:xfrm>
          <a:prstGeom prst="rect">
            <a:avLst/>
          </a:prstGeom>
        </p:spPr>
        <p:txBody>
          <a:bodyPr wrap="square">
            <a:spAutoFit/>
          </a:bodyPr>
          <a:lstStyle/>
          <a:p>
            <a:pPr algn="just"/>
            <a:r>
              <a:rPr lang="es-MX" dirty="0">
                <a:solidFill>
                  <a:srgbClr val="000000"/>
                </a:solidFill>
                <a:latin typeface="Arial" panose="020B0604020202020204" pitchFamily="34" charset="0"/>
              </a:rPr>
              <a:t>Una mujer consume una caja de 28 comprimidos de anticonceptivos orales, de los cuales 21 de ellos son placebos y 7 contienen hormonas activas.</a:t>
            </a:r>
          </a:p>
          <a:p>
            <a:pPr algn="just"/>
            <a:endParaRPr lang="es-MX" dirty="0">
              <a:solidFill>
                <a:srgbClr val="000000"/>
              </a:solidFill>
              <a:latin typeface="Arial" panose="020B0604020202020204" pitchFamily="34" charset="0"/>
            </a:endParaRPr>
          </a:p>
          <a:p>
            <a:pPr algn="just"/>
            <a:r>
              <a:rPr lang="es-MX" dirty="0">
                <a:solidFill>
                  <a:srgbClr val="000000"/>
                </a:solidFill>
                <a:latin typeface="Arial" panose="020B0604020202020204" pitchFamily="34" charset="0"/>
              </a:rPr>
              <a:t>Al respecto, ¿qué impacto tendría esta distribución errónea de comprimidos en el ciclo menstrual de esta mujer?</a:t>
            </a:r>
          </a:p>
          <a:p>
            <a:pPr algn="just"/>
            <a:endParaRPr lang="es-MX" dirty="0">
              <a:solidFill>
                <a:srgbClr val="000000"/>
              </a:solidFill>
              <a:latin typeface="Arial" panose="020B0604020202020204" pitchFamily="34" charset="0"/>
            </a:endParaRPr>
          </a:p>
          <a:p>
            <a:pPr marL="342900" indent="-342900" algn="just">
              <a:buAutoNum type="alphaUcParenR"/>
            </a:pPr>
            <a:r>
              <a:rPr lang="es-MX" dirty="0">
                <a:solidFill>
                  <a:srgbClr val="000000"/>
                </a:solidFill>
                <a:latin typeface="Arial" panose="020B0604020202020204" pitchFamily="34" charset="0"/>
              </a:rPr>
              <a:t>La falta del efecto anovulatorio</a:t>
            </a:r>
          </a:p>
          <a:p>
            <a:pPr marL="342900" indent="-342900" algn="just">
              <a:buAutoNum type="alphaUcParenR"/>
            </a:pPr>
            <a:r>
              <a:rPr lang="es-MX" dirty="0">
                <a:solidFill>
                  <a:srgbClr val="000000"/>
                </a:solidFill>
                <a:latin typeface="Arial" panose="020B0604020202020204" pitchFamily="34" charset="0"/>
              </a:rPr>
              <a:t>La inhibición de la menstruación</a:t>
            </a:r>
          </a:p>
          <a:p>
            <a:pPr marL="342900" indent="-342900" algn="just">
              <a:buAutoNum type="alphaUcParenR"/>
            </a:pPr>
            <a:r>
              <a:rPr lang="es-MX" dirty="0">
                <a:solidFill>
                  <a:srgbClr val="000000"/>
                </a:solidFill>
                <a:latin typeface="Arial" panose="020B0604020202020204" pitchFamily="34" charset="0"/>
              </a:rPr>
              <a:t>La degeneración del cuerpo lúteo</a:t>
            </a:r>
          </a:p>
          <a:p>
            <a:pPr marL="342900" indent="-342900" algn="just">
              <a:buAutoNum type="alphaUcParenR"/>
            </a:pPr>
            <a:r>
              <a:rPr lang="es-MX" dirty="0">
                <a:solidFill>
                  <a:srgbClr val="000000"/>
                </a:solidFill>
                <a:latin typeface="Arial" panose="020B0604020202020204" pitchFamily="34" charset="0"/>
              </a:rPr>
              <a:t>La ovulación ocurriría de manera anticipada</a:t>
            </a:r>
            <a:endParaRPr lang="es-ES" dirty="0">
              <a:solidFill>
                <a:srgbClr val="000000"/>
              </a:solidFill>
              <a:latin typeface="Arial" panose="020B0604020202020204" pitchFamily="34" charset="0"/>
            </a:endParaRPr>
          </a:p>
        </p:txBody>
      </p:sp>
      <p:grpSp>
        <p:nvGrpSpPr>
          <p:cNvPr id="4" name="Grupo 3">
            <a:extLst>
              <a:ext uri="{FF2B5EF4-FFF2-40B4-BE49-F238E27FC236}">
                <a16:creationId xmlns:a16="http://schemas.microsoft.com/office/drawing/2014/main" id="{12F943EE-6F9D-D662-BDC1-96E8D2D74C03}"/>
              </a:ext>
            </a:extLst>
          </p:cNvPr>
          <p:cNvGrpSpPr/>
          <p:nvPr/>
        </p:nvGrpSpPr>
        <p:grpSpPr>
          <a:xfrm>
            <a:off x="5516719" y="4908473"/>
            <a:ext cx="2986792" cy="1631840"/>
            <a:chOff x="4986465" y="5252457"/>
            <a:chExt cx="2986792" cy="1631840"/>
          </a:xfrm>
        </p:grpSpPr>
        <p:grpSp>
          <p:nvGrpSpPr>
            <p:cNvPr id="5" name="22 Grupo">
              <a:extLst>
                <a:ext uri="{FF2B5EF4-FFF2-40B4-BE49-F238E27FC236}">
                  <a16:creationId xmlns:a16="http://schemas.microsoft.com/office/drawing/2014/main" id="{291277A3-0A8E-50D2-B2C3-7A3B1DE583C8}"/>
                </a:ext>
              </a:extLst>
            </p:cNvPr>
            <p:cNvGrpSpPr/>
            <p:nvPr/>
          </p:nvGrpSpPr>
          <p:grpSpPr>
            <a:xfrm>
              <a:off x="4986465" y="5252457"/>
              <a:ext cx="2893465" cy="1631840"/>
              <a:chOff x="5452676" y="595925"/>
              <a:chExt cx="3763223" cy="1811991"/>
            </a:xfrm>
          </p:grpSpPr>
          <p:pic>
            <p:nvPicPr>
              <p:cNvPr id="8" name="Picture 3" descr="C:\Users\karla.hernandez\Desktop\PROGRAMAS ANUALES\TC31\íconos en png para PPT\pos it.png">
                <a:extLst>
                  <a:ext uri="{FF2B5EF4-FFF2-40B4-BE49-F238E27FC236}">
                    <a16:creationId xmlns:a16="http://schemas.microsoft.com/office/drawing/2014/main" id="{C2FB0194-F594-7081-4C63-BEB6FB4694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2676" y="595925"/>
                <a:ext cx="3481528" cy="1770612"/>
              </a:xfrm>
              <a:prstGeom prst="rect">
                <a:avLst/>
              </a:prstGeom>
              <a:noFill/>
              <a:extLst>
                <a:ext uri="{909E8E84-426E-40DD-AFC4-6F175D3DCCD1}">
                  <a14:hiddenFill xmlns:a14="http://schemas.microsoft.com/office/drawing/2010/main">
                    <a:solidFill>
                      <a:srgbClr val="FFFFFF"/>
                    </a:solidFill>
                  </a14:hiddenFill>
                </a:ext>
              </a:extLst>
            </p:spPr>
          </p:pic>
          <p:sp>
            <p:nvSpPr>
              <p:cNvPr id="9" name="24 Rectángulo">
                <a:extLst>
                  <a:ext uri="{FF2B5EF4-FFF2-40B4-BE49-F238E27FC236}">
                    <a16:creationId xmlns:a16="http://schemas.microsoft.com/office/drawing/2014/main" id="{8D486D61-5002-2BBA-ACF9-6660B6B471CE}"/>
                  </a:ext>
                </a:extLst>
              </p:cNvPr>
              <p:cNvSpPr/>
              <p:nvPr/>
            </p:nvSpPr>
            <p:spPr>
              <a:xfrm rot="21211048">
                <a:off x="5908826" y="900795"/>
                <a:ext cx="1861757" cy="375930"/>
              </a:xfrm>
              <a:prstGeom prst="rect">
                <a:avLst/>
              </a:prstGeom>
            </p:spPr>
            <p:txBody>
              <a:bodyPr wrap="square">
                <a:spAutoFit/>
              </a:bodyPr>
              <a:lstStyle/>
              <a:p>
                <a:pPr algn="just"/>
                <a:r>
                  <a:rPr lang="es-ES" altLang="es-CL" sz="1600" b="1" dirty="0">
                    <a:latin typeface="+mj-lt"/>
                    <a:ea typeface="Myriad Arabic"/>
                    <a:cs typeface="Myriad Arabic"/>
                  </a:rPr>
                  <a:t>Habilidad: </a:t>
                </a:r>
              </a:p>
            </p:txBody>
          </p:sp>
          <p:pic>
            <p:nvPicPr>
              <p:cNvPr id="10" name="Picture 5" descr="C:\Users\karla.hernandez\Desktop\PROGRAMAS ANUALES\TC31\íconos en png para PPT\08 ícono.png">
                <a:extLst>
                  <a:ext uri="{FF2B5EF4-FFF2-40B4-BE49-F238E27FC236}">
                    <a16:creationId xmlns:a16="http://schemas.microsoft.com/office/drawing/2014/main" id="{35998CE2-5502-7850-079F-B1FA7C8D0D1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4915" y="1634571"/>
                <a:ext cx="860984" cy="773345"/>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8 Rectángulo redondeado">
              <a:extLst>
                <a:ext uri="{FF2B5EF4-FFF2-40B4-BE49-F238E27FC236}">
                  <a16:creationId xmlns:a16="http://schemas.microsoft.com/office/drawing/2014/main" id="{FE3A3138-F8E2-7640-C9BA-BDAA3A8C0FE8}"/>
                </a:ext>
              </a:extLst>
            </p:cNvPr>
            <p:cNvSpPr/>
            <p:nvPr/>
          </p:nvSpPr>
          <p:spPr>
            <a:xfrm>
              <a:off x="7146136" y="5262137"/>
              <a:ext cx="827121" cy="841634"/>
            </a:xfrm>
            <a:prstGeom prst="roundRect">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4800" b="1" dirty="0"/>
                <a:t>A</a:t>
              </a:r>
            </a:p>
          </p:txBody>
        </p:sp>
        <p:sp>
          <p:nvSpPr>
            <p:cNvPr id="7" name="CuadroTexto 6">
              <a:extLst>
                <a:ext uri="{FF2B5EF4-FFF2-40B4-BE49-F238E27FC236}">
                  <a16:creationId xmlns:a16="http://schemas.microsoft.com/office/drawing/2014/main" id="{8F5B5183-791D-A0D3-FFF7-2A61DC558394}"/>
                </a:ext>
              </a:extLst>
            </p:cNvPr>
            <p:cNvSpPr txBox="1"/>
            <p:nvPr/>
          </p:nvSpPr>
          <p:spPr>
            <a:xfrm rot="21206444">
              <a:off x="5403974" y="5864752"/>
              <a:ext cx="1739051" cy="584775"/>
            </a:xfrm>
            <a:prstGeom prst="rect">
              <a:avLst/>
            </a:prstGeom>
            <a:noFill/>
          </p:spPr>
          <p:txBody>
            <a:bodyPr wrap="square" rtlCol="0">
              <a:spAutoFit/>
            </a:bodyPr>
            <a:lstStyle/>
            <a:p>
              <a:pPr algn="ctr"/>
              <a:r>
                <a:rPr lang="es-ES" altLang="es-CL" sz="1600" dirty="0">
                  <a:latin typeface="+mj-lt"/>
                  <a:ea typeface="Myriad Arabic"/>
                  <a:cs typeface="Myriad Arabic"/>
                </a:rPr>
                <a:t>Procesar y analizar la evidencia</a:t>
              </a:r>
            </a:p>
          </p:txBody>
        </p:sp>
      </p:grpSp>
      <p:sp>
        <p:nvSpPr>
          <p:cNvPr id="12" name="Rectángulo redondeado 12">
            <a:extLst>
              <a:ext uri="{FF2B5EF4-FFF2-40B4-BE49-F238E27FC236}">
                <a16:creationId xmlns:a16="http://schemas.microsoft.com/office/drawing/2014/main" id="{2EAC8CB7-D9AE-175D-2E4F-552DEB513ADA}"/>
              </a:ext>
            </a:extLst>
          </p:cNvPr>
          <p:cNvSpPr/>
          <p:nvPr/>
        </p:nvSpPr>
        <p:spPr>
          <a:xfrm>
            <a:off x="185845" y="5511951"/>
            <a:ext cx="5123574" cy="912738"/>
          </a:xfrm>
          <a:prstGeom prst="roundRect">
            <a:avLst/>
          </a:prstGeom>
          <a:solidFill>
            <a:srgbClr val="0020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600" b="1" dirty="0">
                <a:solidFill>
                  <a:schemeClr val="accent4"/>
                </a:solidFill>
              </a:rPr>
              <a:t>TIP</a:t>
            </a:r>
            <a:r>
              <a:rPr lang="es-ES" sz="1600" b="1" dirty="0">
                <a:solidFill>
                  <a:schemeClr val="bg1"/>
                </a:solidFill>
              </a:rPr>
              <a:t>: Un placebo es una sustancia que no contiene el principio activo, en este caso serían pastillas que no contienen las hormonas sintéticas.</a:t>
            </a:r>
            <a:endParaRPr lang="es-CL" sz="1600" b="1" dirty="0">
              <a:solidFill>
                <a:schemeClr val="bg1"/>
              </a:solidFill>
            </a:endParaRPr>
          </a:p>
        </p:txBody>
      </p:sp>
    </p:spTree>
    <p:extLst>
      <p:ext uri="{BB962C8B-B14F-4D97-AF65-F5344CB8AC3E}">
        <p14:creationId xmlns:p14="http://schemas.microsoft.com/office/powerpoint/2010/main" val="974333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29978" y="1251535"/>
            <a:ext cx="7446611" cy="4247317"/>
          </a:xfrm>
          <a:prstGeom prst="rect">
            <a:avLst/>
          </a:prstGeom>
        </p:spPr>
        <p:txBody>
          <a:bodyPr wrap="square">
            <a:spAutoFit/>
          </a:bodyPr>
          <a:lstStyle/>
          <a:p>
            <a:pPr algn="just"/>
            <a:r>
              <a:rPr lang="es-MX" dirty="0">
                <a:solidFill>
                  <a:srgbClr val="000000"/>
                </a:solidFill>
                <a:latin typeface="Arial" panose="020B0604020202020204" pitchFamily="34" charset="0"/>
              </a:rPr>
              <a:t>Un estudiante está investigando los factores que afectan la mantención del cuerpo lúteo. Para ello, diseña un experimento en el que se toman muestras de tejido ovárico de una hembra y las expone a diferentes concentraciones de estrógenos y progesterona, observando la respuesta a nivel celular. ¿Por qué este procedimiento no asegura la replicabilidad de los datos?</a:t>
            </a:r>
          </a:p>
          <a:p>
            <a:pPr algn="just"/>
            <a:endParaRPr lang="es-MX" dirty="0">
              <a:solidFill>
                <a:srgbClr val="000000"/>
              </a:solidFill>
              <a:latin typeface="Arial" panose="020B0604020202020204" pitchFamily="34" charset="0"/>
            </a:endParaRPr>
          </a:p>
          <a:p>
            <a:pPr marL="342900" indent="-342900" algn="just">
              <a:buAutoNum type="alphaUcParenR"/>
            </a:pPr>
            <a:r>
              <a:rPr lang="es-MX" dirty="0">
                <a:solidFill>
                  <a:srgbClr val="000000"/>
                </a:solidFill>
                <a:latin typeface="Arial" panose="020B0604020202020204" pitchFamily="34" charset="0"/>
              </a:rPr>
              <a:t>Porque el experimento debiese utilizar gonadotropinas y no hormonas sexuales.</a:t>
            </a:r>
          </a:p>
          <a:p>
            <a:pPr marL="342900" indent="-342900" algn="just">
              <a:buAutoNum type="alphaUcParenR"/>
            </a:pPr>
            <a:r>
              <a:rPr lang="es-MX" dirty="0">
                <a:solidFill>
                  <a:srgbClr val="000000"/>
                </a:solidFill>
                <a:latin typeface="Arial" panose="020B0604020202020204" pitchFamily="34" charset="0"/>
              </a:rPr>
              <a:t>Porque los datos solo se obtienen de un solo sujeto y no se considera la variabilidad biológica entre individuos.</a:t>
            </a:r>
          </a:p>
          <a:p>
            <a:pPr marL="342900" indent="-342900" algn="just">
              <a:buAutoNum type="alphaUcParenR"/>
            </a:pPr>
            <a:r>
              <a:rPr lang="es-MX" dirty="0">
                <a:solidFill>
                  <a:srgbClr val="000000"/>
                </a:solidFill>
                <a:latin typeface="Arial" panose="020B0604020202020204" pitchFamily="34" charset="0"/>
              </a:rPr>
              <a:t>Porque no se hace un análisis a largo plazo para observar los efectos de las hormonas.</a:t>
            </a:r>
          </a:p>
          <a:p>
            <a:pPr marL="342900" indent="-342900" algn="just">
              <a:buAutoNum type="alphaUcParenR"/>
            </a:pPr>
            <a:r>
              <a:rPr lang="es-MX" dirty="0">
                <a:solidFill>
                  <a:srgbClr val="000000"/>
                </a:solidFill>
                <a:latin typeface="Arial" panose="020B0604020202020204" pitchFamily="34" charset="0"/>
              </a:rPr>
              <a:t>Porque la muestra de tejido ovárico no refleja la respuesta global del cuerpo lúteo en el organismo completo.</a:t>
            </a:r>
            <a:endParaRPr lang="es-ES" dirty="0">
              <a:solidFill>
                <a:srgbClr val="000000"/>
              </a:solidFill>
              <a:latin typeface="Arial" panose="020B0604020202020204" pitchFamily="34" charset="0"/>
            </a:endParaRPr>
          </a:p>
        </p:txBody>
      </p:sp>
      <p:pic>
        <p:nvPicPr>
          <p:cNvPr id="17" name="Imagen 16"/>
          <p:cNvPicPr>
            <a:picLocks noChangeAspect="1"/>
          </p:cNvPicPr>
          <p:nvPr/>
        </p:nvPicPr>
        <p:blipFill>
          <a:blip r:embed="rId3"/>
          <a:stretch>
            <a:fillRect/>
          </a:stretch>
        </p:blipFill>
        <p:spPr>
          <a:xfrm>
            <a:off x="82475" y="230386"/>
            <a:ext cx="2334970" cy="701101"/>
          </a:xfrm>
          <a:prstGeom prst="rect">
            <a:avLst/>
          </a:prstGeom>
        </p:spPr>
      </p:pic>
      <p:grpSp>
        <p:nvGrpSpPr>
          <p:cNvPr id="20" name="Grupo 19">
            <a:extLst>
              <a:ext uri="{FF2B5EF4-FFF2-40B4-BE49-F238E27FC236}">
                <a16:creationId xmlns:a16="http://schemas.microsoft.com/office/drawing/2014/main" id="{4A6C6CC8-A420-EB7C-CE38-9C26AF3D0337}"/>
              </a:ext>
            </a:extLst>
          </p:cNvPr>
          <p:cNvGrpSpPr/>
          <p:nvPr/>
        </p:nvGrpSpPr>
        <p:grpSpPr>
          <a:xfrm>
            <a:off x="5867328" y="4920179"/>
            <a:ext cx="2986792" cy="1631840"/>
            <a:chOff x="4986465" y="5252457"/>
            <a:chExt cx="2986792" cy="1631840"/>
          </a:xfrm>
        </p:grpSpPr>
        <p:grpSp>
          <p:nvGrpSpPr>
            <p:cNvPr id="21" name="22 Grupo">
              <a:extLst>
                <a:ext uri="{FF2B5EF4-FFF2-40B4-BE49-F238E27FC236}">
                  <a16:creationId xmlns:a16="http://schemas.microsoft.com/office/drawing/2014/main" id="{89195FAF-AE4A-07A3-4F64-FE426A95184D}"/>
                </a:ext>
              </a:extLst>
            </p:cNvPr>
            <p:cNvGrpSpPr/>
            <p:nvPr/>
          </p:nvGrpSpPr>
          <p:grpSpPr>
            <a:xfrm>
              <a:off x="4986465" y="5252457"/>
              <a:ext cx="2893465" cy="1631840"/>
              <a:chOff x="5452676" y="595925"/>
              <a:chExt cx="3763223" cy="1811991"/>
            </a:xfrm>
          </p:grpSpPr>
          <p:pic>
            <p:nvPicPr>
              <p:cNvPr id="24" name="Picture 3" descr="C:\Users\karla.hernandez\Desktop\PROGRAMAS ANUALES\TC31\íconos en png para PPT\pos it.png">
                <a:extLst>
                  <a:ext uri="{FF2B5EF4-FFF2-40B4-BE49-F238E27FC236}">
                    <a16:creationId xmlns:a16="http://schemas.microsoft.com/office/drawing/2014/main" id="{E5FD8D17-3F0D-AC1E-5805-C7D7C80FED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2676" y="595925"/>
                <a:ext cx="3481528" cy="1770612"/>
              </a:xfrm>
              <a:prstGeom prst="rect">
                <a:avLst/>
              </a:prstGeom>
              <a:noFill/>
              <a:extLst>
                <a:ext uri="{909E8E84-426E-40DD-AFC4-6F175D3DCCD1}">
                  <a14:hiddenFill xmlns:a14="http://schemas.microsoft.com/office/drawing/2010/main">
                    <a:solidFill>
                      <a:srgbClr val="FFFFFF"/>
                    </a:solidFill>
                  </a14:hiddenFill>
                </a:ext>
              </a:extLst>
            </p:spPr>
          </p:pic>
          <p:sp>
            <p:nvSpPr>
              <p:cNvPr id="25" name="24 Rectángulo">
                <a:extLst>
                  <a:ext uri="{FF2B5EF4-FFF2-40B4-BE49-F238E27FC236}">
                    <a16:creationId xmlns:a16="http://schemas.microsoft.com/office/drawing/2014/main" id="{C0E9E15F-511E-B0C0-3B28-882D9C979A84}"/>
                  </a:ext>
                </a:extLst>
              </p:cNvPr>
              <p:cNvSpPr/>
              <p:nvPr/>
            </p:nvSpPr>
            <p:spPr>
              <a:xfrm rot="21211048">
                <a:off x="5908826" y="900795"/>
                <a:ext cx="1861757" cy="375930"/>
              </a:xfrm>
              <a:prstGeom prst="rect">
                <a:avLst/>
              </a:prstGeom>
            </p:spPr>
            <p:txBody>
              <a:bodyPr wrap="square">
                <a:spAutoFit/>
              </a:bodyPr>
              <a:lstStyle/>
              <a:p>
                <a:pPr algn="just"/>
                <a:r>
                  <a:rPr lang="es-ES" altLang="es-CL" sz="1600" b="1" dirty="0">
                    <a:latin typeface="+mj-lt"/>
                    <a:ea typeface="Myriad Arabic"/>
                    <a:cs typeface="Myriad Arabic"/>
                  </a:rPr>
                  <a:t>Habilidad: </a:t>
                </a:r>
              </a:p>
            </p:txBody>
          </p:sp>
          <p:pic>
            <p:nvPicPr>
              <p:cNvPr id="26" name="Picture 5" descr="C:\Users\karla.hernandez\Desktop\PROGRAMAS ANUALES\TC31\íconos en png para PPT\08 ícono.png">
                <a:extLst>
                  <a:ext uri="{FF2B5EF4-FFF2-40B4-BE49-F238E27FC236}">
                    <a16:creationId xmlns:a16="http://schemas.microsoft.com/office/drawing/2014/main" id="{47D98712-E7B0-753C-A11F-1F0BA5A6E7A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4915" y="1634571"/>
                <a:ext cx="860984" cy="773345"/>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8 Rectángulo redondeado">
              <a:extLst>
                <a:ext uri="{FF2B5EF4-FFF2-40B4-BE49-F238E27FC236}">
                  <a16:creationId xmlns:a16="http://schemas.microsoft.com/office/drawing/2014/main" id="{0FC304C0-793F-F3BC-8A3B-393C61EE7E13}"/>
                </a:ext>
              </a:extLst>
            </p:cNvPr>
            <p:cNvSpPr/>
            <p:nvPr/>
          </p:nvSpPr>
          <p:spPr>
            <a:xfrm>
              <a:off x="7146136" y="5262137"/>
              <a:ext cx="827121" cy="841634"/>
            </a:xfrm>
            <a:prstGeom prst="roundRect">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800" b="1" dirty="0"/>
                <a:t>B</a:t>
              </a:r>
              <a:endParaRPr lang="es-CL" sz="4800" b="1" dirty="0"/>
            </a:p>
          </p:txBody>
        </p:sp>
        <p:sp>
          <p:nvSpPr>
            <p:cNvPr id="23" name="CuadroTexto 22">
              <a:extLst>
                <a:ext uri="{FF2B5EF4-FFF2-40B4-BE49-F238E27FC236}">
                  <a16:creationId xmlns:a16="http://schemas.microsoft.com/office/drawing/2014/main" id="{51086137-95CE-3C98-28BF-1FBF359FF79B}"/>
                </a:ext>
              </a:extLst>
            </p:cNvPr>
            <p:cNvSpPr txBox="1"/>
            <p:nvPr/>
          </p:nvSpPr>
          <p:spPr>
            <a:xfrm rot="21206444">
              <a:off x="5403974" y="5987862"/>
              <a:ext cx="1739051" cy="338554"/>
            </a:xfrm>
            <a:prstGeom prst="rect">
              <a:avLst/>
            </a:prstGeom>
            <a:noFill/>
          </p:spPr>
          <p:txBody>
            <a:bodyPr wrap="square" rtlCol="0">
              <a:spAutoFit/>
            </a:bodyPr>
            <a:lstStyle/>
            <a:p>
              <a:pPr algn="ctr"/>
              <a:r>
                <a:rPr lang="es-ES" altLang="es-CL" sz="1600" dirty="0">
                  <a:latin typeface="+mj-lt"/>
                  <a:ea typeface="Myriad Arabic"/>
                  <a:cs typeface="Myriad Arabic"/>
                </a:rPr>
                <a:t>Evaluar</a:t>
              </a:r>
            </a:p>
          </p:txBody>
        </p:sp>
      </p:grpSp>
    </p:spTree>
    <p:extLst>
      <p:ext uri="{BB962C8B-B14F-4D97-AF65-F5344CB8AC3E}">
        <p14:creationId xmlns:p14="http://schemas.microsoft.com/office/powerpoint/2010/main" val="2023218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911816" y="1015555"/>
            <a:ext cx="7528744" cy="5016758"/>
          </a:xfrm>
          <a:prstGeom prst="rect">
            <a:avLst/>
          </a:prstGeom>
        </p:spPr>
        <p:txBody>
          <a:bodyPr wrap="square">
            <a:spAutoFit/>
          </a:bodyPr>
          <a:lstStyle/>
          <a:p>
            <a:pPr algn="just"/>
            <a:r>
              <a:rPr lang="es-MX" sz="1600" dirty="0">
                <a:solidFill>
                  <a:srgbClr val="000000"/>
                </a:solidFill>
                <a:latin typeface="Arial" panose="020B0604020202020204" pitchFamily="34" charset="0"/>
              </a:rPr>
              <a:t>Mientras un estudiante realizaba una investigación bibliográfica para comprobar su hipótesis sobre la morfología de los espermatozoides y fertilidad, se encontró con un artículo publicado por un hospital de renombre mundial, donde los expertos en fertilidad masculina aceptaban que “conocer la morfología atípica de los espermatozoides tiene poca utilidad como indicador de infertilidad y ofrece poca claridad para predecir posibles embarazos, a menos que casi el 100 % de los espermatozoides del hombre fueran anormales”. Luego de leer esta información, el estudiante decidió rechazar su pregunta de investigación.</a:t>
            </a:r>
          </a:p>
          <a:p>
            <a:pPr algn="just"/>
            <a:endParaRPr lang="es-MX" sz="1600" dirty="0">
              <a:solidFill>
                <a:srgbClr val="000000"/>
              </a:solidFill>
              <a:latin typeface="Arial" panose="020B0604020202020204" pitchFamily="34" charset="0"/>
            </a:endParaRPr>
          </a:p>
          <a:p>
            <a:pPr algn="just"/>
            <a:r>
              <a:rPr lang="es-MX" sz="1600" dirty="0">
                <a:solidFill>
                  <a:srgbClr val="000000"/>
                </a:solidFill>
                <a:latin typeface="Arial" panose="020B0604020202020204" pitchFamily="34" charset="0"/>
              </a:rPr>
              <a:t>¿Cuál era la pregunta de investigación que había planteado originalmente el estudiante?</a:t>
            </a:r>
          </a:p>
          <a:p>
            <a:pPr algn="just"/>
            <a:endParaRPr lang="es-MX" sz="1600" dirty="0">
              <a:solidFill>
                <a:srgbClr val="000000"/>
              </a:solidFill>
              <a:latin typeface="Arial" panose="020B0604020202020204" pitchFamily="34" charset="0"/>
            </a:endParaRPr>
          </a:p>
          <a:p>
            <a:pPr marL="342900" indent="-342900" algn="just">
              <a:buAutoNum type="alphaUcParenR"/>
            </a:pPr>
            <a:r>
              <a:rPr lang="es-MX" sz="1600" dirty="0">
                <a:solidFill>
                  <a:srgbClr val="000000"/>
                </a:solidFill>
                <a:latin typeface="Arial" panose="020B0604020202020204" pitchFamily="34" charset="0"/>
              </a:rPr>
              <a:t>¿Cómo se relacionan el comportamiento anormal de los espermatozoides y la infertilidad masculina?</a:t>
            </a:r>
          </a:p>
          <a:p>
            <a:pPr marL="342900" indent="-342900" algn="just">
              <a:buAutoNum type="alphaUcParenR"/>
            </a:pPr>
            <a:r>
              <a:rPr lang="es-MX" sz="1600" dirty="0">
                <a:solidFill>
                  <a:srgbClr val="000000"/>
                </a:solidFill>
                <a:latin typeface="Arial" panose="020B0604020202020204" pitchFamily="34" charset="0"/>
              </a:rPr>
              <a:t>¿Cómo afecta la morfología atípica de los espermatozoides al desarrollo de un embarazo de alto riesgo?</a:t>
            </a:r>
          </a:p>
          <a:p>
            <a:pPr marL="342900" indent="-342900" algn="just">
              <a:buAutoNum type="alphaUcParenR"/>
            </a:pPr>
            <a:r>
              <a:rPr lang="es-MX" sz="1600" dirty="0">
                <a:solidFill>
                  <a:srgbClr val="000000"/>
                </a:solidFill>
                <a:latin typeface="Arial" panose="020B0604020202020204" pitchFamily="34" charset="0"/>
              </a:rPr>
              <a:t>¿Qué relación existe entre la cantidad de gametos producidos en los hombres y la capacidad de producir embarazos?</a:t>
            </a:r>
          </a:p>
          <a:p>
            <a:pPr marL="342900" indent="-342900" algn="just">
              <a:buAutoNum type="alphaUcParenR"/>
            </a:pPr>
            <a:r>
              <a:rPr lang="es-MX" sz="1600" dirty="0">
                <a:solidFill>
                  <a:srgbClr val="000000"/>
                </a:solidFill>
                <a:latin typeface="Arial" panose="020B0604020202020204" pitchFamily="34" charset="0"/>
              </a:rPr>
              <a:t>¿Qué relación existe entre aquellos varones que poseen la mitad de sus espermatozoides con morfologías atípicas y la infertilidad?</a:t>
            </a:r>
            <a:endParaRPr lang="es-ES" sz="1600" dirty="0">
              <a:solidFill>
                <a:srgbClr val="000000"/>
              </a:solidFill>
              <a:latin typeface="Arial" panose="020B0604020202020204" pitchFamily="34" charset="0"/>
            </a:endParaRPr>
          </a:p>
        </p:txBody>
      </p:sp>
      <p:pic>
        <p:nvPicPr>
          <p:cNvPr id="17" name="Imagen 16"/>
          <p:cNvPicPr>
            <a:picLocks noChangeAspect="1"/>
          </p:cNvPicPr>
          <p:nvPr/>
        </p:nvPicPr>
        <p:blipFill>
          <a:blip r:embed="rId3"/>
          <a:stretch>
            <a:fillRect/>
          </a:stretch>
        </p:blipFill>
        <p:spPr>
          <a:xfrm>
            <a:off x="82475" y="230386"/>
            <a:ext cx="2334970" cy="701101"/>
          </a:xfrm>
          <a:prstGeom prst="rect">
            <a:avLst/>
          </a:prstGeom>
        </p:spPr>
      </p:pic>
      <p:grpSp>
        <p:nvGrpSpPr>
          <p:cNvPr id="20" name="Grupo 19">
            <a:extLst>
              <a:ext uri="{FF2B5EF4-FFF2-40B4-BE49-F238E27FC236}">
                <a16:creationId xmlns:a16="http://schemas.microsoft.com/office/drawing/2014/main" id="{4A6C6CC8-A420-EB7C-CE38-9C26AF3D0337}"/>
              </a:ext>
            </a:extLst>
          </p:cNvPr>
          <p:cNvGrpSpPr/>
          <p:nvPr/>
        </p:nvGrpSpPr>
        <p:grpSpPr>
          <a:xfrm>
            <a:off x="5867329" y="4837292"/>
            <a:ext cx="2986792" cy="1631840"/>
            <a:chOff x="4986465" y="5252457"/>
            <a:chExt cx="2986792" cy="1631840"/>
          </a:xfrm>
        </p:grpSpPr>
        <p:grpSp>
          <p:nvGrpSpPr>
            <p:cNvPr id="21" name="22 Grupo">
              <a:extLst>
                <a:ext uri="{FF2B5EF4-FFF2-40B4-BE49-F238E27FC236}">
                  <a16:creationId xmlns:a16="http://schemas.microsoft.com/office/drawing/2014/main" id="{89195FAF-AE4A-07A3-4F64-FE426A95184D}"/>
                </a:ext>
              </a:extLst>
            </p:cNvPr>
            <p:cNvGrpSpPr/>
            <p:nvPr/>
          </p:nvGrpSpPr>
          <p:grpSpPr>
            <a:xfrm>
              <a:off x="4986465" y="5252457"/>
              <a:ext cx="2893465" cy="1631840"/>
              <a:chOff x="5452676" y="595925"/>
              <a:chExt cx="3763223" cy="1811991"/>
            </a:xfrm>
          </p:grpSpPr>
          <p:pic>
            <p:nvPicPr>
              <p:cNvPr id="24" name="Picture 3" descr="C:\Users\karla.hernandez\Desktop\PROGRAMAS ANUALES\TC31\íconos en png para PPT\pos it.png">
                <a:extLst>
                  <a:ext uri="{FF2B5EF4-FFF2-40B4-BE49-F238E27FC236}">
                    <a16:creationId xmlns:a16="http://schemas.microsoft.com/office/drawing/2014/main" id="{E5FD8D17-3F0D-AC1E-5805-C7D7C80FED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2676" y="595925"/>
                <a:ext cx="3481528" cy="1770612"/>
              </a:xfrm>
              <a:prstGeom prst="rect">
                <a:avLst/>
              </a:prstGeom>
              <a:noFill/>
              <a:extLst>
                <a:ext uri="{909E8E84-426E-40DD-AFC4-6F175D3DCCD1}">
                  <a14:hiddenFill xmlns:a14="http://schemas.microsoft.com/office/drawing/2010/main">
                    <a:solidFill>
                      <a:srgbClr val="FFFFFF"/>
                    </a:solidFill>
                  </a14:hiddenFill>
                </a:ext>
              </a:extLst>
            </p:spPr>
          </p:pic>
          <p:sp>
            <p:nvSpPr>
              <p:cNvPr id="25" name="24 Rectángulo">
                <a:extLst>
                  <a:ext uri="{FF2B5EF4-FFF2-40B4-BE49-F238E27FC236}">
                    <a16:creationId xmlns:a16="http://schemas.microsoft.com/office/drawing/2014/main" id="{C0E9E15F-511E-B0C0-3B28-882D9C979A84}"/>
                  </a:ext>
                </a:extLst>
              </p:cNvPr>
              <p:cNvSpPr/>
              <p:nvPr/>
            </p:nvSpPr>
            <p:spPr>
              <a:xfrm rot="21211048">
                <a:off x="5908826" y="900795"/>
                <a:ext cx="1861757" cy="375930"/>
              </a:xfrm>
              <a:prstGeom prst="rect">
                <a:avLst/>
              </a:prstGeom>
            </p:spPr>
            <p:txBody>
              <a:bodyPr wrap="square">
                <a:spAutoFit/>
              </a:bodyPr>
              <a:lstStyle/>
              <a:p>
                <a:pPr algn="just"/>
                <a:r>
                  <a:rPr lang="es-ES" altLang="es-CL" sz="1600" b="1" dirty="0">
                    <a:latin typeface="+mj-lt"/>
                    <a:ea typeface="Myriad Arabic"/>
                    <a:cs typeface="Myriad Arabic"/>
                  </a:rPr>
                  <a:t>Habilidad: </a:t>
                </a:r>
              </a:p>
            </p:txBody>
          </p:sp>
          <p:pic>
            <p:nvPicPr>
              <p:cNvPr id="26" name="Picture 5" descr="C:\Users\karla.hernandez\Desktop\PROGRAMAS ANUALES\TC31\íconos en png para PPT\08 ícono.png">
                <a:extLst>
                  <a:ext uri="{FF2B5EF4-FFF2-40B4-BE49-F238E27FC236}">
                    <a16:creationId xmlns:a16="http://schemas.microsoft.com/office/drawing/2014/main" id="{47D98712-E7B0-753C-A11F-1F0BA5A6E7A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4915" y="1634571"/>
                <a:ext cx="860984" cy="773345"/>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8 Rectángulo redondeado">
              <a:extLst>
                <a:ext uri="{FF2B5EF4-FFF2-40B4-BE49-F238E27FC236}">
                  <a16:creationId xmlns:a16="http://schemas.microsoft.com/office/drawing/2014/main" id="{0FC304C0-793F-F3BC-8A3B-393C61EE7E13}"/>
                </a:ext>
              </a:extLst>
            </p:cNvPr>
            <p:cNvSpPr/>
            <p:nvPr/>
          </p:nvSpPr>
          <p:spPr>
            <a:xfrm>
              <a:off x="7146136" y="5262137"/>
              <a:ext cx="827121" cy="841634"/>
            </a:xfrm>
            <a:prstGeom prst="roundRect">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800" b="1" dirty="0"/>
                <a:t>D</a:t>
              </a:r>
              <a:endParaRPr lang="es-CL" sz="4800" b="1" dirty="0"/>
            </a:p>
          </p:txBody>
        </p:sp>
        <p:sp>
          <p:nvSpPr>
            <p:cNvPr id="23" name="CuadroTexto 22">
              <a:extLst>
                <a:ext uri="{FF2B5EF4-FFF2-40B4-BE49-F238E27FC236}">
                  <a16:creationId xmlns:a16="http://schemas.microsoft.com/office/drawing/2014/main" id="{51086137-95CE-3C98-28BF-1FBF359FF79B}"/>
                </a:ext>
              </a:extLst>
            </p:cNvPr>
            <p:cNvSpPr txBox="1"/>
            <p:nvPr/>
          </p:nvSpPr>
          <p:spPr>
            <a:xfrm rot="21206444">
              <a:off x="5403974" y="5864752"/>
              <a:ext cx="1739051" cy="584775"/>
            </a:xfrm>
            <a:prstGeom prst="rect">
              <a:avLst/>
            </a:prstGeom>
            <a:noFill/>
          </p:spPr>
          <p:txBody>
            <a:bodyPr wrap="square" rtlCol="0">
              <a:spAutoFit/>
            </a:bodyPr>
            <a:lstStyle/>
            <a:p>
              <a:pPr algn="ctr"/>
              <a:r>
                <a:rPr lang="es-ES" altLang="es-CL" sz="1600" dirty="0">
                  <a:latin typeface="+mj-lt"/>
                  <a:ea typeface="Myriad Arabic"/>
                  <a:cs typeface="Myriad Arabic"/>
                </a:rPr>
                <a:t>Observar y plantear preguntas</a:t>
              </a:r>
            </a:p>
          </p:txBody>
        </p:sp>
      </p:grpSp>
    </p:spTree>
    <p:extLst>
      <p:ext uri="{BB962C8B-B14F-4D97-AF65-F5344CB8AC3E}">
        <p14:creationId xmlns:p14="http://schemas.microsoft.com/office/powerpoint/2010/main" val="981169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16"/>
          <p:cNvPicPr>
            <a:picLocks noChangeAspect="1"/>
          </p:cNvPicPr>
          <p:nvPr/>
        </p:nvPicPr>
        <p:blipFill>
          <a:blip r:embed="rId3"/>
          <a:stretch>
            <a:fillRect/>
          </a:stretch>
        </p:blipFill>
        <p:spPr>
          <a:xfrm>
            <a:off x="82475" y="230386"/>
            <a:ext cx="2334970" cy="701101"/>
          </a:xfrm>
          <a:prstGeom prst="rect">
            <a:avLst/>
          </a:prstGeom>
        </p:spPr>
      </p:pic>
      <p:sp>
        <p:nvSpPr>
          <p:cNvPr id="2" name="Rectángulo 1"/>
          <p:cNvSpPr/>
          <p:nvPr/>
        </p:nvSpPr>
        <p:spPr>
          <a:xfrm>
            <a:off x="942202" y="1120676"/>
            <a:ext cx="7561595" cy="2308324"/>
          </a:xfrm>
          <a:prstGeom prst="rect">
            <a:avLst/>
          </a:prstGeom>
        </p:spPr>
        <p:txBody>
          <a:bodyPr wrap="square">
            <a:spAutoFit/>
          </a:bodyPr>
          <a:lstStyle/>
          <a:p>
            <a:pPr algn="just"/>
            <a:r>
              <a:rPr lang="es-MX" dirty="0">
                <a:solidFill>
                  <a:srgbClr val="000000"/>
                </a:solidFill>
                <a:latin typeface="Arial" panose="020B0604020202020204" pitchFamily="34" charset="0"/>
              </a:rPr>
              <a:t>La ligadura de oviductos es un método anticonceptivo irreversible o parcialmente reversible, que consiste en ligar, cauterizar o amarrar los oviductos. Es muy efectivo, y su función es</a:t>
            </a:r>
          </a:p>
          <a:p>
            <a:pPr algn="just"/>
            <a:endParaRPr lang="es-MX" dirty="0">
              <a:solidFill>
                <a:srgbClr val="000000"/>
              </a:solidFill>
              <a:latin typeface="Arial" panose="020B0604020202020204" pitchFamily="34" charset="0"/>
            </a:endParaRPr>
          </a:p>
          <a:p>
            <a:pPr marL="342900" indent="-342900" algn="just">
              <a:buAutoNum type="alphaUcParenR"/>
            </a:pPr>
            <a:r>
              <a:rPr lang="es-MX" dirty="0">
                <a:solidFill>
                  <a:srgbClr val="000000"/>
                </a:solidFill>
                <a:latin typeface="Arial" panose="020B0604020202020204" pitchFamily="34" charset="0"/>
              </a:rPr>
              <a:t>eliminar el ovocito al ser ovulado.</a:t>
            </a:r>
          </a:p>
          <a:p>
            <a:pPr marL="342900" indent="-342900" algn="just">
              <a:buAutoNum type="alphaUcParenR"/>
            </a:pPr>
            <a:r>
              <a:rPr lang="es-MX" dirty="0">
                <a:solidFill>
                  <a:srgbClr val="000000"/>
                </a:solidFill>
                <a:latin typeface="Arial" panose="020B0604020202020204" pitchFamily="34" charset="0"/>
              </a:rPr>
              <a:t>evitar la liberación del ovocito por parte de los ovarios.</a:t>
            </a:r>
          </a:p>
          <a:p>
            <a:pPr marL="342900" indent="-342900" algn="just">
              <a:buAutoNum type="alphaUcParenR"/>
            </a:pPr>
            <a:r>
              <a:rPr lang="es-MX" dirty="0">
                <a:solidFill>
                  <a:srgbClr val="000000"/>
                </a:solidFill>
                <a:latin typeface="Arial" panose="020B0604020202020204" pitchFamily="34" charset="0"/>
              </a:rPr>
              <a:t>inhibir la producción de hormonas femeninas.</a:t>
            </a:r>
          </a:p>
          <a:p>
            <a:pPr marL="342900" indent="-342900" algn="just">
              <a:buAutoNum type="alphaUcParenR"/>
            </a:pPr>
            <a:r>
              <a:rPr lang="es-MX" dirty="0">
                <a:solidFill>
                  <a:srgbClr val="000000"/>
                </a:solidFill>
                <a:latin typeface="Arial" panose="020B0604020202020204" pitchFamily="34" charset="0"/>
              </a:rPr>
              <a:t>evitar el encuentro entre el espermatozoide y el ovocito.</a:t>
            </a:r>
            <a:endParaRPr lang="es-ES" dirty="0">
              <a:solidFill>
                <a:srgbClr val="000000"/>
              </a:solidFill>
              <a:latin typeface="Arial" panose="020B0604020202020204" pitchFamily="34" charset="0"/>
            </a:endParaRPr>
          </a:p>
        </p:txBody>
      </p:sp>
      <p:grpSp>
        <p:nvGrpSpPr>
          <p:cNvPr id="8" name="Grupo 7">
            <a:extLst>
              <a:ext uri="{FF2B5EF4-FFF2-40B4-BE49-F238E27FC236}">
                <a16:creationId xmlns:a16="http://schemas.microsoft.com/office/drawing/2014/main" id="{4A6C6CC8-A420-EB7C-CE38-9C26AF3D0337}"/>
              </a:ext>
            </a:extLst>
          </p:cNvPr>
          <p:cNvGrpSpPr/>
          <p:nvPr/>
        </p:nvGrpSpPr>
        <p:grpSpPr>
          <a:xfrm>
            <a:off x="5867329" y="4837292"/>
            <a:ext cx="2986792" cy="1631840"/>
            <a:chOff x="4986465" y="5252457"/>
            <a:chExt cx="2986792" cy="1631840"/>
          </a:xfrm>
        </p:grpSpPr>
        <p:grpSp>
          <p:nvGrpSpPr>
            <p:cNvPr id="9" name="22 Grupo">
              <a:extLst>
                <a:ext uri="{FF2B5EF4-FFF2-40B4-BE49-F238E27FC236}">
                  <a16:creationId xmlns:a16="http://schemas.microsoft.com/office/drawing/2014/main" id="{89195FAF-AE4A-07A3-4F64-FE426A95184D}"/>
                </a:ext>
              </a:extLst>
            </p:cNvPr>
            <p:cNvGrpSpPr/>
            <p:nvPr/>
          </p:nvGrpSpPr>
          <p:grpSpPr>
            <a:xfrm>
              <a:off x="4986465" y="5252457"/>
              <a:ext cx="2893465" cy="1631840"/>
              <a:chOff x="5452676" y="595925"/>
              <a:chExt cx="3763223" cy="1811991"/>
            </a:xfrm>
          </p:grpSpPr>
          <p:pic>
            <p:nvPicPr>
              <p:cNvPr id="12" name="Picture 3" descr="C:\Users\karla.hernandez\Desktop\PROGRAMAS ANUALES\TC31\íconos en png para PPT\pos it.png">
                <a:extLst>
                  <a:ext uri="{FF2B5EF4-FFF2-40B4-BE49-F238E27FC236}">
                    <a16:creationId xmlns:a16="http://schemas.microsoft.com/office/drawing/2014/main" id="{E5FD8D17-3F0D-AC1E-5805-C7D7C80FED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2676" y="595925"/>
                <a:ext cx="3481528" cy="177061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descr="C:\Users\karla.hernandez\Desktop\PROGRAMAS ANUALES\TC31\íconos en png para PPT\08 ícono.png">
                <a:extLst>
                  <a:ext uri="{FF2B5EF4-FFF2-40B4-BE49-F238E27FC236}">
                    <a16:creationId xmlns:a16="http://schemas.microsoft.com/office/drawing/2014/main" id="{47D98712-E7B0-753C-A11F-1F0BA5A6E7A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4915" y="1634571"/>
                <a:ext cx="860984" cy="773345"/>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8 Rectángulo redondeado">
              <a:extLst>
                <a:ext uri="{FF2B5EF4-FFF2-40B4-BE49-F238E27FC236}">
                  <a16:creationId xmlns:a16="http://schemas.microsoft.com/office/drawing/2014/main" id="{0FC304C0-793F-F3BC-8A3B-393C61EE7E13}"/>
                </a:ext>
              </a:extLst>
            </p:cNvPr>
            <p:cNvSpPr/>
            <p:nvPr/>
          </p:nvSpPr>
          <p:spPr>
            <a:xfrm>
              <a:off x="7146136" y="5262137"/>
              <a:ext cx="827121" cy="841634"/>
            </a:xfrm>
            <a:prstGeom prst="roundRect">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800" b="1" dirty="0"/>
                <a:t>D</a:t>
              </a:r>
              <a:endParaRPr lang="es-CL" sz="4800" b="1" dirty="0"/>
            </a:p>
          </p:txBody>
        </p:sp>
        <p:sp>
          <p:nvSpPr>
            <p:cNvPr id="11" name="CuadroTexto 10">
              <a:extLst>
                <a:ext uri="{FF2B5EF4-FFF2-40B4-BE49-F238E27FC236}">
                  <a16:creationId xmlns:a16="http://schemas.microsoft.com/office/drawing/2014/main" id="{51086137-95CE-3C98-28BF-1FBF359FF79B}"/>
                </a:ext>
              </a:extLst>
            </p:cNvPr>
            <p:cNvSpPr txBox="1"/>
            <p:nvPr/>
          </p:nvSpPr>
          <p:spPr>
            <a:xfrm rot="21206444">
              <a:off x="5403974" y="5864752"/>
              <a:ext cx="1739051" cy="584775"/>
            </a:xfrm>
            <a:prstGeom prst="rect">
              <a:avLst/>
            </a:prstGeom>
            <a:noFill/>
          </p:spPr>
          <p:txBody>
            <a:bodyPr wrap="square" rtlCol="0">
              <a:spAutoFit/>
            </a:bodyPr>
            <a:lstStyle/>
            <a:p>
              <a:pPr algn="ctr"/>
              <a:r>
                <a:rPr lang="es-ES" altLang="es-CL" sz="1600" dirty="0">
                  <a:ea typeface="Myriad Arabic"/>
                  <a:cs typeface="Myriad Arabic"/>
                </a:rPr>
                <a:t>Conocimientos de la Ciencia</a:t>
              </a:r>
            </a:p>
          </p:txBody>
        </p:sp>
      </p:grpSp>
    </p:spTree>
    <p:extLst>
      <p:ext uri="{BB962C8B-B14F-4D97-AF65-F5344CB8AC3E}">
        <p14:creationId xmlns:p14="http://schemas.microsoft.com/office/powerpoint/2010/main" val="1497965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66415" y="1225289"/>
            <a:ext cx="7471251" cy="4801314"/>
          </a:xfrm>
          <a:prstGeom prst="rect">
            <a:avLst/>
          </a:prstGeom>
        </p:spPr>
        <p:txBody>
          <a:bodyPr wrap="square">
            <a:spAutoFit/>
          </a:bodyPr>
          <a:lstStyle/>
          <a:p>
            <a:pPr algn="just"/>
            <a:r>
              <a:rPr lang="es-MX" dirty="0">
                <a:solidFill>
                  <a:srgbClr val="000000"/>
                </a:solidFill>
                <a:latin typeface="Arial" panose="020B0604020202020204" pitchFamily="34" charset="0"/>
              </a:rPr>
              <a:t>Científicos suministraron de forma oral a un grupo de ratones una píldora anticonceptiva masculina durante un mes. Luego, los ratones a los que se seguía suministrando la píldora fueron reunidos con un grupo de hembras con capacidad reproductiva. Transcurridos varios meses de observación se pudo constatar que la píldora disminuyó el conteo espermático de los ratones y tuvo una tasa de éxito en la prevención del embarazo de las hembras del 99%. Al respecto, ¿cuál fue el objetivo del estudio realizado?</a:t>
            </a:r>
          </a:p>
          <a:p>
            <a:pPr algn="just"/>
            <a:endParaRPr lang="es-MX" dirty="0">
              <a:solidFill>
                <a:srgbClr val="000000"/>
              </a:solidFill>
              <a:latin typeface="Arial" panose="020B0604020202020204" pitchFamily="34" charset="0"/>
            </a:endParaRPr>
          </a:p>
          <a:p>
            <a:pPr marL="342900" indent="-342900" algn="just">
              <a:buAutoNum type="alphaUcParenR"/>
            </a:pPr>
            <a:r>
              <a:rPr lang="es-MX" dirty="0">
                <a:solidFill>
                  <a:srgbClr val="000000"/>
                </a:solidFill>
                <a:latin typeface="Arial" panose="020B0604020202020204" pitchFamily="34" charset="0"/>
              </a:rPr>
              <a:t>Crear una píldora anticonceptiva oral que permita controlar el aumento de la población de ratones.</a:t>
            </a:r>
          </a:p>
          <a:p>
            <a:pPr marL="342900" indent="-342900" algn="just">
              <a:buAutoNum type="alphaUcParenR"/>
            </a:pPr>
            <a:r>
              <a:rPr lang="es-MX" dirty="0">
                <a:solidFill>
                  <a:srgbClr val="000000"/>
                </a:solidFill>
                <a:latin typeface="Arial" panose="020B0604020202020204" pitchFamily="34" charset="0"/>
              </a:rPr>
              <a:t>Registrar los cambios del comportamiento sexual que sufren los ratones al suministrarles píldoras anticonceptivas.</a:t>
            </a:r>
          </a:p>
          <a:p>
            <a:pPr marL="342900" indent="-342900" algn="just">
              <a:buAutoNum type="alphaUcParenR"/>
            </a:pPr>
            <a:r>
              <a:rPr lang="es-MX" dirty="0">
                <a:solidFill>
                  <a:srgbClr val="000000"/>
                </a:solidFill>
                <a:latin typeface="Arial" panose="020B0604020202020204" pitchFamily="34" charset="0"/>
              </a:rPr>
              <a:t>Evaluar en ratones la efectividad en la prevención del embarazo de una píldora anticonceptiva masculina.</a:t>
            </a:r>
          </a:p>
          <a:p>
            <a:pPr marL="342900" indent="-342900" algn="just">
              <a:buAutoNum type="alphaUcParenR"/>
            </a:pPr>
            <a:r>
              <a:rPr lang="es-MX" dirty="0">
                <a:solidFill>
                  <a:srgbClr val="000000"/>
                </a:solidFill>
                <a:latin typeface="Arial" panose="020B0604020202020204" pitchFamily="34" charset="0"/>
              </a:rPr>
              <a:t>Observar los efectos de la píldora anticonceptiva en el desarrollo de los caracteres sexuales secundarios de los ratones.</a:t>
            </a:r>
            <a:r>
              <a:rPr lang="es-ES" dirty="0">
                <a:solidFill>
                  <a:srgbClr val="000000"/>
                </a:solidFill>
                <a:latin typeface="Arial" panose="020B0604020202020204" pitchFamily="34" charset="0"/>
              </a:rPr>
              <a:t>	</a:t>
            </a:r>
          </a:p>
        </p:txBody>
      </p:sp>
      <p:pic>
        <p:nvPicPr>
          <p:cNvPr id="17" name="Imagen 16"/>
          <p:cNvPicPr>
            <a:picLocks noChangeAspect="1"/>
          </p:cNvPicPr>
          <p:nvPr/>
        </p:nvPicPr>
        <p:blipFill>
          <a:blip r:embed="rId3"/>
          <a:stretch>
            <a:fillRect/>
          </a:stretch>
        </p:blipFill>
        <p:spPr>
          <a:xfrm>
            <a:off x="82475" y="230386"/>
            <a:ext cx="2334970" cy="701101"/>
          </a:xfrm>
          <a:prstGeom prst="rect">
            <a:avLst/>
          </a:prstGeom>
        </p:spPr>
      </p:pic>
      <p:grpSp>
        <p:nvGrpSpPr>
          <p:cNvPr id="20" name="Grupo 19">
            <a:extLst>
              <a:ext uri="{FF2B5EF4-FFF2-40B4-BE49-F238E27FC236}">
                <a16:creationId xmlns:a16="http://schemas.microsoft.com/office/drawing/2014/main" id="{4A6C6CC8-A420-EB7C-CE38-9C26AF3D0337}"/>
              </a:ext>
            </a:extLst>
          </p:cNvPr>
          <p:cNvGrpSpPr/>
          <p:nvPr/>
        </p:nvGrpSpPr>
        <p:grpSpPr>
          <a:xfrm>
            <a:off x="5867329" y="4837292"/>
            <a:ext cx="2986792" cy="1631840"/>
            <a:chOff x="4986465" y="5252457"/>
            <a:chExt cx="2986792" cy="1631840"/>
          </a:xfrm>
        </p:grpSpPr>
        <p:grpSp>
          <p:nvGrpSpPr>
            <p:cNvPr id="21" name="22 Grupo">
              <a:extLst>
                <a:ext uri="{FF2B5EF4-FFF2-40B4-BE49-F238E27FC236}">
                  <a16:creationId xmlns:a16="http://schemas.microsoft.com/office/drawing/2014/main" id="{89195FAF-AE4A-07A3-4F64-FE426A95184D}"/>
                </a:ext>
              </a:extLst>
            </p:cNvPr>
            <p:cNvGrpSpPr/>
            <p:nvPr/>
          </p:nvGrpSpPr>
          <p:grpSpPr>
            <a:xfrm>
              <a:off x="4986465" y="5252457"/>
              <a:ext cx="2893465" cy="1631840"/>
              <a:chOff x="5452676" y="595925"/>
              <a:chExt cx="3763223" cy="1811991"/>
            </a:xfrm>
          </p:grpSpPr>
          <p:pic>
            <p:nvPicPr>
              <p:cNvPr id="24" name="Picture 3" descr="C:\Users\karla.hernandez\Desktop\PROGRAMAS ANUALES\TC31\íconos en png para PPT\pos it.png">
                <a:extLst>
                  <a:ext uri="{FF2B5EF4-FFF2-40B4-BE49-F238E27FC236}">
                    <a16:creationId xmlns:a16="http://schemas.microsoft.com/office/drawing/2014/main" id="{E5FD8D17-3F0D-AC1E-5805-C7D7C80FED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2676" y="595925"/>
                <a:ext cx="3481528" cy="1770612"/>
              </a:xfrm>
              <a:prstGeom prst="rect">
                <a:avLst/>
              </a:prstGeom>
              <a:noFill/>
              <a:extLst>
                <a:ext uri="{909E8E84-426E-40DD-AFC4-6F175D3DCCD1}">
                  <a14:hiddenFill xmlns:a14="http://schemas.microsoft.com/office/drawing/2010/main">
                    <a:solidFill>
                      <a:srgbClr val="FFFFFF"/>
                    </a:solidFill>
                  </a14:hiddenFill>
                </a:ext>
              </a:extLst>
            </p:spPr>
          </p:pic>
          <p:sp>
            <p:nvSpPr>
              <p:cNvPr id="25" name="24 Rectángulo">
                <a:extLst>
                  <a:ext uri="{FF2B5EF4-FFF2-40B4-BE49-F238E27FC236}">
                    <a16:creationId xmlns:a16="http://schemas.microsoft.com/office/drawing/2014/main" id="{C0E9E15F-511E-B0C0-3B28-882D9C979A84}"/>
                  </a:ext>
                </a:extLst>
              </p:cNvPr>
              <p:cNvSpPr/>
              <p:nvPr/>
            </p:nvSpPr>
            <p:spPr>
              <a:xfrm rot="21211048">
                <a:off x="5908826" y="900795"/>
                <a:ext cx="1861757" cy="375930"/>
              </a:xfrm>
              <a:prstGeom prst="rect">
                <a:avLst/>
              </a:prstGeom>
            </p:spPr>
            <p:txBody>
              <a:bodyPr wrap="square">
                <a:spAutoFit/>
              </a:bodyPr>
              <a:lstStyle/>
              <a:p>
                <a:pPr algn="just"/>
                <a:r>
                  <a:rPr lang="es-ES" altLang="es-CL" sz="1600" b="1" dirty="0">
                    <a:latin typeface="+mj-lt"/>
                    <a:ea typeface="Myriad Arabic"/>
                    <a:cs typeface="Myriad Arabic"/>
                  </a:rPr>
                  <a:t>Habilidad: </a:t>
                </a:r>
              </a:p>
            </p:txBody>
          </p:sp>
          <p:pic>
            <p:nvPicPr>
              <p:cNvPr id="26" name="Picture 5" descr="C:\Users\karla.hernandez\Desktop\PROGRAMAS ANUALES\TC31\íconos en png para PPT\08 ícono.png">
                <a:extLst>
                  <a:ext uri="{FF2B5EF4-FFF2-40B4-BE49-F238E27FC236}">
                    <a16:creationId xmlns:a16="http://schemas.microsoft.com/office/drawing/2014/main" id="{47D98712-E7B0-753C-A11F-1F0BA5A6E7A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4915" y="1634571"/>
                <a:ext cx="860984" cy="773345"/>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8 Rectángulo redondeado">
              <a:extLst>
                <a:ext uri="{FF2B5EF4-FFF2-40B4-BE49-F238E27FC236}">
                  <a16:creationId xmlns:a16="http://schemas.microsoft.com/office/drawing/2014/main" id="{0FC304C0-793F-F3BC-8A3B-393C61EE7E13}"/>
                </a:ext>
              </a:extLst>
            </p:cNvPr>
            <p:cNvSpPr/>
            <p:nvPr/>
          </p:nvSpPr>
          <p:spPr>
            <a:xfrm>
              <a:off x="7146136" y="5262137"/>
              <a:ext cx="827121" cy="841634"/>
            </a:xfrm>
            <a:prstGeom prst="roundRect">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800" b="1" dirty="0"/>
                <a:t>C</a:t>
              </a:r>
              <a:endParaRPr lang="es-CL" sz="4800" b="1" dirty="0"/>
            </a:p>
          </p:txBody>
        </p:sp>
        <p:sp>
          <p:nvSpPr>
            <p:cNvPr id="23" name="CuadroTexto 22">
              <a:extLst>
                <a:ext uri="{FF2B5EF4-FFF2-40B4-BE49-F238E27FC236}">
                  <a16:creationId xmlns:a16="http://schemas.microsoft.com/office/drawing/2014/main" id="{51086137-95CE-3C98-28BF-1FBF359FF79B}"/>
                </a:ext>
              </a:extLst>
            </p:cNvPr>
            <p:cNvSpPr txBox="1"/>
            <p:nvPr/>
          </p:nvSpPr>
          <p:spPr>
            <a:xfrm rot="21206444">
              <a:off x="5403974" y="5741641"/>
              <a:ext cx="1739051" cy="830997"/>
            </a:xfrm>
            <a:prstGeom prst="rect">
              <a:avLst/>
            </a:prstGeom>
            <a:noFill/>
          </p:spPr>
          <p:txBody>
            <a:bodyPr wrap="square" rtlCol="0">
              <a:spAutoFit/>
            </a:bodyPr>
            <a:lstStyle/>
            <a:p>
              <a:pPr algn="ctr"/>
              <a:r>
                <a:rPr lang="es-ES" altLang="es-CL" sz="1600" dirty="0">
                  <a:latin typeface="+mj-lt"/>
                  <a:ea typeface="Myriad Arabic"/>
                  <a:cs typeface="Myriad Arabic"/>
                </a:rPr>
                <a:t>Planificar y conducir una investigación</a:t>
              </a:r>
            </a:p>
          </p:txBody>
        </p:sp>
      </p:grpSp>
    </p:spTree>
    <p:extLst>
      <p:ext uri="{BB962C8B-B14F-4D97-AF65-F5344CB8AC3E}">
        <p14:creationId xmlns:p14="http://schemas.microsoft.com/office/powerpoint/2010/main" val="1707718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231BB2-07E9-EBC2-D4F7-EB9F04284C31}"/>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F9538E9B-A7FB-CD01-DE9F-03A78CF1ABEC}"/>
              </a:ext>
            </a:extLst>
          </p:cNvPr>
          <p:cNvPicPr>
            <a:picLocks noChangeAspect="1"/>
          </p:cNvPicPr>
          <p:nvPr/>
        </p:nvPicPr>
        <p:blipFill>
          <a:blip r:embed="rId2"/>
          <a:stretch>
            <a:fillRect/>
          </a:stretch>
        </p:blipFill>
        <p:spPr>
          <a:xfrm>
            <a:off x="7132774" y="4402951"/>
            <a:ext cx="1980124" cy="2534816"/>
          </a:xfrm>
          <a:prstGeom prst="rect">
            <a:avLst/>
          </a:prstGeom>
        </p:spPr>
      </p:pic>
      <p:pic>
        <p:nvPicPr>
          <p:cNvPr id="7" name="Imagen 6" descr="Infografía anticonceptivos versión vertical PAES">
            <a:extLst>
              <a:ext uri="{FF2B5EF4-FFF2-40B4-BE49-F238E27FC236}">
                <a16:creationId xmlns:a16="http://schemas.microsoft.com/office/drawing/2014/main" id="{4DE90ACC-784B-7BA8-00D6-4ABAAABE0A70}"/>
              </a:ext>
            </a:extLst>
          </p:cNvPr>
          <p:cNvPicPr>
            <a:picLocks noChangeAspect="1"/>
          </p:cNvPicPr>
          <p:nvPr/>
        </p:nvPicPr>
        <p:blipFill>
          <a:blip r:embed="rId3"/>
          <a:stretch>
            <a:fillRect/>
          </a:stretch>
        </p:blipFill>
        <p:spPr>
          <a:xfrm>
            <a:off x="874642" y="304800"/>
            <a:ext cx="5989983" cy="6268277"/>
          </a:xfrm>
          <a:prstGeom prst="rect">
            <a:avLst/>
          </a:prstGeom>
        </p:spPr>
      </p:pic>
    </p:spTree>
    <p:extLst>
      <p:ext uri="{BB962C8B-B14F-4D97-AF65-F5344CB8AC3E}">
        <p14:creationId xmlns:p14="http://schemas.microsoft.com/office/powerpoint/2010/main" val="108786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792861" y="954148"/>
            <a:ext cx="6185338" cy="646331"/>
          </a:xfrm>
          <a:prstGeom prst="rect">
            <a:avLst/>
          </a:prstGeom>
          <a:noFill/>
        </p:spPr>
        <p:txBody>
          <a:bodyPr wrap="square" rtlCol="0">
            <a:spAutoFit/>
          </a:bodyPr>
          <a:lstStyle/>
          <a:p>
            <a:r>
              <a:rPr lang="es-ES" dirty="0"/>
              <a:t>Dentro de los </a:t>
            </a:r>
            <a:r>
              <a:rPr lang="es-ES" b="1" dirty="0"/>
              <a:t>métodos para evitar el embarazo</a:t>
            </a:r>
            <a:r>
              <a:rPr lang="es-ES" dirty="0"/>
              <a:t>, podemos encontrar aquellos que tienen un </a:t>
            </a:r>
            <a:r>
              <a:rPr lang="es-ES" b="1" dirty="0"/>
              <a:t>origen natural</a:t>
            </a:r>
            <a:r>
              <a:rPr lang="es-ES" dirty="0"/>
              <a:t>. </a:t>
            </a:r>
            <a:endParaRPr lang="es-CL" dirty="0"/>
          </a:p>
        </p:txBody>
      </p:sp>
      <p:sp>
        <p:nvSpPr>
          <p:cNvPr id="5" name="Llamada ovalada 4"/>
          <p:cNvSpPr/>
          <p:nvPr/>
        </p:nvSpPr>
        <p:spPr>
          <a:xfrm>
            <a:off x="5701193" y="1634203"/>
            <a:ext cx="3095297" cy="1687890"/>
          </a:xfrm>
          <a:prstGeom prst="wedgeEllipseCallout">
            <a:avLst>
              <a:gd name="adj1" fmla="val -58845"/>
              <a:gd name="adj2" fmla="val -53631"/>
            </a:avLst>
          </a:prstGeom>
          <a:solidFill>
            <a:srgbClr val="002060"/>
          </a:solidFill>
          <a:ln>
            <a:noFill/>
          </a:ln>
          <a:effectLst>
            <a:outerShdw blurRad="50800" dist="38100" dir="2700000" algn="tl" rotWithShape="0">
              <a:prstClr val="black">
                <a:alpha val="40000"/>
              </a:prstClr>
            </a:outerShdw>
          </a:effectLst>
        </p:spPr>
        <p:txBody>
          <a:bodyPr wrap="square">
            <a:spAutoFit/>
          </a:bodyPr>
          <a:lstStyle/>
          <a:p>
            <a:pPr algn="ctr"/>
            <a:r>
              <a:rPr lang="es-ES" b="1" dirty="0">
                <a:solidFill>
                  <a:schemeClr val="bg1"/>
                </a:solidFill>
              </a:rPr>
              <a:t>Se basan en el seguimiento de </a:t>
            </a:r>
            <a:r>
              <a:rPr lang="es-ES" b="1" dirty="0">
                <a:solidFill>
                  <a:schemeClr val="accent4"/>
                </a:solidFill>
              </a:rPr>
              <a:t>prácticas para evitar el embarazo</a:t>
            </a:r>
            <a:r>
              <a:rPr lang="es-ES" b="1" dirty="0">
                <a:solidFill>
                  <a:schemeClr val="bg1"/>
                </a:solidFill>
              </a:rPr>
              <a:t>.</a:t>
            </a:r>
            <a:endParaRPr lang="es-CL" b="1" dirty="0">
              <a:solidFill>
                <a:schemeClr val="bg1"/>
              </a:solidFill>
            </a:endParaRPr>
          </a:p>
        </p:txBody>
      </p:sp>
      <p:pic>
        <p:nvPicPr>
          <p:cNvPr id="10" name="Imagen 9"/>
          <p:cNvPicPr>
            <a:picLocks noChangeAspect="1"/>
          </p:cNvPicPr>
          <p:nvPr/>
        </p:nvPicPr>
        <p:blipFill>
          <a:blip r:embed="rId3"/>
          <a:stretch>
            <a:fillRect/>
          </a:stretch>
        </p:blipFill>
        <p:spPr>
          <a:xfrm>
            <a:off x="543920" y="1968733"/>
            <a:ext cx="3207495" cy="2706720"/>
          </a:xfrm>
          <a:prstGeom prst="rect">
            <a:avLst/>
          </a:prstGeom>
        </p:spPr>
      </p:pic>
      <p:sp>
        <p:nvSpPr>
          <p:cNvPr id="11" name="Llamada ovalada 10"/>
          <p:cNvSpPr/>
          <p:nvPr/>
        </p:nvSpPr>
        <p:spPr>
          <a:xfrm>
            <a:off x="3523452" y="2937284"/>
            <a:ext cx="2389789" cy="1687890"/>
          </a:xfrm>
          <a:prstGeom prst="wedgeEllipseCallout">
            <a:avLst>
              <a:gd name="adj1" fmla="val 64787"/>
              <a:gd name="adj2" fmla="val -36619"/>
            </a:avLst>
          </a:prstGeom>
          <a:solidFill>
            <a:srgbClr val="7030A0"/>
          </a:solidFill>
          <a:ln>
            <a:noFill/>
          </a:ln>
          <a:effectLst>
            <a:outerShdw blurRad="50800" dist="38100" dir="2700000" algn="tl" rotWithShape="0">
              <a:prstClr val="black">
                <a:alpha val="40000"/>
              </a:prstClr>
            </a:outerShdw>
          </a:effectLst>
        </p:spPr>
        <p:txBody>
          <a:bodyPr wrap="square">
            <a:spAutoFit/>
          </a:bodyPr>
          <a:lstStyle/>
          <a:p>
            <a:pPr algn="ctr"/>
            <a:r>
              <a:rPr lang="es-ES" b="1" dirty="0">
                <a:solidFill>
                  <a:schemeClr val="bg1"/>
                </a:solidFill>
              </a:rPr>
              <a:t>Principalmente relacionadas al </a:t>
            </a:r>
            <a:r>
              <a:rPr lang="es-ES" b="1" dirty="0">
                <a:solidFill>
                  <a:schemeClr val="accent4"/>
                </a:solidFill>
              </a:rPr>
              <a:t>ciclo ovárico-menstrual</a:t>
            </a:r>
            <a:r>
              <a:rPr lang="es-ES" b="1" dirty="0">
                <a:solidFill>
                  <a:schemeClr val="bg1"/>
                </a:solidFill>
              </a:rPr>
              <a:t>.</a:t>
            </a:r>
            <a:endParaRPr lang="es-CL" b="1" dirty="0">
              <a:solidFill>
                <a:schemeClr val="bg1"/>
              </a:solidFill>
            </a:endParaRPr>
          </a:p>
        </p:txBody>
      </p:sp>
      <p:pic>
        <p:nvPicPr>
          <p:cNvPr id="17" name="Imagen 16"/>
          <p:cNvPicPr>
            <a:picLocks noChangeAspect="1"/>
          </p:cNvPicPr>
          <p:nvPr/>
        </p:nvPicPr>
        <p:blipFill rotWithShape="1">
          <a:blip r:embed="rId4"/>
          <a:srcRect l="-414" t="-230" r="5485" b="3405"/>
          <a:stretch/>
        </p:blipFill>
        <p:spPr>
          <a:xfrm>
            <a:off x="5648738" y="3715125"/>
            <a:ext cx="2814865" cy="2585348"/>
          </a:xfrm>
          <a:prstGeom prst="rect">
            <a:avLst/>
          </a:prstGeom>
        </p:spPr>
      </p:pic>
      <p:pic>
        <p:nvPicPr>
          <p:cNvPr id="7" name="Imagen 6"/>
          <p:cNvPicPr>
            <a:picLocks noChangeAspect="1"/>
          </p:cNvPicPr>
          <p:nvPr/>
        </p:nvPicPr>
        <p:blipFill>
          <a:blip r:embed="rId5"/>
          <a:stretch>
            <a:fillRect/>
          </a:stretch>
        </p:blipFill>
        <p:spPr>
          <a:xfrm>
            <a:off x="0" y="204897"/>
            <a:ext cx="2238375" cy="672097"/>
          </a:xfrm>
          <a:prstGeom prst="rect">
            <a:avLst/>
          </a:prstGeom>
        </p:spPr>
      </p:pic>
    </p:spTree>
    <p:extLst>
      <p:ext uri="{BB962C8B-B14F-4D97-AF65-F5344CB8AC3E}">
        <p14:creationId xmlns:p14="http://schemas.microsoft.com/office/powerpoint/2010/main" val="693433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750"/>
                                        <p:tgtEl>
                                          <p:spTgt spid="10"/>
                                        </p:tgtEl>
                                      </p:cBhvr>
                                    </p:animEffect>
                                  </p:childTnLst>
                                </p:cTn>
                              </p:par>
                            </p:childTnLst>
                          </p:cTn>
                        </p:par>
                        <p:par>
                          <p:cTn id="11" fill="hold">
                            <p:stCondLst>
                              <p:cond delay="750"/>
                            </p:stCondLst>
                            <p:childTnLst>
                              <p:par>
                                <p:cTn id="12" presetID="10" presetClass="entr" presetSubtype="0" fill="hold" grpId="0" nodeType="afterEffect">
                                  <p:stCondLst>
                                    <p:cond delay="50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750"/>
                                        <p:tgtEl>
                                          <p:spTgt spid="11"/>
                                        </p:tgtEl>
                                      </p:cBhvr>
                                    </p:animEffect>
                                  </p:childTnLst>
                                </p:cTn>
                              </p:par>
                              <p:par>
                                <p:cTn id="15" presetID="10" presetClass="entr" presetSubtype="0" fill="hold" nodeType="withEffect">
                                  <p:stCondLst>
                                    <p:cond delay="50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n 17"/>
          <p:cNvPicPr>
            <a:picLocks noChangeAspect="1"/>
          </p:cNvPicPr>
          <p:nvPr/>
        </p:nvPicPr>
        <p:blipFill>
          <a:blip r:embed="rId3"/>
          <a:stretch>
            <a:fillRect/>
          </a:stretch>
        </p:blipFill>
        <p:spPr>
          <a:xfrm>
            <a:off x="2541201" y="2102764"/>
            <a:ext cx="3703397" cy="4406110"/>
          </a:xfrm>
          <a:prstGeom prst="rect">
            <a:avLst/>
          </a:prstGeom>
        </p:spPr>
      </p:pic>
      <p:sp>
        <p:nvSpPr>
          <p:cNvPr id="2" name="CuadroTexto 1"/>
          <p:cNvSpPr txBox="1"/>
          <p:nvPr/>
        </p:nvSpPr>
        <p:spPr>
          <a:xfrm>
            <a:off x="452191" y="341570"/>
            <a:ext cx="4889191" cy="783193"/>
          </a:xfrm>
          <a:prstGeom prst="roundRect">
            <a:avLst/>
          </a:prstGeom>
          <a:noFill/>
          <a:ln>
            <a:noFill/>
          </a:ln>
          <a:effectLst/>
        </p:spPr>
        <p:txBody>
          <a:bodyPr wrap="square" rtlCol="0">
            <a:spAutoFit/>
          </a:bodyPr>
          <a:lstStyle/>
          <a:p>
            <a:pPr algn="just"/>
            <a:r>
              <a:rPr lang="es-ES" sz="2000" b="1" dirty="0">
                <a:latin typeface="Arial Rounded MT Bold" panose="020F0704030504030204" pitchFamily="34" charset="0"/>
              </a:rPr>
              <a:t>Método del ritmo, del calendario u </a:t>
            </a:r>
            <a:r>
              <a:rPr lang="es-ES" sz="2000" b="1" dirty="0" err="1">
                <a:latin typeface="Arial Rounded MT Bold" panose="020F0704030504030204" pitchFamily="34" charset="0"/>
              </a:rPr>
              <a:t>Ogino-Knaus</a:t>
            </a:r>
            <a:endParaRPr lang="es-CL" sz="2000" b="1" dirty="0">
              <a:latin typeface="Arial Rounded MT Bold" panose="020F0704030504030204" pitchFamily="34" charset="0"/>
            </a:endParaRPr>
          </a:p>
        </p:txBody>
      </p:sp>
      <p:sp>
        <p:nvSpPr>
          <p:cNvPr id="3" name="CuadroTexto 2">
            <a:extLst>
              <a:ext uri="{FF2B5EF4-FFF2-40B4-BE49-F238E27FC236}">
                <a16:creationId xmlns:a16="http://schemas.microsoft.com/office/drawing/2014/main" id="{CDCF1E96-4A52-487B-8A9F-E22BEE11E6E9}"/>
              </a:ext>
            </a:extLst>
          </p:cNvPr>
          <p:cNvSpPr txBox="1"/>
          <p:nvPr/>
        </p:nvSpPr>
        <p:spPr>
          <a:xfrm>
            <a:off x="452191" y="1153410"/>
            <a:ext cx="8239618" cy="715089"/>
          </a:xfrm>
          <a:prstGeom prst="roundRect">
            <a:avLst/>
          </a:prstGeom>
          <a:solidFill>
            <a:srgbClr val="002060"/>
          </a:solidFill>
          <a:ln>
            <a:noFill/>
          </a:ln>
          <a:effectLst>
            <a:outerShdw blurRad="50800" dist="38100" dir="2700000" algn="tl" rotWithShape="0">
              <a:prstClr val="black">
                <a:alpha val="40000"/>
              </a:prstClr>
            </a:outerShdw>
          </a:effectLst>
        </p:spPr>
        <p:txBody>
          <a:bodyPr wrap="square">
            <a:spAutoFit/>
          </a:bodyPr>
          <a:lstStyle/>
          <a:p>
            <a:pPr algn="ctr"/>
            <a:r>
              <a:rPr lang="es-ES" b="1" dirty="0">
                <a:solidFill>
                  <a:schemeClr val="bg1"/>
                </a:solidFill>
              </a:rPr>
              <a:t>Corresponde a la identificación del </a:t>
            </a:r>
            <a:r>
              <a:rPr lang="es-ES" b="1" u="sng" dirty="0">
                <a:solidFill>
                  <a:schemeClr val="accent4"/>
                </a:solidFill>
              </a:rPr>
              <a:t>período fértil</a:t>
            </a:r>
            <a:r>
              <a:rPr lang="es-ES" b="1" dirty="0">
                <a:solidFill>
                  <a:schemeClr val="bg1"/>
                </a:solidFill>
              </a:rPr>
              <a:t>, teniendo como base la </a:t>
            </a:r>
            <a:r>
              <a:rPr lang="es-ES" b="1" dirty="0">
                <a:solidFill>
                  <a:schemeClr val="accent4"/>
                </a:solidFill>
              </a:rPr>
              <a:t>historia de los ciclos menstruales de la persona</a:t>
            </a:r>
            <a:r>
              <a:rPr lang="es-ES" b="1" dirty="0">
                <a:solidFill>
                  <a:schemeClr val="bg1"/>
                </a:solidFill>
              </a:rPr>
              <a:t>.</a:t>
            </a:r>
            <a:endParaRPr lang="es-CL" b="1" dirty="0">
              <a:solidFill>
                <a:schemeClr val="bg1"/>
              </a:solidFill>
            </a:endParaRPr>
          </a:p>
        </p:txBody>
      </p:sp>
      <p:pic>
        <p:nvPicPr>
          <p:cNvPr id="19" name="Imagen 18"/>
          <p:cNvPicPr>
            <a:picLocks noChangeAspect="1"/>
          </p:cNvPicPr>
          <p:nvPr/>
        </p:nvPicPr>
        <p:blipFill>
          <a:blip r:embed="rId4"/>
          <a:stretch>
            <a:fillRect/>
          </a:stretch>
        </p:blipFill>
        <p:spPr>
          <a:xfrm>
            <a:off x="813101" y="1991768"/>
            <a:ext cx="5890311" cy="4628102"/>
          </a:xfrm>
          <a:prstGeom prst="rect">
            <a:avLst/>
          </a:prstGeom>
        </p:spPr>
      </p:pic>
      <p:cxnSp>
        <p:nvCxnSpPr>
          <p:cNvPr id="11" name="Conector: curvado 37">
            <a:extLst>
              <a:ext uri="{FF2B5EF4-FFF2-40B4-BE49-F238E27FC236}">
                <a16:creationId xmlns:a16="http://schemas.microsoft.com/office/drawing/2014/main" id="{45665614-E4C2-4DC9-B491-1ED32B705F65}"/>
              </a:ext>
            </a:extLst>
          </p:cNvPr>
          <p:cNvCxnSpPr>
            <a:cxnSpLocks/>
          </p:cNvCxnSpPr>
          <p:nvPr/>
        </p:nvCxnSpPr>
        <p:spPr>
          <a:xfrm rot="10800000">
            <a:off x="3840008" y="4584698"/>
            <a:ext cx="2992954" cy="384973"/>
          </a:xfrm>
          <a:prstGeom prst="curvedConnector2">
            <a:avLst/>
          </a:prstGeom>
          <a:ln w="38100">
            <a:tailEnd type="triangle"/>
          </a:ln>
        </p:spPr>
        <p:style>
          <a:lnRef idx="3">
            <a:schemeClr val="dk1"/>
          </a:lnRef>
          <a:fillRef idx="0">
            <a:schemeClr val="dk1"/>
          </a:fillRef>
          <a:effectRef idx="2">
            <a:schemeClr val="dk1"/>
          </a:effectRef>
          <a:fontRef idx="minor">
            <a:schemeClr val="tx1"/>
          </a:fontRef>
        </p:style>
      </p:cxnSp>
      <p:sp>
        <p:nvSpPr>
          <p:cNvPr id="10" name="CuadroTexto 9">
            <a:extLst>
              <a:ext uri="{FF2B5EF4-FFF2-40B4-BE49-F238E27FC236}">
                <a16:creationId xmlns:a16="http://schemas.microsoft.com/office/drawing/2014/main" id="{5219B3F1-06CA-4150-9971-6BDE249D0DF9}"/>
              </a:ext>
            </a:extLst>
          </p:cNvPr>
          <p:cNvSpPr txBox="1"/>
          <p:nvPr/>
        </p:nvSpPr>
        <p:spPr>
          <a:xfrm>
            <a:off x="6703412" y="4586732"/>
            <a:ext cx="2049048" cy="646331"/>
          </a:xfrm>
          <a:prstGeom prst="rect">
            <a:avLst/>
          </a:prstGeom>
          <a:noFill/>
        </p:spPr>
        <p:txBody>
          <a:bodyPr wrap="square" rtlCol="0">
            <a:spAutoFit/>
          </a:bodyPr>
          <a:lstStyle/>
          <a:p>
            <a:pPr algn="ctr"/>
            <a:r>
              <a:rPr lang="es-CL" b="1" dirty="0"/>
              <a:t>Alta probabilidad de ovulación</a:t>
            </a:r>
            <a:endParaRPr lang="es-CL" dirty="0"/>
          </a:p>
        </p:txBody>
      </p:sp>
      <p:sp>
        <p:nvSpPr>
          <p:cNvPr id="22" name="Llamada rectangular redondeada 21"/>
          <p:cNvSpPr/>
          <p:nvPr/>
        </p:nvSpPr>
        <p:spPr>
          <a:xfrm>
            <a:off x="6879184" y="2324099"/>
            <a:ext cx="2084501" cy="1191816"/>
          </a:xfrm>
          <a:prstGeom prst="wedgeRoundRectCallout">
            <a:avLst>
              <a:gd name="adj1" fmla="val -67832"/>
              <a:gd name="adj2" fmla="val -86869"/>
              <a:gd name="adj3" fmla="val 16667"/>
            </a:avLst>
          </a:prstGeom>
          <a:solidFill>
            <a:srgbClr val="7030A0"/>
          </a:solidFill>
          <a:ln>
            <a:noFill/>
          </a:ln>
          <a:effectLst>
            <a:outerShdw blurRad="50800" dist="38100" dir="2700000" algn="tl" rotWithShape="0">
              <a:prstClr val="black">
                <a:alpha val="40000"/>
              </a:prstClr>
            </a:outerShdw>
          </a:effectLst>
        </p:spPr>
        <p:txBody>
          <a:bodyPr wrap="square">
            <a:spAutoFit/>
          </a:bodyPr>
          <a:lstStyle/>
          <a:p>
            <a:pPr algn="ctr"/>
            <a:r>
              <a:rPr lang="es-ES" sz="1600" b="1" dirty="0">
                <a:solidFill>
                  <a:schemeClr val="bg1"/>
                </a:solidFill>
              </a:rPr>
              <a:t>Durante el período fértil, se recomienda la abstinencia o uso de otros métodos.</a:t>
            </a:r>
            <a:endParaRPr lang="es-CL" sz="1600" b="1" dirty="0">
              <a:solidFill>
                <a:schemeClr val="bg1"/>
              </a:solidFill>
            </a:endParaRPr>
          </a:p>
        </p:txBody>
      </p:sp>
      <p:sp>
        <p:nvSpPr>
          <p:cNvPr id="23" name="CuadroTexto 22"/>
          <p:cNvSpPr txBox="1"/>
          <p:nvPr/>
        </p:nvSpPr>
        <p:spPr>
          <a:xfrm>
            <a:off x="6772311" y="5597739"/>
            <a:ext cx="1919498" cy="400110"/>
          </a:xfrm>
          <a:prstGeom prst="rect">
            <a:avLst/>
          </a:prstGeom>
          <a:noFill/>
        </p:spPr>
        <p:txBody>
          <a:bodyPr wrap="square" rtlCol="0">
            <a:spAutoFit/>
          </a:bodyPr>
          <a:lstStyle/>
          <a:p>
            <a:r>
              <a:rPr lang="es-ES" sz="1000" dirty="0"/>
              <a:t>Calendario ejemplo para una mujer con ciclos irregulares</a:t>
            </a:r>
            <a:endParaRPr lang="es-CL" sz="1000" dirty="0"/>
          </a:p>
        </p:txBody>
      </p:sp>
    </p:spTree>
    <p:extLst>
      <p:ext uri="{BB962C8B-B14F-4D97-AF65-F5344CB8AC3E}">
        <p14:creationId xmlns:p14="http://schemas.microsoft.com/office/powerpoint/2010/main" val="2486225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750"/>
                                        <p:tgtEl>
                                          <p:spTgt spid="18"/>
                                        </p:tgtEl>
                                      </p:cBhvr>
                                    </p:animEffect>
                                  </p:childTnLst>
                                </p:cTn>
                              </p:par>
                            </p:childTnLst>
                          </p:cTn>
                        </p:par>
                        <p:par>
                          <p:cTn id="12" fill="hold">
                            <p:stCondLst>
                              <p:cond delay="1250"/>
                            </p:stCondLst>
                            <p:childTnLst>
                              <p:par>
                                <p:cTn id="13" presetID="10"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18"/>
                                        </p:tgtEl>
                                      </p:cBhvr>
                                    </p:animEffect>
                                    <p:set>
                                      <p:cBhvr>
                                        <p:cTn id="20" dur="1" fill="hold">
                                          <p:stCondLst>
                                            <p:cond delay="499"/>
                                          </p:stCondLst>
                                        </p:cTn>
                                        <p:tgtEl>
                                          <p:spTgt spid="18"/>
                                        </p:tgtEl>
                                        <p:attrNameLst>
                                          <p:attrName>style.visibility</p:attrName>
                                        </p:attrNameLst>
                                      </p:cBhvr>
                                      <p:to>
                                        <p:strVal val="hidden"/>
                                      </p:to>
                                    </p:se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par>
                          <p:cTn id="28" fill="hold">
                            <p:stCondLst>
                              <p:cond delay="1000"/>
                            </p:stCondLst>
                            <p:childTnLst>
                              <p:par>
                                <p:cTn id="29" presetID="10"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p:bldP spid="22" grpId="0" animBg="1"/>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upo 19"/>
          <p:cNvGrpSpPr/>
          <p:nvPr/>
        </p:nvGrpSpPr>
        <p:grpSpPr>
          <a:xfrm>
            <a:off x="4595813" y="1745264"/>
            <a:ext cx="4845921" cy="5939925"/>
            <a:chOff x="4580153" y="1708644"/>
            <a:chExt cx="4845921" cy="5939925"/>
          </a:xfrm>
        </p:grpSpPr>
        <p:pic>
          <p:nvPicPr>
            <p:cNvPr id="7" name="Imagen 6"/>
            <p:cNvPicPr>
              <a:picLocks noChangeAspect="1"/>
            </p:cNvPicPr>
            <p:nvPr/>
          </p:nvPicPr>
          <p:blipFill>
            <a:blip r:embed="rId2"/>
            <a:stretch>
              <a:fillRect/>
            </a:stretch>
          </p:blipFill>
          <p:spPr>
            <a:xfrm>
              <a:off x="4580153" y="1708644"/>
              <a:ext cx="4845921" cy="5939925"/>
            </a:xfrm>
            <a:prstGeom prst="rect">
              <a:avLst/>
            </a:prstGeom>
          </p:spPr>
        </p:pic>
        <p:sp>
          <p:nvSpPr>
            <p:cNvPr id="9" name="CuadroTexto 8">
              <a:extLst>
                <a:ext uri="{FF2B5EF4-FFF2-40B4-BE49-F238E27FC236}">
                  <a16:creationId xmlns:a16="http://schemas.microsoft.com/office/drawing/2014/main" id="{068CBFA7-E50A-4031-9F28-0A58AAC97AE6}"/>
                </a:ext>
              </a:extLst>
            </p:cNvPr>
            <p:cNvSpPr txBox="1"/>
            <p:nvPr/>
          </p:nvSpPr>
          <p:spPr>
            <a:xfrm rot="21151433">
              <a:off x="5370292" y="4204992"/>
              <a:ext cx="1826868" cy="1169551"/>
            </a:xfrm>
            <a:prstGeom prst="rect">
              <a:avLst/>
            </a:prstGeom>
            <a:noFill/>
          </p:spPr>
          <p:txBody>
            <a:bodyPr wrap="square" rtlCol="0">
              <a:spAutoFit/>
            </a:bodyPr>
            <a:lstStyle/>
            <a:p>
              <a:pPr algn="just">
                <a:lnSpc>
                  <a:spcPct val="150000"/>
                </a:lnSpc>
              </a:pPr>
              <a:r>
                <a:rPr lang="es-ES" sz="1600" b="1" i="0" u="none" strike="noStrike" baseline="0" dirty="0">
                  <a:solidFill>
                    <a:schemeClr val="accent6"/>
                  </a:solidFill>
                  <a:latin typeface="Ink Free" panose="03080402000500000000" pitchFamily="66" charset="0"/>
                </a:rPr>
                <a:t>Ciclo 1: 29 días</a:t>
              </a:r>
            </a:p>
            <a:p>
              <a:pPr algn="just">
                <a:lnSpc>
                  <a:spcPct val="150000"/>
                </a:lnSpc>
              </a:pPr>
              <a:r>
                <a:rPr lang="es-ES" sz="1600" b="1" dirty="0">
                  <a:solidFill>
                    <a:schemeClr val="accent6"/>
                  </a:solidFill>
                  <a:latin typeface="Ink Free" panose="03080402000500000000" pitchFamily="66" charset="0"/>
                </a:rPr>
                <a:t>Ciclo 2: 30 días</a:t>
              </a:r>
            </a:p>
            <a:p>
              <a:pPr algn="just">
                <a:lnSpc>
                  <a:spcPct val="150000"/>
                </a:lnSpc>
              </a:pPr>
              <a:r>
                <a:rPr lang="es-ES" sz="1600" b="1" i="0" u="none" strike="noStrike" baseline="0" dirty="0">
                  <a:solidFill>
                    <a:schemeClr val="accent6"/>
                  </a:solidFill>
                  <a:latin typeface="Ink Free" panose="03080402000500000000" pitchFamily="66" charset="0"/>
                </a:rPr>
                <a:t>Ciclo 3:</a:t>
              </a:r>
              <a:r>
                <a:rPr lang="es-ES" sz="1600" b="1" dirty="0">
                  <a:solidFill>
                    <a:schemeClr val="accent6"/>
                  </a:solidFill>
                  <a:latin typeface="Ink Free" panose="03080402000500000000" pitchFamily="66" charset="0"/>
                </a:rPr>
                <a:t> 28 días</a:t>
              </a:r>
              <a:endParaRPr lang="es-ES" sz="1600" b="1" i="0" u="none" strike="noStrike" baseline="0" dirty="0">
                <a:solidFill>
                  <a:schemeClr val="accent6"/>
                </a:solidFill>
                <a:latin typeface="Ink Free" panose="03080402000500000000" pitchFamily="66" charset="0"/>
              </a:endParaRPr>
            </a:p>
          </p:txBody>
        </p:sp>
        <p:sp>
          <p:nvSpPr>
            <p:cNvPr id="12" name="CuadroTexto 11">
              <a:extLst>
                <a:ext uri="{FF2B5EF4-FFF2-40B4-BE49-F238E27FC236}">
                  <a16:creationId xmlns:a16="http://schemas.microsoft.com/office/drawing/2014/main" id="{F1D490CB-8B7D-424A-A977-F58F48C08AC1}"/>
                </a:ext>
              </a:extLst>
            </p:cNvPr>
            <p:cNvSpPr txBox="1"/>
            <p:nvPr/>
          </p:nvSpPr>
          <p:spPr>
            <a:xfrm rot="21151433">
              <a:off x="7255606" y="4156394"/>
              <a:ext cx="1905850" cy="1169551"/>
            </a:xfrm>
            <a:prstGeom prst="rect">
              <a:avLst/>
            </a:prstGeom>
            <a:noFill/>
          </p:spPr>
          <p:txBody>
            <a:bodyPr wrap="square" rtlCol="0">
              <a:spAutoFit/>
            </a:bodyPr>
            <a:lstStyle/>
            <a:p>
              <a:pPr algn="just">
                <a:lnSpc>
                  <a:spcPct val="150000"/>
                </a:lnSpc>
              </a:pPr>
              <a:r>
                <a:rPr lang="es-ES" sz="1600" b="1" dirty="0">
                  <a:solidFill>
                    <a:schemeClr val="accent6"/>
                  </a:solidFill>
                  <a:latin typeface="Ink Free" panose="03080402000500000000" pitchFamily="66" charset="0"/>
                </a:rPr>
                <a:t>Ciclo 4: 31 días</a:t>
              </a:r>
            </a:p>
            <a:p>
              <a:pPr algn="just">
                <a:lnSpc>
                  <a:spcPct val="150000"/>
                </a:lnSpc>
              </a:pPr>
              <a:r>
                <a:rPr lang="es-ES" sz="1600" b="1" i="0" u="none" strike="noStrike" baseline="0" dirty="0">
                  <a:solidFill>
                    <a:schemeClr val="accent6"/>
                  </a:solidFill>
                  <a:latin typeface="Ink Free" panose="03080402000500000000" pitchFamily="66" charset="0"/>
                </a:rPr>
                <a:t>Ciclo 5: 32 </a:t>
              </a:r>
              <a:r>
                <a:rPr lang="es-ES" sz="1600" b="1" dirty="0">
                  <a:solidFill>
                    <a:schemeClr val="accent6"/>
                  </a:solidFill>
                  <a:latin typeface="Ink Free" panose="03080402000500000000" pitchFamily="66" charset="0"/>
                </a:rPr>
                <a:t>días</a:t>
              </a:r>
              <a:endParaRPr lang="es-ES" sz="1600" b="1" i="0" u="none" strike="noStrike" baseline="0" dirty="0">
                <a:solidFill>
                  <a:schemeClr val="accent6"/>
                </a:solidFill>
                <a:latin typeface="Ink Free" panose="03080402000500000000" pitchFamily="66" charset="0"/>
              </a:endParaRPr>
            </a:p>
            <a:p>
              <a:pPr algn="just">
                <a:lnSpc>
                  <a:spcPct val="150000"/>
                </a:lnSpc>
              </a:pPr>
              <a:r>
                <a:rPr lang="es-ES" sz="1600" b="1" dirty="0">
                  <a:solidFill>
                    <a:schemeClr val="accent6"/>
                  </a:solidFill>
                  <a:latin typeface="Ink Free" panose="03080402000500000000" pitchFamily="66" charset="0"/>
                </a:rPr>
                <a:t>Ciclo 6: 31 días</a:t>
              </a:r>
              <a:endParaRPr lang="es-ES" sz="1600" b="1" i="0" u="none" strike="noStrike" baseline="0" dirty="0">
                <a:solidFill>
                  <a:schemeClr val="accent6"/>
                </a:solidFill>
                <a:latin typeface="Ink Free" panose="03080402000500000000" pitchFamily="66" charset="0"/>
              </a:endParaRPr>
            </a:p>
          </p:txBody>
        </p:sp>
      </p:grpSp>
      <p:sp>
        <p:nvSpPr>
          <p:cNvPr id="3" name="CuadroTexto 2">
            <a:extLst>
              <a:ext uri="{FF2B5EF4-FFF2-40B4-BE49-F238E27FC236}">
                <a16:creationId xmlns:a16="http://schemas.microsoft.com/office/drawing/2014/main" id="{E1841F3C-EE77-4EE8-992E-0DE13284D6B0}"/>
              </a:ext>
            </a:extLst>
          </p:cNvPr>
          <p:cNvSpPr txBox="1"/>
          <p:nvPr/>
        </p:nvSpPr>
        <p:spPr>
          <a:xfrm>
            <a:off x="467544" y="2595314"/>
            <a:ext cx="4254492" cy="830997"/>
          </a:xfrm>
          <a:prstGeom prst="rect">
            <a:avLst/>
          </a:prstGeom>
          <a:noFill/>
        </p:spPr>
        <p:txBody>
          <a:bodyPr wrap="square" rtlCol="0">
            <a:spAutoFit/>
          </a:bodyPr>
          <a:lstStyle/>
          <a:p>
            <a:pPr marL="342900" indent="-342900" algn="just">
              <a:lnSpc>
                <a:spcPct val="150000"/>
              </a:lnSpc>
              <a:buAutoNum type="arabicPeriod"/>
            </a:pPr>
            <a:r>
              <a:rPr lang="es-ES" sz="1600" b="0" i="0" u="none" strike="noStrike" baseline="0" dirty="0">
                <a:solidFill>
                  <a:srgbClr val="000000"/>
                </a:solidFill>
              </a:rPr>
              <a:t>Registrar en un calendario los días de las menstruaciones durante 6 ciclos. </a:t>
            </a:r>
          </a:p>
        </p:txBody>
      </p:sp>
      <p:sp>
        <p:nvSpPr>
          <p:cNvPr id="4" name="CuadroTexto 3">
            <a:extLst>
              <a:ext uri="{FF2B5EF4-FFF2-40B4-BE49-F238E27FC236}">
                <a16:creationId xmlns:a16="http://schemas.microsoft.com/office/drawing/2014/main" id="{31D4143F-26D1-4D85-9FA5-AB5DC5333175}"/>
              </a:ext>
            </a:extLst>
          </p:cNvPr>
          <p:cNvSpPr txBox="1"/>
          <p:nvPr/>
        </p:nvSpPr>
        <p:spPr>
          <a:xfrm>
            <a:off x="467544" y="3450350"/>
            <a:ext cx="4270392" cy="830997"/>
          </a:xfrm>
          <a:prstGeom prst="rect">
            <a:avLst/>
          </a:prstGeom>
          <a:noFill/>
        </p:spPr>
        <p:txBody>
          <a:bodyPr wrap="square" rtlCol="0">
            <a:spAutoFit/>
          </a:bodyPr>
          <a:lstStyle/>
          <a:p>
            <a:pPr marL="358775" indent="-358775" algn="just">
              <a:lnSpc>
                <a:spcPct val="150000"/>
              </a:lnSpc>
            </a:pPr>
            <a:r>
              <a:rPr lang="es-ES" sz="1600" b="0" i="0" u="none" strike="noStrike" baseline="0" dirty="0">
                <a:solidFill>
                  <a:srgbClr val="000000"/>
                </a:solidFill>
              </a:rPr>
              <a:t>2. Identificar cuál fue el ciclo menstrual más corto y cuál el más largo. </a:t>
            </a:r>
            <a:endParaRPr lang="es-CL" sz="1600" dirty="0"/>
          </a:p>
        </p:txBody>
      </p:sp>
      <p:sp>
        <p:nvSpPr>
          <p:cNvPr id="5" name="CuadroTexto 4">
            <a:extLst>
              <a:ext uri="{FF2B5EF4-FFF2-40B4-BE49-F238E27FC236}">
                <a16:creationId xmlns:a16="http://schemas.microsoft.com/office/drawing/2014/main" id="{1B00DBB7-268E-493E-9529-995A5627341D}"/>
              </a:ext>
            </a:extLst>
          </p:cNvPr>
          <p:cNvSpPr txBox="1"/>
          <p:nvPr/>
        </p:nvSpPr>
        <p:spPr>
          <a:xfrm>
            <a:off x="465867" y="4204857"/>
            <a:ext cx="4527808" cy="2308324"/>
          </a:xfrm>
          <a:prstGeom prst="rect">
            <a:avLst/>
          </a:prstGeom>
          <a:noFill/>
        </p:spPr>
        <p:txBody>
          <a:bodyPr wrap="square" rtlCol="0">
            <a:spAutoFit/>
          </a:bodyPr>
          <a:lstStyle/>
          <a:p>
            <a:pPr marL="358775" indent="-358775">
              <a:lnSpc>
                <a:spcPct val="150000"/>
              </a:lnSpc>
            </a:pPr>
            <a:r>
              <a:rPr lang="es-ES" sz="1600" dirty="0">
                <a:solidFill>
                  <a:srgbClr val="000000"/>
                </a:solidFill>
              </a:rPr>
              <a:t>3. </a:t>
            </a:r>
            <a:r>
              <a:rPr lang="es-ES" sz="1600" b="0" i="0" u="none" strike="noStrike" baseline="0" dirty="0">
                <a:solidFill>
                  <a:srgbClr val="000000"/>
                </a:solidFill>
              </a:rPr>
              <a:t>Aplicar la siguiente fórmula para calcular el período fértil: </a:t>
            </a:r>
          </a:p>
          <a:p>
            <a:pPr marL="358775" indent="-358775" algn="ctr">
              <a:lnSpc>
                <a:spcPct val="150000"/>
              </a:lnSpc>
            </a:pPr>
            <a:r>
              <a:rPr lang="es-ES" sz="1600" b="1" i="0" u="none" baseline="0" dirty="0">
                <a:solidFill>
                  <a:schemeClr val="tx2"/>
                </a:solidFill>
              </a:rPr>
              <a:t>Primer día período fértil </a:t>
            </a:r>
          </a:p>
          <a:p>
            <a:pPr marL="358775" indent="-358775" algn="ctr">
              <a:lnSpc>
                <a:spcPct val="150000"/>
              </a:lnSpc>
            </a:pPr>
            <a:r>
              <a:rPr lang="es-ES" sz="1600" b="1" i="0" u="none" baseline="0" dirty="0">
                <a:solidFill>
                  <a:schemeClr val="tx2"/>
                </a:solidFill>
              </a:rPr>
              <a:t>Cantidad de días del ciclo más corto – 18 </a:t>
            </a:r>
          </a:p>
          <a:p>
            <a:pPr marL="358775" indent="-358775" algn="ctr">
              <a:lnSpc>
                <a:spcPct val="150000"/>
              </a:lnSpc>
            </a:pPr>
            <a:r>
              <a:rPr lang="es-ES" sz="1600" b="1" i="0" u="none" strike="noStrike" baseline="0" dirty="0">
                <a:solidFill>
                  <a:schemeClr val="accent4"/>
                </a:solidFill>
              </a:rPr>
              <a:t>Último día período fértil </a:t>
            </a:r>
          </a:p>
          <a:p>
            <a:pPr marL="358775" indent="-358775" algn="ctr">
              <a:lnSpc>
                <a:spcPct val="150000"/>
              </a:lnSpc>
            </a:pPr>
            <a:r>
              <a:rPr lang="es-ES" sz="1600" b="1" i="0" u="none" strike="noStrike" baseline="0" dirty="0">
                <a:solidFill>
                  <a:schemeClr val="accent4"/>
                </a:solidFill>
              </a:rPr>
              <a:t>Cantidad de días del ciclo más largo – 11 </a:t>
            </a:r>
            <a:endParaRPr lang="es-CL" b="1" dirty="0">
              <a:solidFill>
                <a:schemeClr val="accent4"/>
              </a:solidFill>
            </a:endParaRPr>
          </a:p>
        </p:txBody>
      </p:sp>
      <p:sp>
        <p:nvSpPr>
          <p:cNvPr id="10" name="Forma libre: forma 22">
            <a:extLst>
              <a:ext uri="{FF2B5EF4-FFF2-40B4-BE49-F238E27FC236}">
                <a16:creationId xmlns:a16="http://schemas.microsoft.com/office/drawing/2014/main" id="{F98F48E3-48EF-4926-9D08-76CE71DE30B8}"/>
              </a:ext>
            </a:extLst>
          </p:cNvPr>
          <p:cNvSpPr/>
          <p:nvPr/>
        </p:nvSpPr>
        <p:spPr>
          <a:xfrm>
            <a:off x="5167679" y="4968896"/>
            <a:ext cx="1978695" cy="593125"/>
          </a:xfrm>
          <a:custGeom>
            <a:avLst/>
            <a:gdLst>
              <a:gd name="connsiteX0" fmla="*/ 1002512 w 1978695"/>
              <a:gd name="connsiteY0" fmla="*/ 123568 h 593125"/>
              <a:gd name="connsiteX1" fmla="*/ 1101366 w 1978695"/>
              <a:gd name="connsiteY1" fmla="*/ 98854 h 593125"/>
              <a:gd name="connsiteX2" fmla="*/ 1138436 w 1978695"/>
              <a:gd name="connsiteY2" fmla="*/ 86498 h 593125"/>
              <a:gd name="connsiteX3" fmla="*/ 1286717 w 1978695"/>
              <a:gd name="connsiteY3" fmla="*/ 61784 h 593125"/>
              <a:gd name="connsiteX4" fmla="*/ 1669776 w 1978695"/>
              <a:gd name="connsiteY4" fmla="*/ 12357 h 593125"/>
              <a:gd name="connsiteX5" fmla="*/ 1904555 w 1978695"/>
              <a:gd name="connsiteY5" fmla="*/ 24714 h 593125"/>
              <a:gd name="connsiteX6" fmla="*/ 1966339 w 1978695"/>
              <a:gd name="connsiteY6" fmla="*/ 49427 h 593125"/>
              <a:gd name="connsiteX7" fmla="*/ 1978695 w 1978695"/>
              <a:gd name="connsiteY7" fmla="*/ 98854 h 593125"/>
              <a:gd name="connsiteX8" fmla="*/ 1941625 w 1978695"/>
              <a:gd name="connsiteY8" fmla="*/ 185352 h 593125"/>
              <a:gd name="connsiteX9" fmla="*/ 1706847 w 1978695"/>
              <a:gd name="connsiteY9" fmla="*/ 333633 h 593125"/>
              <a:gd name="connsiteX10" fmla="*/ 1509139 w 1978695"/>
              <a:gd name="connsiteY10" fmla="*/ 407773 h 593125"/>
              <a:gd name="connsiteX11" fmla="*/ 1274360 w 1978695"/>
              <a:gd name="connsiteY11" fmla="*/ 457200 h 593125"/>
              <a:gd name="connsiteX12" fmla="*/ 1224933 w 1978695"/>
              <a:gd name="connsiteY12" fmla="*/ 469557 h 593125"/>
              <a:gd name="connsiteX13" fmla="*/ 718306 w 1978695"/>
              <a:gd name="connsiteY13" fmla="*/ 568411 h 593125"/>
              <a:gd name="connsiteX14" fmla="*/ 359960 w 1978695"/>
              <a:gd name="connsiteY14" fmla="*/ 593125 h 593125"/>
              <a:gd name="connsiteX15" fmla="*/ 13971 w 1978695"/>
              <a:gd name="connsiteY15" fmla="*/ 568411 h 593125"/>
              <a:gd name="connsiteX16" fmla="*/ 1614 w 1978695"/>
              <a:gd name="connsiteY16" fmla="*/ 531341 h 593125"/>
              <a:gd name="connsiteX17" fmla="*/ 137539 w 1978695"/>
              <a:gd name="connsiteY17" fmla="*/ 383060 h 593125"/>
              <a:gd name="connsiteX18" fmla="*/ 174609 w 1978695"/>
              <a:gd name="connsiteY18" fmla="*/ 370703 h 593125"/>
              <a:gd name="connsiteX19" fmla="*/ 322890 w 1978695"/>
              <a:gd name="connsiteY19" fmla="*/ 284206 h 593125"/>
              <a:gd name="connsiteX20" fmla="*/ 359960 w 1978695"/>
              <a:gd name="connsiteY20" fmla="*/ 259492 h 593125"/>
              <a:gd name="connsiteX21" fmla="*/ 656522 w 1978695"/>
              <a:gd name="connsiteY21" fmla="*/ 123568 h 593125"/>
              <a:gd name="connsiteX22" fmla="*/ 705949 w 1978695"/>
              <a:gd name="connsiteY22" fmla="*/ 111211 h 593125"/>
              <a:gd name="connsiteX23" fmla="*/ 953085 w 1978695"/>
              <a:gd name="connsiteY23" fmla="*/ 24714 h 593125"/>
              <a:gd name="connsiteX24" fmla="*/ 1101366 w 1978695"/>
              <a:gd name="connsiteY24" fmla="*/ 0 h 59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78695" h="593125">
                <a:moveTo>
                  <a:pt x="1002512" y="123568"/>
                </a:moveTo>
                <a:cubicBezTo>
                  <a:pt x="1035463" y="115330"/>
                  <a:pt x="1068597" y="107791"/>
                  <a:pt x="1101366" y="98854"/>
                </a:cubicBezTo>
                <a:cubicBezTo>
                  <a:pt x="1113932" y="95427"/>
                  <a:pt x="1125664" y="89052"/>
                  <a:pt x="1138436" y="86498"/>
                </a:cubicBezTo>
                <a:cubicBezTo>
                  <a:pt x="1187572" y="76671"/>
                  <a:pt x="1237089" y="68709"/>
                  <a:pt x="1286717" y="61784"/>
                </a:cubicBezTo>
                <a:cubicBezTo>
                  <a:pt x="1414227" y="43992"/>
                  <a:pt x="1669776" y="12357"/>
                  <a:pt x="1669776" y="12357"/>
                </a:cubicBezTo>
                <a:cubicBezTo>
                  <a:pt x="1748036" y="16476"/>
                  <a:pt x="1826792" y="14994"/>
                  <a:pt x="1904555" y="24714"/>
                </a:cubicBezTo>
                <a:cubicBezTo>
                  <a:pt x="1926565" y="27465"/>
                  <a:pt x="1950655" y="33743"/>
                  <a:pt x="1966339" y="49427"/>
                </a:cubicBezTo>
                <a:cubicBezTo>
                  <a:pt x="1978348" y="61436"/>
                  <a:pt x="1974576" y="82378"/>
                  <a:pt x="1978695" y="98854"/>
                </a:cubicBezTo>
                <a:cubicBezTo>
                  <a:pt x="1966338" y="127687"/>
                  <a:pt x="1960751" y="160488"/>
                  <a:pt x="1941625" y="185352"/>
                </a:cubicBezTo>
                <a:cubicBezTo>
                  <a:pt x="1888717" y="254132"/>
                  <a:pt x="1779156" y="302643"/>
                  <a:pt x="1706847" y="333633"/>
                </a:cubicBezTo>
                <a:cubicBezTo>
                  <a:pt x="1642154" y="361359"/>
                  <a:pt x="1576815" y="388437"/>
                  <a:pt x="1509139" y="407773"/>
                </a:cubicBezTo>
                <a:cubicBezTo>
                  <a:pt x="1432241" y="429744"/>
                  <a:pt x="1352510" y="440211"/>
                  <a:pt x="1274360" y="457200"/>
                </a:cubicBezTo>
                <a:cubicBezTo>
                  <a:pt x="1257765" y="460808"/>
                  <a:pt x="1241528" y="465949"/>
                  <a:pt x="1224933" y="469557"/>
                </a:cubicBezTo>
                <a:cubicBezTo>
                  <a:pt x="1051161" y="507334"/>
                  <a:pt x="894790" y="539946"/>
                  <a:pt x="718306" y="568411"/>
                </a:cubicBezTo>
                <a:cubicBezTo>
                  <a:pt x="612221" y="585521"/>
                  <a:pt x="451728" y="588536"/>
                  <a:pt x="359960" y="593125"/>
                </a:cubicBezTo>
                <a:cubicBezTo>
                  <a:pt x="244630" y="584887"/>
                  <a:pt x="127913" y="588056"/>
                  <a:pt x="13971" y="568411"/>
                </a:cubicBezTo>
                <a:cubicBezTo>
                  <a:pt x="1135" y="566198"/>
                  <a:pt x="-2505" y="543698"/>
                  <a:pt x="1614" y="531341"/>
                </a:cubicBezTo>
                <a:cubicBezTo>
                  <a:pt x="20306" y="475265"/>
                  <a:pt x="94716" y="413036"/>
                  <a:pt x="137539" y="383060"/>
                </a:cubicBezTo>
                <a:cubicBezTo>
                  <a:pt x="148210" y="375591"/>
                  <a:pt x="163116" y="376832"/>
                  <a:pt x="174609" y="370703"/>
                </a:cubicBezTo>
                <a:cubicBezTo>
                  <a:pt x="225099" y="343775"/>
                  <a:pt x="273823" y="313646"/>
                  <a:pt x="322890" y="284206"/>
                </a:cubicBezTo>
                <a:cubicBezTo>
                  <a:pt x="335625" y="276565"/>
                  <a:pt x="346579" y="265935"/>
                  <a:pt x="359960" y="259492"/>
                </a:cubicBezTo>
                <a:cubicBezTo>
                  <a:pt x="457937" y="212318"/>
                  <a:pt x="556572" y="166404"/>
                  <a:pt x="656522" y="123568"/>
                </a:cubicBezTo>
                <a:cubicBezTo>
                  <a:pt x="672132" y="116878"/>
                  <a:pt x="689920" y="116821"/>
                  <a:pt x="705949" y="111211"/>
                </a:cubicBezTo>
                <a:cubicBezTo>
                  <a:pt x="764832" y="90602"/>
                  <a:pt x="872708" y="39785"/>
                  <a:pt x="953085" y="24714"/>
                </a:cubicBezTo>
                <a:cubicBezTo>
                  <a:pt x="1002336" y="15480"/>
                  <a:pt x="1101366" y="0"/>
                  <a:pt x="1101366" y="0"/>
                </a:cubicBezTo>
              </a:path>
            </a:pathLst>
          </a:custGeom>
          <a:ln w="38100"/>
        </p:spPr>
        <p:style>
          <a:lnRef idx="2">
            <a:schemeClr val="accent4"/>
          </a:lnRef>
          <a:fillRef idx="0">
            <a:schemeClr val="accent4"/>
          </a:fillRef>
          <a:effectRef idx="1">
            <a:schemeClr val="accent4"/>
          </a:effectRef>
          <a:fontRef idx="minor">
            <a:schemeClr val="tx1"/>
          </a:fontRef>
        </p:style>
        <p:txBody>
          <a:bodyPr rtlCol="0" anchor="ctr"/>
          <a:lstStyle/>
          <a:p>
            <a:pPr algn="ctr"/>
            <a:endParaRPr lang="es-CL"/>
          </a:p>
        </p:txBody>
      </p:sp>
      <p:sp>
        <p:nvSpPr>
          <p:cNvPr id="13" name="Forma libre: forma 39">
            <a:extLst>
              <a:ext uri="{FF2B5EF4-FFF2-40B4-BE49-F238E27FC236}">
                <a16:creationId xmlns:a16="http://schemas.microsoft.com/office/drawing/2014/main" id="{5D874614-415D-4008-A1EB-B8117C618F87}"/>
              </a:ext>
            </a:extLst>
          </p:cNvPr>
          <p:cNvSpPr/>
          <p:nvPr/>
        </p:nvSpPr>
        <p:spPr>
          <a:xfrm>
            <a:off x="7244227" y="4527011"/>
            <a:ext cx="1768254" cy="524169"/>
          </a:xfrm>
          <a:custGeom>
            <a:avLst/>
            <a:gdLst>
              <a:gd name="connsiteX0" fmla="*/ 1002512 w 1978695"/>
              <a:gd name="connsiteY0" fmla="*/ 123568 h 593125"/>
              <a:gd name="connsiteX1" fmla="*/ 1101366 w 1978695"/>
              <a:gd name="connsiteY1" fmla="*/ 98854 h 593125"/>
              <a:gd name="connsiteX2" fmla="*/ 1138436 w 1978695"/>
              <a:gd name="connsiteY2" fmla="*/ 86498 h 593125"/>
              <a:gd name="connsiteX3" fmla="*/ 1286717 w 1978695"/>
              <a:gd name="connsiteY3" fmla="*/ 61784 h 593125"/>
              <a:gd name="connsiteX4" fmla="*/ 1669776 w 1978695"/>
              <a:gd name="connsiteY4" fmla="*/ 12357 h 593125"/>
              <a:gd name="connsiteX5" fmla="*/ 1904555 w 1978695"/>
              <a:gd name="connsiteY5" fmla="*/ 24714 h 593125"/>
              <a:gd name="connsiteX6" fmla="*/ 1966339 w 1978695"/>
              <a:gd name="connsiteY6" fmla="*/ 49427 h 593125"/>
              <a:gd name="connsiteX7" fmla="*/ 1978695 w 1978695"/>
              <a:gd name="connsiteY7" fmla="*/ 98854 h 593125"/>
              <a:gd name="connsiteX8" fmla="*/ 1941625 w 1978695"/>
              <a:gd name="connsiteY8" fmla="*/ 185352 h 593125"/>
              <a:gd name="connsiteX9" fmla="*/ 1706847 w 1978695"/>
              <a:gd name="connsiteY9" fmla="*/ 333633 h 593125"/>
              <a:gd name="connsiteX10" fmla="*/ 1509139 w 1978695"/>
              <a:gd name="connsiteY10" fmla="*/ 407773 h 593125"/>
              <a:gd name="connsiteX11" fmla="*/ 1274360 w 1978695"/>
              <a:gd name="connsiteY11" fmla="*/ 457200 h 593125"/>
              <a:gd name="connsiteX12" fmla="*/ 1224933 w 1978695"/>
              <a:gd name="connsiteY12" fmla="*/ 469557 h 593125"/>
              <a:gd name="connsiteX13" fmla="*/ 718306 w 1978695"/>
              <a:gd name="connsiteY13" fmla="*/ 568411 h 593125"/>
              <a:gd name="connsiteX14" fmla="*/ 359960 w 1978695"/>
              <a:gd name="connsiteY14" fmla="*/ 593125 h 593125"/>
              <a:gd name="connsiteX15" fmla="*/ 13971 w 1978695"/>
              <a:gd name="connsiteY15" fmla="*/ 568411 h 593125"/>
              <a:gd name="connsiteX16" fmla="*/ 1614 w 1978695"/>
              <a:gd name="connsiteY16" fmla="*/ 531341 h 593125"/>
              <a:gd name="connsiteX17" fmla="*/ 137539 w 1978695"/>
              <a:gd name="connsiteY17" fmla="*/ 383060 h 593125"/>
              <a:gd name="connsiteX18" fmla="*/ 174609 w 1978695"/>
              <a:gd name="connsiteY18" fmla="*/ 370703 h 593125"/>
              <a:gd name="connsiteX19" fmla="*/ 322890 w 1978695"/>
              <a:gd name="connsiteY19" fmla="*/ 284206 h 593125"/>
              <a:gd name="connsiteX20" fmla="*/ 359960 w 1978695"/>
              <a:gd name="connsiteY20" fmla="*/ 259492 h 593125"/>
              <a:gd name="connsiteX21" fmla="*/ 656522 w 1978695"/>
              <a:gd name="connsiteY21" fmla="*/ 123568 h 593125"/>
              <a:gd name="connsiteX22" fmla="*/ 705949 w 1978695"/>
              <a:gd name="connsiteY22" fmla="*/ 111211 h 593125"/>
              <a:gd name="connsiteX23" fmla="*/ 953085 w 1978695"/>
              <a:gd name="connsiteY23" fmla="*/ 24714 h 593125"/>
              <a:gd name="connsiteX24" fmla="*/ 1101366 w 1978695"/>
              <a:gd name="connsiteY24" fmla="*/ 0 h 59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78695" h="593125">
                <a:moveTo>
                  <a:pt x="1002512" y="123568"/>
                </a:moveTo>
                <a:cubicBezTo>
                  <a:pt x="1035463" y="115330"/>
                  <a:pt x="1068597" y="107791"/>
                  <a:pt x="1101366" y="98854"/>
                </a:cubicBezTo>
                <a:cubicBezTo>
                  <a:pt x="1113932" y="95427"/>
                  <a:pt x="1125664" y="89052"/>
                  <a:pt x="1138436" y="86498"/>
                </a:cubicBezTo>
                <a:cubicBezTo>
                  <a:pt x="1187572" y="76671"/>
                  <a:pt x="1237089" y="68709"/>
                  <a:pt x="1286717" y="61784"/>
                </a:cubicBezTo>
                <a:cubicBezTo>
                  <a:pt x="1414227" y="43992"/>
                  <a:pt x="1669776" y="12357"/>
                  <a:pt x="1669776" y="12357"/>
                </a:cubicBezTo>
                <a:cubicBezTo>
                  <a:pt x="1748036" y="16476"/>
                  <a:pt x="1826792" y="14994"/>
                  <a:pt x="1904555" y="24714"/>
                </a:cubicBezTo>
                <a:cubicBezTo>
                  <a:pt x="1926565" y="27465"/>
                  <a:pt x="1950655" y="33743"/>
                  <a:pt x="1966339" y="49427"/>
                </a:cubicBezTo>
                <a:cubicBezTo>
                  <a:pt x="1978348" y="61436"/>
                  <a:pt x="1974576" y="82378"/>
                  <a:pt x="1978695" y="98854"/>
                </a:cubicBezTo>
                <a:cubicBezTo>
                  <a:pt x="1966338" y="127687"/>
                  <a:pt x="1960751" y="160488"/>
                  <a:pt x="1941625" y="185352"/>
                </a:cubicBezTo>
                <a:cubicBezTo>
                  <a:pt x="1888717" y="254132"/>
                  <a:pt x="1779156" y="302643"/>
                  <a:pt x="1706847" y="333633"/>
                </a:cubicBezTo>
                <a:cubicBezTo>
                  <a:pt x="1642154" y="361359"/>
                  <a:pt x="1576815" y="388437"/>
                  <a:pt x="1509139" y="407773"/>
                </a:cubicBezTo>
                <a:cubicBezTo>
                  <a:pt x="1432241" y="429744"/>
                  <a:pt x="1352510" y="440211"/>
                  <a:pt x="1274360" y="457200"/>
                </a:cubicBezTo>
                <a:cubicBezTo>
                  <a:pt x="1257765" y="460808"/>
                  <a:pt x="1241528" y="465949"/>
                  <a:pt x="1224933" y="469557"/>
                </a:cubicBezTo>
                <a:cubicBezTo>
                  <a:pt x="1051161" y="507334"/>
                  <a:pt x="894790" y="539946"/>
                  <a:pt x="718306" y="568411"/>
                </a:cubicBezTo>
                <a:cubicBezTo>
                  <a:pt x="612221" y="585521"/>
                  <a:pt x="451728" y="588536"/>
                  <a:pt x="359960" y="593125"/>
                </a:cubicBezTo>
                <a:cubicBezTo>
                  <a:pt x="244630" y="584887"/>
                  <a:pt x="127913" y="588056"/>
                  <a:pt x="13971" y="568411"/>
                </a:cubicBezTo>
                <a:cubicBezTo>
                  <a:pt x="1135" y="566198"/>
                  <a:pt x="-2505" y="543698"/>
                  <a:pt x="1614" y="531341"/>
                </a:cubicBezTo>
                <a:cubicBezTo>
                  <a:pt x="20306" y="475265"/>
                  <a:pt x="94716" y="413036"/>
                  <a:pt x="137539" y="383060"/>
                </a:cubicBezTo>
                <a:cubicBezTo>
                  <a:pt x="148210" y="375591"/>
                  <a:pt x="163116" y="376832"/>
                  <a:pt x="174609" y="370703"/>
                </a:cubicBezTo>
                <a:cubicBezTo>
                  <a:pt x="225099" y="343775"/>
                  <a:pt x="273823" y="313646"/>
                  <a:pt x="322890" y="284206"/>
                </a:cubicBezTo>
                <a:cubicBezTo>
                  <a:pt x="335625" y="276565"/>
                  <a:pt x="346579" y="265935"/>
                  <a:pt x="359960" y="259492"/>
                </a:cubicBezTo>
                <a:cubicBezTo>
                  <a:pt x="457937" y="212318"/>
                  <a:pt x="556572" y="166404"/>
                  <a:pt x="656522" y="123568"/>
                </a:cubicBezTo>
                <a:cubicBezTo>
                  <a:pt x="672132" y="116878"/>
                  <a:pt x="689920" y="116821"/>
                  <a:pt x="705949" y="111211"/>
                </a:cubicBezTo>
                <a:cubicBezTo>
                  <a:pt x="764832" y="90602"/>
                  <a:pt x="872708" y="39785"/>
                  <a:pt x="953085" y="24714"/>
                </a:cubicBezTo>
                <a:cubicBezTo>
                  <a:pt x="1002336" y="15480"/>
                  <a:pt x="1101366" y="0"/>
                  <a:pt x="1101366" y="0"/>
                </a:cubicBezTo>
              </a:path>
            </a:pathLst>
          </a:cu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s-CL">
              <a:solidFill>
                <a:schemeClr val="accent2"/>
              </a:solidFill>
            </a:endParaRPr>
          </a:p>
        </p:txBody>
      </p:sp>
      <p:sp>
        <p:nvSpPr>
          <p:cNvPr id="14" name="CuadroTexto 13">
            <a:extLst>
              <a:ext uri="{FF2B5EF4-FFF2-40B4-BE49-F238E27FC236}">
                <a16:creationId xmlns:a16="http://schemas.microsoft.com/office/drawing/2014/main" id="{854DC3E0-26B0-438C-B30A-50DAF0BF8887}"/>
              </a:ext>
            </a:extLst>
          </p:cNvPr>
          <p:cNvSpPr txBox="1"/>
          <p:nvPr/>
        </p:nvSpPr>
        <p:spPr>
          <a:xfrm rot="21212645">
            <a:off x="5078746" y="5399765"/>
            <a:ext cx="4135257" cy="507831"/>
          </a:xfrm>
          <a:prstGeom prst="rect">
            <a:avLst/>
          </a:prstGeom>
          <a:noFill/>
        </p:spPr>
        <p:txBody>
          <a:bodyPr wrap="square">
            <a:spAutoFit/>
          </a:bodyPr>
          <a:lstStyle/>
          <a:p>
            <a:pPr marL="358775" indent="-358775" algn="just">
              <a:lnSpc>
                <a:spcPct val="150000"/>
              </a:lnSpc>
            </a:pPr>
            <a:r>
              <a:rPr lang="es-ES" sz="1800" b="1" i="0" u="none" strike="noStrike" baseline="0" dirty="0">
                <a:solidFill>
                  <a:schemeClr val="tx2"/>
                </a:solidFill>
                <a:latin typeface="Ink Free" panose="03080402000500000000" pitchFamily="66" charset="0"/>
              </a:rPr>
              <a:t>Primer día período fértil = 28 – 18 = 10</a:t>
            </a:r>
          </a:p>
        </p:txBody>
      </p:sp>
      <p:sp>
        <p:nvSpPr>
          <p:cNvPr id="15" name="CuadroTexto 14">
            <a:extLst>
              <a:ext uri="{FF2B5EF4-FFF2-40B4-BE49-F238E27FC236}">
                <a16:creationId xmlns:a16="http://schemas.microsoft.com/office/drawing/2014/main" id="{C364C8AB-7D04-4B89-A5CB-0B5D128AA0DC}"/>
              </a:ext>
            </a:extLst>
          </p:cNvPr>
          <p:cNvSpPr txBox="1"/>
          <p:nvPr/>
        </p:nvSpPr>
        <p:spPr>
          <a:xfrm rot="21154616">
            <a:off x="5133357" y="5919651"/>
            <a:ext cx="4150303" cy="507831"/>
          </a:xfrm>
          <a:prstGeom prst="rect">
            <a:avLst/>
          </a:prstGeom>
          <a:noFill/>
        </p:spPr>
        <p:txBody>
          <a:bodyPr wrap="square">
            <a:spAutoFit/>
          </a:bodyPr>
          <a:lstStyle/>
          <a:p>
            <a:pPr marL="358775" indent="-358775" algn="just">
              <a:lnSpc>
                <a:spcPct val="150000"/>
              </a:lnSpc>
            </a:pPr>
            <a:r>
              <a:rPr lang="es-ES" sz="1800" b="1" i="0" u="none" strike="noStrike" baseline="0" dirty="0">
                <a:latin typeface="Ink Free" panose="03080402000500000000" pitchFamily="66" charset="0"/>
              </a:rPr>
              <a:t>Último día período fértil = 32 – 11 = 21 </a:t>
            </a:r>
            <a:endParaRPr lang="es-CL" b="1" dirty="0">
              <a:latin typeface="Ink Free" panose="03080402000500000000" pitchFamily="66" charset="0"/>
            </a:endParaRPr>
          </a:p>
        </p:txBody>
      </p:sp>
      <p:sp>
        <p:nvSpPr>
          <p:cNvPr id="2" name="Proceso alternativo 1"/>
          <p:cNvSpPr/>
          <p:nvPr/>
        </p:nvSpPr>
        <p:spPr>
          <a:xfrm>
            <a:off x="568451" y="1362736"/>
            <a:ext cx="6261847" cy="970666"/>
          </a:xfrm>
          <a:prstGeom prst="flowChartAlternateProcess">
            <a:avLst/>
          </a:prstGeom>
          <a:solidFill>
            <a:srgbClr val="0020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Este método es </a:t>
            </a:r>
            <a:r>
              <a:rPr lang="es-ES" b="1" dirty="0">
                <a:solidFill>
                  <a:schemeClr val="accent4"/>
                </a:solidFill>
              </a:rPr>
              <a:t>predictivo</a:t>
            </a:r>
            <a:r>
              <a:rPr lang="es-ES" b="1" dirty="0"/>
              <a:t>, por lo que es necesario conocer la </a:t>
            </a:r>
            <a:r>
              <a:rPr lang="es-ES" b="1" dirty="0">
                <a:solidFill>
                  <a:schemeClr val="accent4"/>
                </a:solidFill>
              </a:rPr>
              <a:t>duración promedio de los ciclos menstruales </a:t>
            </a:r>
            <a:r>
              <a:rPr lang="es-ES" b="1" dirty="0"/>
              <a:t>de la persona para calcular el período fértil.</a:t>
            </a:r>
          </a:p>
        </p:txBody>
      </p:sp>
      <p:sp>
        <p:nvSpPr>
          <p:cNvPr id="16" name="Llamada rectangular redondeada 15"/>
          <p:cNvSpPr/>
          <p:nvPr/>
        </p:nvSpPr>
        <p:spPr>
          <a:xfrm>
            <a:off x="6735697" y="326941"/>
            <a:ext cx="2276784" cy="1191816"/>
          </a:xfrm>
          <a:prstGeom prst="wedgeRoundRectCallout">
            <a:avLst>
              <a:gd name="adj1" fmla="val -31482"/>
              <a:gd name="adj2" fmla="val 109882"/>
              <a:gd name="adj3" fmla="val 16667"/>
            </a:avLst>
          </a:prstGeom>
          <a:solidFill>
            <a:srgbClr val="C00000"/>
          </a:solidFill>
          <a:ln>
            <a:noFill/>
          </a:ln>
          <a:effectLst>
            <a:outerShdw blurRad="50800" dist="38100" dir="2700000" algn="tl" rotWithShape="0">
              <a:prstClr val="black">
                <a:alpha val="40000"/>
              </a:prstClr>
            </a:outerShdw>
          </a:effectLst>
        </p:spPr>
        <p:txBody>
          <a:bodyPr wrap="square">
            <a:spAutoFit/>
          </a:bodyPr>
          <a:lstStyle/>
          <a:p>
            <a:pPr algn="ctr"/>
            <a:r>
              <a:rPr lang="es-ES" sz="1600" b="1" dirty="0">
                <a:solidFill>
                  <a:schemeClr val="bg1"/>
                </a:solidFill>
              </a:rPr>
              <a:t>En la actualidad, existen diversas apps que pueden ayudar en el registro del ciclo.</a:t>
            </a:r>
            <a:endParaRPr lang="es-CL" sz="1600" b="1" dirty="0">
              <a:solidFill>
                <a:schemeClr val="bg1"/>
              </a:solidFill>
            </a:endParaRPr>
          </a:p>
        </p:txBody>
      </p:sp>
      <p:sp>
        <p:nvSpPr>
          <p:cNvPr id="17" name="CuadroTexto 16"/>
          <p:cNvSpPr txBox="1"/>
          <p:nvPr/>
        </p:nvSpPr>
        <p:spPr>
          <a:xfrm>
            <a:off x="452191" y="341570"/>
            <a:ext cx="4889191" cy="783193"/>
          </a:xfrm>
          <a:prstGeom prst="roundRect">
            <a:avLst/>
          </a:prstGeom>
          <a:noFill/>
          <a:ln>
            <a:noFill/>
          </a:ln>
          <a:effectLst/>
        </p:spPr>
        <p:txBody>
          <a:bodyPr wrap="square" rtlCol="0">
            <a:spAutoFit/>
          </a:bodyPr>
          <a:lstStyle/>
          <a:p>
            <a:pPr algn="just"/>
            <a:r>
              <a:rPr lang="es-ES" sz="2000" b="1" dirty="0">
                <a:latin typeface="Arial Rounded MT Bold" panose="020F0704030504030204" pitchFamily="34" charset="0"/>
              </a:rPr>
              <a:t>Método del ritmo, del calendario u </a:t>
            </a:r>
            <a:r>
              <a:rPr lang="es-ES" sz="2000" b="1" dirty="0" err="1">
                <a:latin typeface="Arial Rounded MT Bold" panose="020F0704030504030204" pitchFamily="34" charset="0"/>
              </a:rPr>
              <a:t>Ogino-Knaus</a:t>
            </a:r>
            <a:endParaRPr lang="es-CL" sz="2000" b="1" dirty="0">
              <a:latin typeface="Arial Rounded MT Bold" panose="020F0704030504030204" pitchFamily="34" charset="0"/>
            </a:endParaRPr>
          </a:p>
        </p:txBody>
      </p:sp>
    </p:spTree>
    <p:extLst>
      <p:ext uri="{BB962C8B-B14F-4D97-AF65-F5344CB8AC3E}">
        <p14:creationId xmlns:p14="http://schemas.microsoft.com/office/powerpoint/2010/main" val="3093588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par>
                          <p:cTn id="25" fill="hold">
                            <p:stCondLst>
                              <p:cond delay="500"/>
                            </p:stCondLst>
                            <p:childTnLst>
                              <p:par>
                                <p:cTn id="26" presetID="6"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circle(in)">
                                      <p:cBhvr>
                                        <p:cTn id="28" dur="500"/>
                                        <p:tgtEl>
                                          <p:spTgt spid="10"/>
                                        </p:tgtEl>
                                      </p:cBhvr>
                                    </p:animEffect>
                                  </p:childTnLst>
                                </p:cTn>
                              </p:par>
                            </p:childTnLst>
                          </p:cTn>
                        </p:par>
                        <p:par>
                          <p:cTn id="29" fill="hold">
                            <p:stCondLst>
                              <p:cond delay="1000"/>
                            </p:stCondLst>
                            <p:childTnLst>
                              <p:par>
                                <p:cTn id="30" presetID="6"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circle(i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750"/>
                                        <p:tgtEl>
                                          <p:spTgt spid="1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0" grpId="0" animBg="1"/>
      <p:bldP spid="13" grpId="0" animBg="1"/>
      <p:bldP spid="14" grpId="0"/>
      <p:bldP spid="15" grpId="0"/>
      <p:bldP spid="2"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l flujo vaginal después del sexo es normal? Ginecóloga responde – Notinor  Jujuy">
            <a:extLst>
              <a:ext uri="{FF2B5EF4-FFF2-40B4-BE49-F238E27FC236}">
                <a16:creationId xmlns:a16="http://schemas.microsoft.com/office/drawing/2014/main" id="{AAB88A51-5A4C-4AD2-9550-5A36443353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4545" y="2647924"/>
            <a:ext cx="4404189" cy="30243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CuadroTexto 3">
            <a:extLst>
              <a:ext uri="{FF2B5EF4-FFF2-40B4-BE49-F238E27FC236}">
                <a16:creationId xmlns:a16="http://schemas.microsoft.com/office/drawing/2014/main" id="{E83DA8C5-6DF5-4F89-BA25-59FAB29DF804}"/>
              </a:ext>
            </a:extLst>
          </p:cNvPr>
          <p:cNvSpPr txBox="1"/>
          <p:nvPr/>
        </p:nvSpPr>
        <p:spPr>
          <a:xfrm>
            <a:off x="35497" y="2278592"/>
            <a:ext cx="2049048" cy="1477328"/>
          </a:xfrm>
          <a:prstGeom prst="rect">
            <a:avLst/>
          </a:prstGeom>
          <a:noFill/>
        </p:spPr>
        <p:txBody>
          <a:bodyPr wrap="square" rtlCol="0">
            <a:spAutoFit/>
          </a:bodyPr>
          <a:lstStyle/>
          <a:p>
            <a:pPr algn="ctr"/>
            <a:r>
              <a:rPr lang="es-CL" b="1" dirty="0"/>
              <a:t>Fase seca </a:t>
            </a:r>
          </a:p>
          <a:p>
            <a:pPr algn="ctr"/>
            <a:r>
              <a:rPr lang="es-CL" b="1" dirty="0"/>
              <a:t>(No fértil)</a:t>
            </a:r>
          </a:p>
          <a:p>
            <a:pPr algn="ctr"/>
            <a:endParaRPr lang="es-CL" b="1" dirty="0"/>
          </a:p>
          <a:p>
            <a:pPr algn="ctr"/>
            <a:r>
              <a:rPr lang="es-CL" dirty="0"/>
              <a:t>Día 1-3 después de la menstruación</a:t>
            </a:r>
          </a:p>
        </p:txBody>
      </p:sp>
      <p:sp>
        <p:nvSpPr>
          <p:cNvPr id="5" name="CuadroTexto 4">
            <a:extLst>
              <a:ext uri="{FF2B5EF4-FFF2-40B4-BE49-F238E27FC236}">
                <a16:creationId xmlns:a16="http://schemas.microsoft.com/office/drawing/2014/main" id="{937042E7-6A1B-4546-A659-8C5A1F36E5AD}"/>
              </a:ext>
            </a:extLst>
          </p:cNvPr>
          <p:cNvSpPr txBox="1"/>
          <p:nvPr/>
        </p:nvSpPr>
        <p:spPr>
          <a:xfrm>
            <a:off x="6601239" y="2329754"/>
            <a:ext cx="2483767" cy="1477328"/>
          </a:xfrm>
          <a:prstGeom prst="rect">
            <a:avLst/>
          </a:prstGeom>
          <a:noFill/>
        </p:spPr>
        <p:txBody>
          <a:bodyPr wrap="square" rtlCol="0">
            <a:spAutoFit/>
          </a:bodyPr>
          <a:lstStyle/>
          <a:p>
            <a:pPr algn="ctr"/>
            <a:r>
              <a:rPr lang="es-CL" b="1" dirty="0"/>
              <a:t>Fase pegajosa </a:t>
            </a:r>
          </a:p>
          <a:p>
            <a:pPr algn="ctr"/>
            <a:r>
              <a:rPr lang="es-CL" b="1" dirty="0"/>
              <a:t>(No fértil)</a:t>
            </a:r>
          </a:p>
          <a:p>
            <a:pPr algn="ctr"/>
            <a:endParaRPr lang="es-CL" b="1" dirty="0"/>
          </a:p>
          <a:p>
            <a:pPr algn="ctr"/>
            <a:r>
              <a:rPr lang="es-CL" dirty="0"/>
              <a:t>Día 4- 6 después de la menstruación</a:t>
            </a:r>
          </a:p>
        </p:txBody>
      </p:sp>
      <p:sp>
        <p:nvSpPr>
          <p:cNvPr id="6" name="CuadroTexto 5">
            <a:extLst>
              <a:ext uri="{FF2B5EF4-FFF2-40B4-BE49-F238E27FC236}">
                <a16:creationId xmlns:a16="http://schemas.microsoft.com/office/drawing/2014/main" id="{F844AA9C-36B9-4526-9C72-D78F0959A4BC}"/>
              </a:ext>
            </a:extLst>
          </p:cNvPr>
          <p:cNvSpPr txBox="1"/>
          <p:nvPr/>
        </p:nvSpPr>
        <p:spPr>
          <a:xfrm>
            <a:off x="6601239" y="4213869"/>
            <a:ext cx="2483767" cy="1477328"/>
          </a:xfrm>
          <a:prstGeom prst="rect">
            <a:avLst/>
          </a:prstGeom>
          <a:noFill/>
        </p:spPr>
        <p:txBody>
          <a:bodyPr wrap="square" rtlCol="0">
            <a:spAutoFit/>
          </a:bodyPr>
          <a:lstStyle/>
          <a:p>
            <a:pPr algn="ctr"/>
            <a:r>
              <a:rPr lang="es-CL" b="1" dirty="0"/>
              <a:t>Fase cremosa </a:t>
            </a:r>
          </a:p>
          <a:p>
            <a:pPr algn="ctr"/>
            <a:r>
              <a:rPr lang="es-CL" b="1" dirty="0"/>
              <a:t>(Semi fértil)</a:t>
            </a:r>
          </a:p>
          <a:p>
            <a:pPr algn="ctr"/>
            <a:endParaRPr lang="es-CL" b="1" dirty="0"/>
          </a:p>
          <a:p>
            <a:pPr algn="ctr"/>
            <a:r>
              <a:rPr lang="es-CL" dirty="0"/>
              <a:t>Día 7- 9 después de la menstruación</a:t>
            </a:r>
          </a:p>
        </p:txBody>
      </p:sp>
      <p:sp>
        <p:nvSpPr>
          <p:cNvPr id="7" name="CuadroTexto 6">
            <a:extLst>
              <a:ext uri="{FF2B5EF4-FFF2-40B4-BE49-F238E27FC236}">
                <a16:creationId xmlns:a16="http://schemas.microsoft.com/office/drawing/2014/main" id="{56FC34FB-3D53-49A9-8B83-FBEA71B02514}"/>
              </a:ext>
            </a:extLst>
          </p:cNvPr>
          <p:cNvSpPr txBox="1"/>
          <p:nvPr/>
        </p:nvSpPr>
        <p:spPr>
          <a:xfrm>
            <a:off x="0" y="4501108"/>
            <a:ext cx="2084544" cy="1477328"/>
          </a:xfrm>
          <a:prstGeom prst="rect">
            <a:avLst/>
          </a:prstGeom>
          <a:noFill/>
        </p:spPr>
        <p:txBody>
          <a:bodyPr wrap="square" rtlCol="0">
            <a:spAutoFit/>
          </a:bodyPr>
          <a:lstStyle/>
          <a:p>
            <a:pPr algn="ctr"/>
            <a:r>
              <a:rPr lang="es-CL" b="1" dirty="0"/>
              <a:t>Fase clara de huevo</a:t>
            </a:r>
          </a:p>
          <a:p>
            <a:pPr algn="ctr"/>
            <a:r>
              <a:rPr lang="es-CL" b="1" dirty="0"/>
              <a:t>(Fértil)</a:t>
            </a:r>
          </a:p>
          <a:p>
            <a:pPr algn="ctr"/>
            <a:endParaRPr lang="es-CL" b="1" dirty="0"/>
          </a:p>
          <a:p>
            <a:pPr algn="ctr"/>
            <a:r>
              <a:rPr lang="es-CL" dirty="0"/>
              <a:t>Día 10- 14 después de la menstruación</a:t>
            </a:r>
          </a:p>
        </p:txBody>
      </p:sp>
      <p:cxnSp>
        <p:nvCxnSpPr>
          <p:cNvPr id="8" name="Conector: curvado 13">
            <a:extLst>
              <a:ext uri="{FF2B5EF4-FFF2-40B4-BE49-F238E27FC236}">
                <a16:creationId xmlns:a16="http://schemas.microsoft.com/office/drawing/2014/main" id="{05B363BB-C546-4B7F-AF2B-E15A0DFE68C3}"/>
              </a:ext>
            </a:extLst>
          </p:cNvPr>
          <p:cNvCxnSpPr>
            <a:cxnSpLocks/>
            <a:endCxn id="4" idx="0"/>
          </p:cNvCxnSpPr>
          <p:nvPr/>
        </p:nvCxnSpPr>
        <p:spPr>
          <a:xfrm rot="10800000">
            <a:off x="1060022" y="2278592"/>
            <a:ext cx="2084543" cy="1161420"/>
          </a:xfrm>
          <a:prstGeom prst="curvedConnector4">
            <a:avLst>
              <a:gd name="adj1" fmla="val 25426"/>
              <a:gd name="adj2" fmla="val 119683"/>
            </a:avLst>
          </a:prstGeom>
          <a:ln w="57150">
            <a:solidFill>
              <a:srgbClr val="C00000"/>
            </a:solidFill>
            <a:tailEnd type="triangle"/>
          </a:ln>
        </p:spPr>
        <p:style>
          <a:lnRef idx="2">
            <a:schemeClr val="accent6"/>
          </a:lnRef>
          <a:fillRef idx="0">
            <a:schemeClr val="accent6"/>
          </a:fillRef>
          <a:effectRef idx="1">
            <a:schemeClr val="accent6"/>
          </a:effectRef>
          <a:fontRef idx="minor">
            <a:schemeClr val="tx1"/>
          </a:fontRef>
        </p:style>
      </p:cxnSp>
      <p:cxnSp>
        <p:nvCxnSpPr>
          <p:cNvPr id="9" name="Conector: curvado 16">
            <a:extLst>
              <a:ext uri="{FF2B5EF4-FFF2-40B4-BE49-F238E27FC236}">
                <a16:creationId xmlns:a16="http://schemas.microsoft.com/office/drawing/2014/main" id="{FA8EE216-A62B-41CB-A635-41667A6A933C}"/>
              </a:ext>
            </a:extLst>
          </p:cNvPr>
          <p:cNvCxnSpPr>
            <a:cxnSpLocks/>
            <a:endCxn id="5" idx="0"/>
          </p:cNvCxnSpPr>
          <p:nvPr/>
        </p:nvCxnSpPr>
        <p:spPr>
          <a:xfrm flipV="1">
            <a:off x="6044985" y="2278592"/>
            <a:ext cx="1857132" cy="1017404"/>
          </a:xfrm>
          <a:prstGeom prst="curvedConnector4">
            <a:avLst>
              <a:gd name="adj1" fmla="val 16564"/>
              <a:gd name="adj2" fmla="val 122469"/>
            </a:avLst>
          </a:prstGeom>
          <a:ln w="57150">
            <a:solidFill>
              <a:srgbClr val="C00000"/>
            </a:solidFill>
            <a:tailEnd type="triangle"/>
          </a:ln>
        </p:spPr>
        <p:style>
          <a:lnRef idx="2">
            <a:schemeClr val="accent6"/>
          </a:lnRef>
          <a:fillRef idx="0">
            <a:schemeClr val="accent6"/>
          </a:fillRef>
          <a:effectRef idx="1">
            <a:schemeClr val="accent6"/>
          </a:effectRef>
          <a:fontRef idx="minor">
            <a:schemeClr val="tx1"/>
          </a:fontRef>
        </p:style>
      </p:cxnSp>
      <p:cxnSp>
        <p:nvCxnSpPr>
          <p:cNvPr id="10" name="Conector: curvado 21">
            <a:extLst>
              <a:ext uri="{FF2B5EF4-FFF2-40B4-BE49-F238E27FC236}">
                <a16:creationId xmlns:a16="http://schemas.microsoft.com/office/drawing/2014/main" id="{3C77F509-9EE9-4297-9403-69FF94E1D25D}"/>
              </a:ext>
            </a:extLst>
          </p:cNvPr>
          <p:cNvCxnSpPr>
            <a:cxnSpLocks/>
            <a:endCxn id="6" idx="0"/>
          </p:cNvCxnSpPr>
          <p:nvPr/>
        </p:nvCxnSpPr>
        <p:spPr>
          <a:xfrm flipV="1">
            <a:off x="6285724" y="4216650"/>
            <a:ext cx="1673931" cy="667096"/>
          </a:xfrm>
          <a:prstGeom prst="curvedConnector4">
            <a:avLst>
              <a:gd name="adj1" fmla="val 12905"/>
              <a:gd name="adj2" fmla="val 134268"/>
            </a:avLst>
          </a:prstGeom>
          <a:ln w="57150">
            <a:solidFill>
              <a:srgbClr val="C00000"/>
            </a:solidFill>
            <a:tailEnd type="triangle"/>
          </a:ln>
        </p:spPr>
        <p:style>
          <a:lnRef idx="2">
            <a:schemeClr val="accent6"/>
          </a:lnRef>
          <a:fillRef idx="0">
            <a:schemeClr val="accent6"/>
          </a:fillRef>
          <a:effectRef idx="1">
            <a:schemeClr val="accent6"/>
          </a:effectRef>
          <a:fontRef idx="minor">
            <a:schemeClr val="tx1"/>
          </a:fontRef>
        </p:style>
      </p:cxnSp>
      <p:cxnSp>
        <p:nvCxnSpPr>
          <p:cNvPr id="11" name="Conector: curvado 25">
            <a:extLst>
              <a:ext uri="{FF2B5EF4-FFF2-40B4-BE49-F238E27FC236}">
                <a16:creationId xmlns:a16="http://schemas.microsoft.com/office/drawing/2014/main" id="{36C0EB43-E31D-498E-B996-53389AB7075E}"/>
              </a:ext>
            </a:extLst>
          </p:cNvPr>
          <p:cNvCxnSpPr>
            <a:cxnSpLocks/>
            <a:endCxn id="7" idx="0"/>
          </p:cNvCxnSpPr>
          <p:nvPr/>
        </p:nvCxnSpPr>
        <p:spPr>
          <a:xfrm rot="10800000">
            <a:off x="1042273" y="4501108"/>
            <a:ext cx="2273795" cy="667096"/>
          </a:xfrm>
          <a:prstGeom prst="curvedConnector4">
            <a:avLst>
              <a:gd name="adj1" fmla="val 41211"/>
              <a:gd name="adj2" fmla="val 134268"/>
            </a:avLst>
          </a:prstGeom>
          <a:ln w="57150">
            <a:solidFill>
              <a:srgbClr val="C00000"/>
            </a:solidFill>
            <a:tailEnd type="triangle"/>
          </a:ln>
        </p:spPr>
        <p:style>
          <a:lnRef idx="2">
            <a:schemeClr val="accent6"/>
          </a:lnRef>
          <a:fillRef idx="0">
            <a:schemeClr val="accent6"/>
          </a:fillRef>
          <a:effectRef idx="1">
            <a:schemeClr val="accent6"/>
          </a:effectRef>
          <a:fontRef idx="minor">
            <a:schemeClr val="tx1"/>
          </a:fontRef>
        </p:style>
      </p:cxnSp>
      <p:pic>
        <p:nvPicPr>
          <p:cNvPr id="12" name="Picture 4" descr="Evaluación del moco cervical-EyF">
            <a:extLst>
              <a:ext uri="{FF2B5EF4-FFF2-40B4-BE49-F238E27FC236}">
                <a16:creationId xmlns:a16="http://schemas.microsoft.com/office/drawing/2014/main" id="{D007514E-5ABC-49E1-8079-3BC52F9C301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7763" t="62775" r="3266" b="6213"/>
          <a:stretch/>
        </p:blipFill>
        <p:spPr bwMode="auto">
          <a:xfrm rot="20197464">
            <a:off x="3650165" y="2220346"/>
            <a:ext cx="1198227" cy="9363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4" descr="Evaluación del moco cervical-EyF">
            <a:extLst>
              <a:ext uri="{FF2B5EF4-FFF2-40B4-BE49-F238E27FC236}">
                <a16:creationId xmlns:a16="http://schemas.microsoft.com/office/drawing/2014/main" id="{2E0F3093-A0BB-4876-9CF2-1E3E3DC266F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5601" t="63582" r="35428" b="5406"/>
          <a:stretch/>
        </p:blipFill>
        <p:spPr bwMode="auto">
          <a:xfrm rot="20197464">
            <a:off x="3596533" y="5151811"/>
            <a:ext cx="1198227" cy="9363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CuadroTexto 16">
            <a:extLst>
              <a:ext uri="{FF2B5EF4-FFF2-40B4-BE49-F238E27FC236}">
                <a16:creationId xmlns:a16="http://schemas.microsoft.com/office/drawing/2014/main" id="{CDCF1E96-4A52-487B-8A9F-E22BEE11E6E9}"/>
              </a:ext>
            </a:extLst>
          </p:cNvPr>
          <p:cNvSpPr txBox="1"/>
          <p:nvPr/>
        </p:nvSpPr>
        <p:spPr>
          <a:xfrm>
            <a:off x="457448" y="1072455"/>
            <a:ext cx="8239618" cy="715089"/>
          </a:xfrm>
          <a:prstGeom prst="roundRect">
            <a:avLst/>
          </a:prstGeom>
          <a:solidFill>
            <a:srgbClr val="002060"/>
          </a:solidFill>
          <a:ln>
            <a:noFill/>
          </a:ln>
          <a:effectLst>
            <a:outerShdw blurRad="50800" dist="38100" dir="2700000" algn="tl" rotWithShape="0">
              <a:prstClr val="black">
                <a:alpha val="40000"/>
              </a:prstClr>
            </a:outerShdw>
          </a:effectLst>
        </p:spPr>
        <p:txBody>
          <a:bodyPr wrap="square">
            <a:spAutoFit/>
          </a:bodyPr>
          <a:lstStyle/>
          <a:p>
            <a:pPr algn="ctr"/>
            <a:r>
              <a:rPr lang="es-ES" b="1" dirty="0">
                <a:solidFill>
                  <a:schemeClr val="bg1"/>
                </a:solidFill>
              </a:rPr>
              <a:t>Al observar los </a:t>
            </a:r>
            <a:r>
              <a:rPr lang="es-ES" b="1" dirty="0">
                <a:solidFill>
                  <a:schemeClr val="accent4"/>
                </a:solidFill>
              </a:rPr>
              <a:t>cambios en el moco cervical </a:t>
            </a:r>
            <a:r>
              <a:rPr lang="es-ES" b="1" dirty="0">
                <a:solidFill>
                  <a:schemeClr val="bg1"/>
                </a:solidFill>
              </a:rPr>
              <a:t>durante el ciclo, se identifica el periodo fértil e infértil. </a:t>
            </a:r>
          </a:p>
        </p:txBody>
      </p:sp>
      <p:sp>
        <p:nvSpPr>
          <p:cNvPr id="18" name="CuadroTexto 17"/>
          <p:cNvSpPr txBox="1"/>
          <p:nvPr/>
        </p:nvSpPr>
        <p:spPr>
          <a:xfrm>
            <a:off x="388886" y="420928"/>
            <a:ext cx="4971263" cy="442674"/>
          </a:xfrm>
          <a:prstGeom prst="roundRect">
            <a:avLst/>
          </a:prstGeom>
          <a:noFill/>
          <a:ln>
            <a:noFill/>
          </a:ln>
          <a:effectLst/>
        </p:spPr>
        <p:txBody>
          <a:bodyPr wrap="square" rtlCol="0">
            <a:spAutoFit/>
          </a:bodyPr>
          <a:lstStyle/>
          <a:p>
            <a:pPr algn="ctr"/>
            <a:r>
              <a:rPr lang="es-ES" sz="2000" b="1" dirty="0">
                <a:latin typeface="Arial Rounded MT Bold" panose="020F0704030504030204" pitchFamily="34" charset="0"/>
              </a:rPr>
              <a:t>Método del moco cervical o de Billings</a:t>
            </a:r>
            <a:endParaRPr lang="es-CL" sz="2000" b="1" dirty="0">
              <a:latin typeface="Arial Rounded MT Bold" panose="020F0704030504030204" pitchFamily="34" charset="0"/>
            </a:endParaRPr>
          </a:p>
        </p:txBody>
      </p:sp>
      <p:grpSp>
        <p:nvGrpSpPr>
          <p:cNvPr id="3" name="Grupo 2"/>
          <p:cNvGrpSpPr/>
          <p:nvPr/>
        </p:nvGrpSpPr>
        <p:grpSpPr>
          <a:xfrm>
            <a:off x="4684643" y="5420437"/>
            <a:ext cx="4538850" cy="1192398"/>
            <a:chOff x="4684643" y="5420437"/>
            <a:chExt cx="4538850" cy="1192398"/>
          </a:xfrm>
        </p:grpSpPr>
        <p:sp>
          <p:nvSpPr>
            <p:cNvPr id="15" name="14 Llamada rectangular redondeada">
              <a:extLst>
                <a:ext uri="{FF2B5EF4-FFF2-40B4-BE49-F238E27FC236}">
                  <a16:creationId xmlns:a16="http://schemas.microsoft.com/office/drawing/2014/main" id="{76BB49B5-0E40-2F50-7088-BC36FBC8B64A}"/>
                </a:ext>
              </a:extLst>
            </p:cNvPr>
            <p:cNvSpPr/>
            <p:nvPr/>
          </p:nvSpPr>
          <p:spPr>
            <a:xfrm>
              <a:off x="4684643" y="5870697"/>
              <a:ext cx="4340804" cy="742138"/>
            </a:xfrm>
            <a:prstGeom prst="wedgeRoundRectCallout">
              <a:avLst>
                <a:gd name="adj1" fmla="val -28233"/>
                <a:gd name="adj2" fmla="val -113683"/>
                <a:gd name="adj3" fmla="val 16667"/>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algn="ctr">
                <a:defRPr/>
              </a:pPr>
              <a:r>
                <a:rPr lang="es-ES" sz="1600" b="1" dirty="0">
                  <a:solidFill>
                    <a:schemeClr val="tx1"/>
                  </a:solidFill>
                </a:rPr>
                <a:t>¿Con qué parte del ciclo se relaciona cada cambio en las características del moco cervical?</a:t>
              </a:r>
              <a:endParaRPr lang="es-CL" sz="1600" b="1" dirty="0">
                <a:solidFill>
                  <a:schemeClr val="tx1"/>
                </a:solidFill>
              </a:endParaRPr>
            </a:p>
          </p:txBody>
        </p:sp>
        <p:pic>
          <p:nvPicPr>
            <p:cNvPr id="16" name="Imagen 15"/>
            <p:cNvPicPr>
              <a:picLocks noChangeAspect="1"/>
            </p:cNvPicPr>
            <p:nvPr/>
          </p:nvPicPr>
          <p:blipFill rotWithShape="1">
            <a:blip r:embed="rId5" cstate="print">
              <a:extLst>
                <a:ext uri="{28A0092B-C50C-407E-A947-70E740481C1C}">
                  <a14:useLocalDpi xmlns:a14="http://schemas.microsoft.com/office/drawing/2010/main" val="0"/>
                </a:ext>
              </a:extLst>
            </a:blip>
            <a:srcRect l="63281" t="8333" r="11719" b="37501"/>
            <a:stretch/>
          </p:blipFill>
          <p:spPr>
            <a:xfrm>
              <a:off x="8537782" y="5420437"/>
              <a:ext cx="685711" cy="847817"/>
            </a:xfrm>
            <a:prstGeom prst="rect">
              <a:avLst/>
            </a:prstGeom>
          </p:spPr>
        </p:pic>
      </p:grpSp>
    </p:spTree>
    <p:extLst>
      <p:ext uri="{BB962C8B-B14F-4D97-AF65-F5344CB8AC3E}">
        <p14:creationId xmlns:p14="http://schemas.microsoft.com/office/powerpoint/2010/main" val="1354032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75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10"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par>
                                <p:cTn id="33" presetID="10"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par>
                                <p:cTn id="41" presetID="10" presetClass="entr" presetSubtype="0"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childTnLst>
                                </p:cTn>
                              </p:par>
                            </p:childTnLst>
                          </p:cTn>
                        </p:par>
                        <p:par>
                          <p:cTn id="49" fill="hold">
                            <p:stCondLst>
                              <p:cond delay="500"/>
                            </p:stCondLst>
                            <p:childTnLst>
                              <p:par>
                                <p:cTn id="50" presetID="10" presetClass="entr" presetSubtype="0" fill="hold" nodeType="after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fade">
                                      <p:cBhvr>
                                        <p:cTn id="5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83095" y="959984"/>
            <a:ext cx="8169966" cy="1754326"/>
          </a:xfrm>
          <a:prstGeom prst="rect">
            <a:avLst/>
          </a:prstGeom>
        </p:spPr>
        <p:txBody>
          <a:bodyPr wrap="square">
            <a:spAutoFit/>
          </a:bodyPr>
          <a:lstStyle/>
          <a:p>
            <a:pPr algn="just">
              <a:spcAft>
                <a:spcPts val="1200"/>
              </a:spcAft>
            </a:pPr>
            <a:r>
              <a:rPr lang="es-CL" dirty="0">
                <a:latin typeface="Arial" panose="020B0604020202020204" pitchFamily="34" charset="0"/>
                <a:ea typeface="Arial" panose="020B0604020202020204" pitchFamily="34" charset="0"/>
              </a:rPr>
              <a:t>Una estudiante muestra a sus compañeras el proyecto que realizó para la clase de biología, que consiste en el diseño de un calendario basado en la medición de la temperatura basal como método de control de natalidad. La estudiante se midió la temperatura por las mañanas, inmediatamente luego de despertar, a la misma hora y durante todo el ciclo. Los resultados obtenidos por la estudiante se muestran en el siguiente gráfico:</a:t>
            </a:r>
            <a:endParaRPr lang="es-CL" dirty="0">
              <a:latin typeface="Times New Roman" panose="02020603050405020304" pitchFamily="18" charset="0"/>
              <a:ea typeface="Times New Roman" panose="02020603050405020304" pitchFamily="18" charset="0"/>
            </a:endParaRPr>
          </a:p>
        </p:txBody>
      </p:sp>
      <p:pic>
        <p:nvPicPr>
          <p:cNvPr id="3" name="Imagen 2"/>
          <p:cNvPicPr/>
          <p:nvPr/>
        </p:nvPicPr>
        <p:blipFill>
          <a:blip r:embed="rId2"/>
          <a:stretch>
            <a:fillRect/>
          </a:stretch>
        </p:blipFill>
        <p:spPr>
          <a:xfrm>
            <a:off x="1331843" y="2978427"/>
            <a:ext cx="6069496" cy="2971799"/>
          </a:xfrm>
          <a:prstGeom prst="rect">
            <a:avLst/>
          </a:prstGeom>
        </p:spPr>
      </p:pic>
      <p:sp>
        <p:nvSpPr>
          <p:cNvPr id="5" name="CuadroTexto 4"/>
          <p:cNvSpPr txBox="1"/>
          <p:nvPr/>
        </p:nvSpPr>
        <p:spPr>
          <a:xfrm>
            <a:off x="57647" y="6478461"/>
            <a:ext cx="6197448" cy="246221"/>
          </a:xfrm>
          <a:prstGeom prst="rect">
            <a:avLst/>
          </a:prstGeom>
          <a:noFill/>
        </p:spPr>
        <p:txBody>
          <a:bodyPr wrap="square" rtlCol="0">
            <a:spAutoFit/>
          </a:bodyPr>
          <a:lstStyle/>
          <a:p>
            <a:r>
              <a:rPr lang="es-ES" sz="1000" b="1" dirty="0"/>
              <a:t>Pregunta 7 – Métodos anticonceptivos, cuaderno de ejercicios. CPECH.</a:t>
            </a:r>
            <a:endParaRPr lang="es-CL" sz="1000" b="1" dirty="0"/>
          </a:p>
        </p:txBody>
      </p:sp>
      <p:pic>
        <p:nvPicPr>
          <p:cNvPr id="6" name="Imagen 5"/>
          <p:cNvPicPr>
            <a:picLocks noChangeAspect="1"/>
          </p:cNvPicPr>
          <p:nvPr/>
        </p:nvPicPr>
        <p:blipFill>
          <a:blip r:embed="rId3"/>
          <a:stretch>
            <a:fillRect/>
          </a:stretch>
        </p:blipFill>
        <p:spPr>
          <a:xfrm>
            <a:off x="0" y="217398"/>
            <a:ext cx="2090739" cy="627768"/>
          </a:xfrm>
          <a:prstGeom prst="rect">
            <a:avLst/>
          </a:prstGeom>
        </p:spPr>
      </p:pic>
      <p:sp>
        <p:nvSpPr>
          <p:cNvPr id="10" name="Flecha derecha 9"/>
          <p:cNvSpPr/>
          <p:nvPr/>
        </p:nvSpPr>
        <p:spPr>
          <a:xfrm>
            <a:off x="7918173" y="6115878"/>
            <a:ext cx="834887" cy="485693"/>
          </a:xfrm>
          <a:prstGeom prst="rightArrow">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160638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49964" y="1269620"/>
            <a:ext cx="8169966" cy="3785652"/>
          </a:xfrm>
          <a:prstGeom prst="rect">
            <a:avLst/>
          </a:prstGeom>
        </p:spPr>
        <p:txBody>
          <a:bodyPr wrap="square">
            <a:spAutoFit/>
          </a:bodyPr>
          <a:lstStyle/>
          <a:p>
            <a:pPr algn="just">
              <a:spcAft>
                <a:spcPts val="1200"/>
              </a:spcAft>
            </a:pPr>
            <a:r>
              <a:rPr lang="es-ES" dirty="0">
                <a:latin typeface="Arial" panose="020B0604020202020204" pitchFamily="34" charset="0"/>
                <a:ea typeface="Arial" panose="020B0604020202020204" pitchFamily="34" charset="0"/>
              </a:rPr>
              <a:t>Como conclusión de su proyecto, la estudiante afirma que desde día quince hasta el día veintiuno del ciclo menstrual es imposible que ella o sus compañeras queden embarazadas.</a:t>
            </a:r>
          </a:p>
          <a:p>
            <a:pPr algn="just">
              <a:spcAft>
                <a:spcPts val="1200"/>
              </a:spcAft>
            </a:pPr>
            <a:r>
              <a:rPr lang="es-ES" dirty="0">
                <a:latin typeface="Arial" panose="020B0604020202020204" pitchFamily="34" charset="0"/>
                <a:ea typeface="Arial" panose="020B0604020202020204" pitchFamily="34" charset="0"/>
              </a:rPr>
              <a:t> Su conclusión es incorrecta porque</a:t>
            </a:r>
          </a:p>
          <a:p>
            <a:pPr algn="just">
              <a:spcAft>
                <a:spcPts val="1200"/>
              </a:spcAft>
            </a:pPr>
            <a:endParaRPr lang="es-ES" dirty="0">
              <a:latin typeface="Arial" panose="020B0604020202020204" pitchFamily="34" charset="0"/>
              <a:ea typeface="Arial" panose="020B0604020202020204" pitchFamily="34" charset="0"/>
            </a:endParaRPr>
          </a:p>
          <a:p>
            <a:pPr marL="342900" indent="-342900" algn="just">
              <a:spcAft>
                <a:spcPts val="1200"/>
              </a:spcAft>
              <a:buAutoNum type="alphaUcParenR"/>
            </a:pPr>
            <a:r>
              <a:rPr lang="es-ES" dirty="0">
                <a:latin typeface="Arial" panose="020B0604020202020204" pitchFamily="34" charset="0"/>
                <a:ea typeface="Arial" panose="020B0604020202020204" pitchFamily="34" charset="0"/>
              </a:rPr>
              <a:t>Entre los días 23 y 28 se encuentra el período de infertilidad.</a:t>
            </a:r>
          </a:p>
          <a:p>
            <a:pPr marL="342900" indent="-342900" algn="just">
              <a:spcAft>
                <a:spcPts val="1200"/>
              </a:spcAft>
              <a:buAutoNum type="alphaUcParenR"/>
            </a:pPr>
            <a:r>
              <a:rPr lang="es-ES" dirty="0">
                <a:latin typeface="Arial" panose="020B0604020202020204" pitchFamily="34" charset="0"/>
                <a:ea typeface="Arial" panose="020B0604020202020204" pitchFamily="34" charset="0"/>
              </a:rPr>
              <a:t>Los días infértiles se encuentran entre el día 1 y 14 del ciclo menstrual.</a:t>
            </a:r>
          </a:p>
          <a:p>
            <a:pPr marL="342900" indent="-342900" algn="just">
              <a:spcAft>
                <a:spcPts val="1200"/>
              </a:spcAft>
              <a:buAutoNum type="alphaUcParenR"/>
            </a:pPr>
            <a:r>
              <a:rPr lang="es-ES" dirty="0">
                <a:latin typeface="Arial" panose="020B0604020202020204" pitchFamily="34" charset="0"/>
                <a:ea typeface="Arial" panose="020B0604020202020204" pitchFamily="34" charset="0"/>
              </a:rPr>
              <a:t>Los días indicados como período infértil deberían estar </a:t>
            </a:r>
            <a:r>
              <a:rPr lang="es-ES" dirty="0" err="1">
                <a:latin typeface="Arial" panose="020B0604020202020204" pitchFamily="34" charset="0"/>
                <a:ea typeface="Arial" panose="020B0604020202020204" pitchFamily="34" charset="0"/>
              </a:rPr>
              <a:t>postovulatorio</a:t>
            </a:r>
            <a:r>
              <a:rPr lang="es-ES" dirty="0">
                <a:latin typeface="Arial" panose="020B0604020202020204" pitchFamily="34" charset="0"/>
                <a:ea typeface="Arial" panose="020B0604020202020204" pitchFamily="34" charset="0"/>
              </a:rPr>
              <a:t>.</a:t>
            </a:r>
          </a:p>
          <a:p>
            <a:pPr marL="342900" indent="-342900" algn="just">
              <a:spcAft>
                <a:spcPts val="1200"/>
              </a:spcAft>
              <a:buAutoNum type="alphaUcParenR"/>
            </a:pPr>
            <a:r>
              <a:rPr lang="es-ES" dirty="0">
                <a:latin typeface="Arial" panose="020B0604020202020204" pitchFamily="34" charset="0"/>
                <a:ea typeface="Arial" panose="020B0604020202020204" pitchFamily="34" charset="0"/>
              </a:rPr>
              <a:t>El calendario diseñado no considera la variación de un ciclo menstrual respecto al de otra mujer.</a:t>
            </a:r>
          </a:p>
        </p:txBody>
      </p:sp>
      <p:grpSp>
        <p:nvGrpSpPr>
          <p:cNvPr id="15" name="Grupo 14"/>
          <p:cNvGrpSpPr/>
          <p:nvPr/>
        </p:nvGrpSpPr>
        <p:grpSpPr>
          <a:xfrm>
            <a:off x="5770856" y="4403054"/>
            <a:ext cx="2949074" cy="2075407"/>
            <a:chOff x="5367342" y="4369697"/>
            <a:chExt cx="2949074" cy="2075407"/>
          </a:xfrm>
        </p:grpSpPr>
        <p:grpSp>
          <p:nvGrpSpPr>
            <p:cNvPr id="16" name="22 Grupo">
              <a:extLst>
                <a:ext uri="{FF2B5EF4-FFF2-40B4-BE49-F238E27FC236}">
                  <a16:creationId xmlns:a16="http://schemas.microsoft.com/office/drawing/2014/main" id="{CBB9239B-5D2C-03C8-AF5D-9E6EDCFAD549}"/>
                </a:ext>
              </a:extLst>
            </p:cNvPr>
            <p:cNvGrpSpPr/>
            <p:nvPr/>
          </p:nvGrpSpPr>
          <p:grpSpPr>
            <a:xfrm>
              <a:off x="5367342" y="4369697"/>
              <a:ext cx="2569531" cy="2075407"/>
              <a:chOff x="6305592" y="357397"/>
              <a:chExt cx="2569531" cy="2075407"/>
            </a:xfrm>
          </p:grpSpPr>
          <p:pic>
            <p:nvPicPr>
              <p:cNvPr id="18" name="Picture 3" descr="C:\Users\karla.hernandez\Desktop\PROGRAMAS ANUALES\TC31\íconos en png para PPT\pos it.png">
                <a:extLst>
                  <a:ext uri="{FF2B5EF4-FFF2-40B4-BE49-F238E27FC236}">
                    <a16:creationId xmlns:a16="http://schemas.microsoft.com/office/drawing/2014/main" id="{36B908FB-677D-9662-FF73-86832CEED0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5592" y="779761"/>
                <a:ext cx="2182024" cy="1653043"/>
              </a:xfrm>
              <a:prstGeom prst="rect">
                <a:avLst/>
              </a:prstGeom>
              <a:noFill/>
              <a:extLst>
                <a:ext uri="{909E8E84-426E-40DD-AFC4-6F175D3DCCD1}">
                  <a14:hiddenFill xmlns:a14="http://schemas.microsoft.com/office/drawing/2010/main">
                    <a:solidFill>
                      <a:srgbClr val="FFFFFF"/>
                    </a:solidFill>
                  </a14:hiddenFill>
                </a:ext>
              </a:extLst>
            </p:spPr>
          </p:pic>
          <p:sp>
            <p:nvSpPr>
              <p:cNvPr id="19" name="24 Rectángulo">
                <a:extLst>
                  <a:ext uri="{FF2B5EF4-FFF2-40B4-BE49-F238E27FC236}">
                    <a16:creationId xmlns:a16="http://schemas.microsoft.com/office/drawing/2014/main" id="{954DEA50-3E70-8CD0-8C34-37144A7F06AF}"/>
                  </a:ext>
                </a:extLst>
              </p:cNvPr>
              <p:cNvSpPr/>
              <p:nvPr/>
            </p:nvSpPr>
            <p:spPr>
              <a:xfrm rot="21211048">
                <a:off x="6668127" y="1345496"/>
                <a:ext cx="1276138" cy="584775"/>
              </a:xfrm>
              <a:prstGeom prst="rect">
                <a:avLst/>
              </a:prstGeom>
            </p:spPr>
            <p:txBody>
              <a:bodyPr wrap="square">
                <a:spAutoFit/>
              </a:bodyPr>
              <a:lstStyle/>
              <a:p>
                <a:pPr algn="ctr"/>
                <a:r>
                  <a:rPr lang="es-ES" altLang="es-CL" sz="1600" b="1" dirty="0">
                    <a:ea typeface="Myriad Arabic"/>
                    <a:cs typeface="Myriad Arabic"/>
                  </a:rPr>
                  <a:t>Habilidad</a:t>
                </a:r>
                <a:r>
                  <a:rPr lang="es-ES" altLang="es-CL" sz="1600" dirty="0">
                    <a:ea typeface="Myriad Arabic"/>
                    <a:cs typeface="Myriad Arabic"/>
                  </a:rPr>
                  <a:t>:</a:t>
                </a:r>
              </a:p>
              <a:p>
                <a:pPr algn="ctr"/>
                <a:r>
                  <a:rPr lang="es-ES" altLang="es-CL" sz="1600" dirty="0">
                    <a:ea typeface="Myriad Arabic"/>
                    <a:cs typeface="Myriad Arabic"/>
                  </a:rPr>
                  <a:t>Evaluar</a:t>
                </a:r>
              </a:p>
            </p:txBody>
          </p:sp>
          <p:pic>
            <p:nvPicPr>
              <p:cNvPr id="20" name="Picture 5" descr="C:\Users\karla.hernandez\Desktop\PROGRAMAS ANUALES\TC31\íconos en png para PPT\08 ícono.png">
                <a:extLst>
                  <a:ext uri="{FF2B5EF4-FFF2-40B4-BE49-F238E27FC236}">
                    <a16:creationId xmlns:a16="http://schemas.microsoft.com/office/drawing/2014/main" id="{E9A96FE1-A25A-7590-C645-BA66819309E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9123" y="357397"/>
                <a:ext cx="936000" cy="936000"/>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8 Rectángulo redondeado">
              <a:extLst>
                <a:ext uri="{FF2B5EF4-FFF2-40B4-BE49-F238E27FC236}">
                  <a16:creationId xmlns:a16="http://schemas.microsoft.com/office/drawing/2014/main" id="{32BFF8FC-6A3D-4EAD-989F-20F7DBA8E295}"/>
                </a:ext>
              </a:extLst>
            </p:cNvPr>
            <p:cNvSpPr/>
            <p:nvPr/>
          </p:nvSpPr>
          <p:spPr>
            <a:xfrm>
              <a:off x="7402517" y="5503432"/>
              <a:ext cx="913899" cy="936104"/>
            </a:xfrm>
            <a:prstGeom prst="roundRect">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800" b="1" dirty="0"/>
                <a:t>D</a:t>
              </a:r>
              <a:endParaRPr lang="es-CL" sz="4800" b="1" dirty="0"/>
            </a:p>
          </p:txBody>
        </p:sp>
      </p:grpSp>
      <p:pic>
        <p:nvPicPr>
          <p:cNvPr id="21" name="Imagen 20"/>
          <p:cNvPicPr>
            <a:picLocks noChangeAspect="1"/>
          </p:cNvPicPr>
          <p:nvPr/>
        </p:nvPicPr>
        <p:blipFill>
          <a:blip r:embed="rId4"/>
          <a:stretch>
            <a:fillRect/>
          </a:stretch>
        </p:blipFill>
        <p:spPr>
          <a:xfrm>
            <a:off x="0" y="217398"/>
            <a:ext cx="2090739" cy="627768"/>
          </a:xfrm>
          <a:prstGeom prst="rect">
            <a:avLst/>
          </a:prstGeom>
        </p:spPr>
      </p:pic>
      <p:sp>
        <p:nvSpPr>
          <p:cNvPr id="22" name="CuadroTexto 21"/>
          <p:cNvSpPr txBox="1"/>
          <p:nvPr/>
        </p:nvSpPr>
        <p:spPr>
          <a:xfrm>
            <a:off x="57647" y="6478461"/>
            <a:ext cx="6197448" cy="246221"/>
          </a:xfrm>
          <a:prstGeom prst="rect">
            <a:avLst/>
          </a:prstGeom>
          <a:noFill/>
        </p:spPr>
        <p:txBody>
          <a:bodyPr wrap="square" rtlCol="0">
            <a:spAutoFit/>
          </a:bodyPr>
          <a:lstStyle/>
          <a:p>
            <a:r>
              <a:rPr lang="es-ES" sz="1000" b="1" dirty="0"/>
              <a:t>Pregunta 7 – Métodos anticonceptivos, cuaderno de ejercicios. CPECH.</a:t>
            </a:r>
            <a:endParaRPr lang="es-CL" sz="1000" b="1" dirty="0"/>
          </a:p>
        </p:txBody>
      </p:sp>
    </p:spTree>
    <p:extLst>
      <p:ext uri="{BB962C8B-B14F-4D97-AF65-F5344CB8AC3E}">
        <p14:creationId xmlns:p14="http://schemas.microsoft.com/office/powerpoint/2010/main" val="1870084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700" row="6">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D29D6C04-3337-42E2-AE41-141C70F12FDA}">
  <we:reference id="wa104380121" version="2.0.0.0" store="es-ES" storeType="OMEX"/>
  <we:alternateReferences>
    <we:reference id="WA104380121" version="2.0.0.0" store="WA10438012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Office Theme</Template>
  <TotalTime>54384</TotalTime>
  <Words>3637</Words>
  <Application>Microsoft Office PowerPoint</Application>
  <PresentationFormat>Presentación en pantalla (4:3)</PresentationFormat>
  <Paragraphs>387</Paragraphs>
  <Slides>38</Slides>
  <Notes>21</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38</vt:i4>
      </vt:variant>
    </vt:vector>
  </HeadingPairs>
  <TitlesOfParts>
    <vt:vector size="46" baseType="lpstr">
      <vt:lpstr>Arial</vt:lpstr>
      <vt:lpstr>Arial Rounded MT Bold</vt:lpstr>
      <vt:lpstr>Calibri</vt:lpstr>
      <vt:lpstr>Calibri Light</vt:lpstr>
      <vt:lpstr>Ink Free</vt:lpstr>
      <vt:lpstr>Myriad Arabic</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Nicolas Castro Reyes</dc:creator>
  <cp:lastModifiedBy>Raysa Knight</cp:lastModifiedBy>
  <cp:revision>956</cp:revision>
  <dcterms:created xsi:type="dcterms:W3CDTF">2023-02-22T20:36:30Z</dcterms:created>
  <dcterms:modified xsi:type="dcterms:W3CDTF">2026-05-23T20:01:04Z</dcterms:modified>
</cp:coreProperties>
</file>