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9"/>
  </p:notesMasterIdLst>
  <p:sldIdLst>
    <p:sldId id="284" r:id="rId2"/>
    <p:sldId id="275" r:id="rId3"/>
    <p:sldId id="400" r:id="rId4"/>
    <p:sldId id="417" r:id="rId5"/>
    <p:sldId id="423" r:id="rId6"/>
    <p:sldId id="430" r:id="rId7"/>
    <p:sldId id="431" r:id="rId8"/>
    <p:sldId id="405" r:id="rId9"/>
    <p:sldId id="406" r:id="rId10"/>
    <p:sldId id="407" r:id="rId11"/>
    <p:sldId id="427" r:id="rId12"/>
    <p:sldId id="429" r:id="rId13"/>
    <p:sldId id="418" r:id="rId14"/>
    <p:sldId id="424" r:id="rId15"/>
    <p:sldId id="395" r:id="rId16"/>
    <p:sldId id="410" r:id="rId17"/>
    <p:sldId id="411" r:id="rId18"/>
    <p:sldId id="412" r:id="rId19"/>
    <p:sldId id="413" r:id="rId20"/>
    <p:sldId id="414" r:id="rId21"/>
    <p:sldId id="415" r:id="rId22"/>
    <p:sldId id="425" r:id="rId23"/>
    <p:sldId id="426" r:id="rId24"/>
    <p:sldId id="391" r:id="rId25"/>
    <p:sldId id="399" r:id="rId26"/>
    <p:sldId id="420" r:id="rId27"/>
    <p:sldId id="422" r:id="rId2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7BA1A"/>
    <a:srgbClr val="ECAD9C"/>
    <a:srgbClr val="8CCCEC"/>
    <a:srgbClr val="E6F5F9"/>
    <a:srgbClr val="067DD9"/>
    <a:srgbClr val="0066FF"/>
    <a:srgbClr val="CDEAF3"/>
    <a:srgbClr val="8FAADC"/>
    <a:srgbClr val="53B9D5"/>
    <a:srgbClr val="CEEB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70F82AD-2108-497F-B83C-2234D6AE2961}" v="1" dt="2026-05-30T01:43:54.46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9" autoAdjust="0"/>
    <p:restoredTop sz="93377" autoAdjust="0"/>
  </p:normalViewPr>
  <p:slideViewPr>
    <p:cSldViewPr snapToGrid="0" snapToObjects="1">
      <p:cViewPr varScale="1">
        <p:scale>
          <a:sx n="59" d="100"/>
          <a:sy n="59" d="100"/>
        </p:scale>
        <p:origin x="1524"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ysa Knight" userId="87b019da5b4ccf4e" providerId="LiveId" clId="{BAF915FE-412F-4EDC-A812-722440047950}"/>
    <pc:docChg chg="addSld delSld modSld">
      <pc:chgData name="Raysa Knight" userId="87b019da5b4ccf4e" providerId="LiveId" clId="{BAF915FE-412F-4EDC-A812-722440047950}" dt="2026-05-30T01:43:54.454" v="2"/>
      <pc:docMkLst>
        <pc:docMk/>
      </pc:docMkLst>
      <pc:sldChg chg="del">
        <pc:chgData name="Raysa Knight" userId="87b019da5b4ccf4e" providerId="LiveId" clId="{BAF915FE-412F-4EDC-A812-722440047950}" dt="2026-05-30T01:43:29.849" v="0" actId="47"/>
        <pc:sldMkLst>
          <pc:docMk/>
          <pc:sldMk cId="1530444039" sldId="256"/>
        </pc:sldMkLst>
      </pc:sldChg>
      <pc:sldChg chg="del">
        <pc:chgData name="Raysa Knight" userId="87b019da5b4ccf4e" providerId="LiveId" clId="{BAF915FE-412F-4EDC-A812-722440047950}" dt="2026-05-30T01:43:32.614" v="1" actId="47"/>
        <pc:sldMkLst>
          <pc:docMk/>
          <pc:sldMk cId="4165380645" sldId="259"/>
        </pc:sldMkLst>
      </pc:sldChg>
      <pc:sldChg chg="add">
        <pc:chgData name="Raysa Knight" userId="87b019da5b4ccf4e" providerId="LiveId" clId="{BAF915FE-412F-4EDC-A812-722440047950}" dt="2026-05-30T01:43:54.454" v="2"/>
        <pc:sldMkLst>
          <pc:docMk/>
          <pc:sldMk cId="1905853523" sldId="28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B1827E-9FD4-3F45-938E-AA4971797D87}" type="datetimeFigureOut">
              <a:rPr lang="es-CL" smtClean="0"/>
              <a:t>29-05-2026</a:t>
            </a:fld>
            <a:endParaRPr lang="es-CL"/>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C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63CD64-4E4F-B84C-9BCC-826FDF889427}" type="slidenum">
              <a:rPr lang="es-CL" smtClean="0"/>
              <a:t>‹Nº›</a:t>
            </a:fld>
            <a:endParaRPr lang="es-CL"/>
          </a:p>
        </p:txBody>
      </p:sp>
    </p:spTree>
    <p:extLst>
      <p:ext uri="{BB962C8B-B14F-4D97-AF65-F5344CB8AC3E}">
        <p14:creationId xmlns:p14="http://schemas.microsoft.com/office/powerpoint/2010/main" val="26160515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10"/>
          </p:nvPr>
        </p:nvSpPr>
        <p:spPr/>
        <p:txBody>
          <a:bodyPr/>
          <a:lstStyle/>
          <a:p>
            <a:fld id="{E563CD64-4E4F-B84C-9BCC-826FDF889427}" type="slidenum">
              <a:rPr lang="es-CL" smtClean="0"/>
              <a:t>3</a:t>
            </a:fld>
            <a:endParaRPr lang="es-CL"/>
          </a:p>
        </p:txBody>
      </p:sp>
    </p:spTree>
    <p:extLst>
      <p:ext uri="{BB962C8B-B14F-4D97-AF65-F5344CB8AC3E}">
        <p14:creationId xmlns:p14="http://schemas.microsoft.com/office/powerpoint/2010/main" val="27546640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Estimado/a docente: si desea emplear el simulador de </a:t>
            </a:r>
            <a:r>
              <a:rPr lang="es-ES" dirty="0" err="1"/>
              <a:t>PhET</a:t>
            </a:r>
            <a:r>
              <a:rPr lang="es-ES" dirty="0"/>
              <a:t> Colorado, es importante ajustar los parámetros antes de analizar la formación de imágenes. Por ejemplo, puede fijar el tamaño del objeto (su altura), activar los rayos principales y agregar las etiquetas para identificar la posición de los focos.</a:t>
            </a:r>
          </a:p>
          <a:p>
            <a:r>
              <a:rPr lang="es-ES" dirty="0"/>
              <a:t>Link simulador: </a:t>
            </a:r>
            <a:r>
              <a:rPr lang="es-ES" u="sng" dirty="0"/>
              <a:t>https://phet.colorado.edu/sims/html/geometric-optics/latest/geometric-optics_all.html?locale=es</a:t>
            </a:r>
            <a:endParaRPr lang="es-CL" u="sng" dirty="0"/>
          </a:p>
          <a:p>
            <a:endParaRPr lang="es-CL" dirty="0"/>
          </a:p>
        </p:txBody>
      </p:sp>
      <p:sp>
        <p:nvSpPr>
          <p:cNvPr id="4" name="Marcador de número de diapositiva 3"/>
          <p:cNvSpPr>
            <a:spLocks noGrp="1"/>
          </p:cNvSpPr>
          <p:nvPr>
            <p:ph type="sldNum" sz="quarter" idx="5"/>
          </p:nvPr>
        </p:nvSpPr>
        <p:spPr/>
        <p:txBody>
          <a:bodyPr/>
          <a:lstStyle/>
          <a:p>
            <a:fld id="{E563CD64-4E4F-B84C-9BCC-826FDF889427}" type="slidenum">
              <a:rPr lang="es-CL" smtClean="0"/>
              <a:t>12</a:t>
            </a:fld>
            <a:endParaRPr lang="es-CL"/>
          </a:p>
        </p:txBody>
      </p:sp>
    </p:spTree>
    <p:extLst>
      <p:ext uri="{BB962C8B-B14F-4D97-AF65-F5344CB8AC3E}">
        <p14:creationId xmlns:p14="http://schemas.microsoft.com/office/powerpoint/2010/main" val="23448916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Estimado/a docente: si desea emplear el simulador de </a:t>
            </a:r>
            <a:r>
              <a:rPr lang="es-ES" dirty="0" err="1"/>
              <a:t>PhET</a:t>
            </a:r>
            <a:r>
              <a:rPr lang="es-ES" dirty="0"/>
              <a:t> Colorado, es importante ajustar los parámetros antes de analizar la formación de imágenes. Por ejemplo, puede fijar el tamaño del objeto (su altura), activar los rayos principales y agregar las etiquetas para identificar la posición de los focos.</a:t>
            </a:r>
          </a:p>
          <a:p>
            <a:r>
              <a:rPr lang="es-ES" dirty="0"/>
              <a:t>Link simulador: </a:t>
            </a:r>
            <a:r>
              <a:rPr lang="es-ES" u="sng" dirty="0"/>
              <a:t>https://phet.colorado.edu/sims/html/geometric-optics/latest/geometric-optics_all.html?locale=es</a:t>
            </a:r>
            <a:endParaRPr lang="es-CL" u="sng" dirty="0"/>
          </a:p>
          <a:p>
            <a:endParaRPr lang="es-CL" dirty="0"/>
          </a:p>
        </p:txBody>
      </p:sp>
      <p:sp>
        <p:nvSpPr>
          <p:cNvPr id="4" name="Marcador de número de diapositiva 3"/>
          <p:cNvSpPr>
            <a:spLocks noGrp="1"/>
          </p:cNvSpPr>
          <p:nvPr>
            <p:ph type="sldNum" sz="quarter" idx="5"/>
          </p:nvPr>
        </p:nvSpPr>
        <p:spPr/>
        <p:txBody>
          <a:bodyPr/>
          <a:lstStyle/>
          <a:p>
            <a:fld id="{E563CD64-4E4F-B84C-9BCC-826FDF889427}" type="slidenum">
              <a:rPr lang="es-CL" smtClean="0"/>
              <a:t>14</a:t>
            </a:fld>
            <a:endParaRPr lang="es-CL"/>
          </a:p>
        </p:txBody>
      </p:sp>
    </p:spTree>
    <p:extLst>
      <p:ext uri="{BB962C8B-B14F-4D97-AF65-F5344CB8AC3E}">
        <p14:creationId xmlns:p14="http://schemas.microsoft.com/office/powerpoint/2010/main" val="1739387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10"/>
          </p:nvPr>
        </p:nvSpPr>
        <p:spPr/>
        <p:txBody>
          <a:bodyPr/>
          <a:lstStyle/>
          <a:p>
            <a:fld id="{E563CD64-4E4F-B84C-9BCC-826FDF889427}" type="slidenum">
              <a:rPr lang="es-CL" smtClean="0"/>
              <a:t>22</a:t>
            </a:fld>
            <a:endParaRPr lang="es-CL"/>
          </a:p>
        </p:txBody>
      </p:sp>
    </p:spTree>
    <p:extLst>
      <p:ext uri="{BB962C8B-B14F-4D97-AF65-F5344CB8AC3E}">
        <p14:creationId xmlns:p14="http://schemas.microsoft.com/office/powerpoint/2010/main" val="4492109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10"/>
          </p:nvPr>
        </p:nvSpPr>
        <p:spPr/>
        <p:txBody>
          <a:bodyPr/>
          <a:lstStyle/>
          <a:p>
            <a:fld id="{E563CD64-4E4F-B84C-9BCC-826FDF889427}" type="slidenum">
              <a:rPr lang="es-CL" smtClean="0"/>
              <a:t>26</a:t>
            </a:fld>
            <a:endParaRPr lang="es-CL"/>
          </a:p>
        </p:txBody>
      </p:sp>
    </p:spTree>
    <p:extLst>
      <p:ext uri="{BB962C8B-B14F-4D97-AF65-F5344CB8AC3E}">
        <p14:creationId xmlns:p14="http://schemas.microsoft.com/office/powerpoint/2010/main" val="5591532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6A4D9399-395E-9745-BECD-51BEC461A134}" type="datetimeFigureOut">
              <a:rPr lang="es-CL" smtClean="0"/>
              <a:t>29-05-2026</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D2A98C1A-4D2A-2643-88BB-5E9E8BF85A37}" type="slidenum">
              <a:rPr lang="es-CL" smtClean="0"/>
              <a:t>‹Nº›</a:t>
            </a:fld>
            <a:endParaRPr lang="es-CL"/>
          </a:p>
        </p:txBody>
      </p:sp>
    </p:spTree>
    <p:extLst>
      <p:ext uri="{BB962C8B-B14F-4D97-AF65-F5344CB8AC3E}">
        <p14:creationId xmlns:p14="http://schemas.microsoft.com/office/powerpoint/2010/main" val="18353736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6A4D9399-395E-9745-BECD-51BEC461A134}" type="datetimeFigureOut">
              <a:rPr lang="es-CL" smtClean="0"/>
              <a:t>29-05-2026</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D2A98C1A-4D2A-2643-88BB-5E9E8BF85A37}" type="slidenum">
              <a:rPr lang="es-CL" smtClean="0"/>
              <a:t>‹Nº›</a:t>
            </a:fld>
            <a:endParaRPr lang="es-CL"/>
          </a:p>
        </p:txBody>
      </p:sp>
    </p:spTree>
    <p:extLst>
      <p:ext uri="{BB962C8B-B14F-4D97-AF65-F5344CB8AC3E}">
        <p14:creationId xmlns:p14="http://schemas.microsoft.com/office/powerpoint/2010/main" val="20459611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6A4D9399-395E-9745-BECD-51BEC461A134}" type="datetimeFigureOut">
              <a:rPr lang="es-CL" smtClean="0"/>
              <a:t>29-05-2026</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D2A98C1A-4D2A-2643-88BB-5E9E8BF85A37}" type="slidenum">
              <a:rPr lang="es-CL" smtClean="0"/>
              <a:t>‹Nº›</a:t>
            </a:fld>
            <a:endParaRPr lang="es-CL"/>
          </a:p>
        </p:txBody>
      </p:sp>
    </p:spTree>
    <p:extLst>
      <p:ext uri="{BB962C8B-B14F-4D97-AF65-F5344CB8AC3E}">
        <p14:creationId xmlns:p14="http://schemas.microsoft.com/office/powerpoint/2010/main" val="4352274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6A4D9399-395E-9745-BECD-51BEC461A134}" type="datetimeFigureOut">
              <a:rPr lang="es-CL" smtClean="0"/>
              <a:t>29-05-2026</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D2A98C1A-4D2A-2643-88BB-5E9E8BF85A37}" type="slidenum">
              <a:rPr lang="es-CL" smtClean="0"/>
              <a:t>‹Nº›</a:t>
            </a:fld>
            <a:endParaRPr lang="es-CL"/>
          </a:p>
        </p:txBody>
      </p:sp>
    </p:spTree>
    <p:extLst>
      <p:ext uri="{BB962C8B-B14F-4D97-AF65-F5344CB8AC3E}">
        <p14:creationId xmlns:p14="http://schemas.microsoft.com/office/powerpoint/2010/main" val="18567703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6A4D9399-395E-9745-BECD-51BEC461A134}" type="datetimeFigureOut">
              <a:rPr lang="es-CL" smtClean="0"/>
              <a:t>29-05-2026</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D2A98C1A-4D2A-2643-88BB-5E9E8BF85A37}" type="slidenum">
              <a:rPr lang="es-CL" smtClean="0"/>
              <a:t>‹Nº›</a:t>
            </a:fld>
            <a:endParaRPr lang="es-CL"/>
          </a:p>
        </p:txBody>
      </p:sp>
    </p:spTree>
    <p:extLst>
      <p:ext uri="{BB962C8B-B14F-4D97-AF65-F5344CB8AC3E}">
        <p14:creationId xmlns:p14="http://schemas.microsoft.com/office/powerpoint/2010/main" val="42755021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6A4D9399-395E-9745-BECD-51BEC461A134}" type="datetimeFigureOut">
              <a:rPr lang="es-CL" smtClean="0"/>
              <a:t>29-05-2026</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D2A98C1A-4D2A-2643-88BB-5E9E8BF85A37}" type="slidenum">
              <a:rPr lang="es-CL" smtClean="0"/>
              <a:t>‹Nº›</a:t>
            </a:fld>
            <a:endParaRPr lang="es-CL"/>
          </a:p>
        </p:txBody>
      </p:sp>
    </p:spTree>
    <p:extLst>
      <p:ext uri="{BB962C8B-B14F-4D97-AF65-F5344CB8AC3E}">
        <p14:creationId xmlns:p14="http://schemas.microsoft.com/office/powerpoint/2010/main" val="25795330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4629150" y="2505075"/>
            <a:ext cx="3887391"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6A4D9399-395E-9745-BECD-51BEC461A134}" type="datetimeFigureOut">
              <a:rPr lang="es-CL" smtClean="0"/>
              <a:t>29-05-2026</a:t>
            </a:fld>
            <a:endParaRPr lang="es-CL"/>
          </a:p>
        </p:txBody>
      </p:sp>
      <p:sp>
        <p:nvSpPr>
          <p:cNvPr id="8" name="Footer Placeholder 7"/>
          <p:cNvSpPr>
            <a:spLocks noGrp="1"/>
          </p:cNvSpPr>
          <p:nvPr>
            <p:ph type="ftr" sz="quarter" idx="11"/>
          </p:nvPr>
        </p:nvSpPr>
        <p:spPr/>
        <p:txBody>
          <a:bodyPr/>
          <a:lstStyle/>
          <a:p>
            <a:endParaRPr lang="es-CL"/>
          </a:p>
        </p:txBody>
      </p:sp>
      <p:sp>
        <p:nvSpPr>
          <p:cNvPr id="9" name="Slide Number Placeholder 8"/>
          <p:cNvSpPr>
            <a:spLocks noGrp="1"/>
          </p:cNvSpPr>
          <p:nvPr>
            <p:ph type="sldNum" sz="quarter" idx="12"/>
          </p:nvPr>
        </p:nvSpPr>
        <p:spPr/>
        <p:txBody>
          <a:bodyPr/>
          <a:lstStyle/>
          <a:p>
            <a:fld id="{D2A98C1A-4D2A-2643-88BB-5E9E8BF85A37}" type="slidenum">
              <a:rPr lang="es-CL" smtClean="0"/>
              <a:t>‹Nº›</a:t>
            </a:fld>
            <a:endParaRPr lang="es-CL"/>
          </a:p>
        </p:txBody>
      </p:sp>
    </p:spTree>
    <p:extLst>
      <p:ext uri="{BB962C8B-B14F-4D97-AF65-F5344CB8AC3E}">
        <p14:creationId xmlns:p14="http://schemas.microsoft.com/office/powerpoint/2010/main" val="4095878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6A4D9399-395E-9745-BECD-51BEC461A134}" type="datetimeFigureOut">
              <a:rPr lang="es-CL" smtClean="0"/>
              <a:t>29-05-2026</a:t>
            </a:fld>
            <a:endParaRPr lang="es-CL"/>
          </a:p>
        </p:txBody>
      </p:sp>
      <p:sp>
        <p:nvSpPr>
          <p:cNvPr id="4" name="Footer Placeholder 3"/>
          <p:cNvSpPr>
            <a:spLocks noGrp="1"/>
          </p:cNvSpPr>
          <p:nvPr>
            <p:ph type="ftr" sz="quarter" idx="11"/>
          </p:nvPr>
        </p:nvSpPr>
        <p:spPr/>
        <p:txBody>
          <a:bodyPr/>
          <a:lstStyle/>
          <a:p>
            <a:endParaRPr lang="es-CL"/>
          </a:p>
        </p:txBody>
      </p:sp>
      <p:sp>
        <p:nvSpPr>
          <p:cNvPr id="5" name="Slide Number Placeholder 4"/>
          <p:cNvSpPr>
            <a:spLocks noGrp="1"/>
          </p:cNvSpPr>
          <p:nvPr>
            <p:ph type="sldNum" sz="quarter" idx="12"/>
          </p:nvPr>
        </p:nvSpPr>
        <p:spPr/>
        <p:txBody>
          <a:bodyPr/>
          <a:lstStyle/>
          <a:p>
            <a:fld id="{D2A98C1A-4D2A-2643-88BB-5E9E8BF85A37}" type="slidenum">
              <a:rPr lang="es-CL" smtClean="0"/>
              <a:t>‹Nº›</a:t>
            </a:fld>
            <a:endParaRPr lang="es-CL"/>
          </a:p>
        </p:txBody>
      </p:sp>
    </p:spTree>
    <p:extLst>
      <p:ext uri="{BB962C8B-B14F-4D97-AF65-F5344CB8AC3E}">
        <p14:creationId xmlns:p14="http://schemas.microsoft.com/office/powerpoint/2010/main" val="10725515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4D9399-395E-9745-BECD-51BEC461A134}" type="datetimeFigureOut">
              <a:rPr lang="es-CL" smtClean="0"/>
              <a:t>29-05-2026</a:t>
            </a:fld>
            <a:endParaRPr lang="es-CL"/>
          </a:p>
        </p:txBody>
      </p:sp>
      <p:sp>
        <p:nvSpPr>
          <p:cNvPr id="3" name="Footer Placeholder 2"/>
          <p:cNvSpPr>
            <a:spLocks noGrp="1"/>
          </p:cNvSpPr>
          <p:nvPr>
            <p:ph type="ftr" sz="quarter" idx="11"/>
          </p:nvPr>
        </p:nvSpPr>
        <p:spPr/>
        <p:txBody>
          <a:bodyPr/>
          <a:lstStyle/>
          <a:p>
            <a:endParaRPr lang="es-CL"/>
          </a:p>
        </p:txBody>
      </p:sp>
      <p:sp>
        <p:nvSpPr>
          <p:cNvPr id="4" name="Slide Number Placeholder 3"/>
          <p:cNvSpPr>
            <a:spLocks noGrp="1"/>
          </p:cNvSpPr>
          <p:nvPr>
            <p:ph type="sldNum" sz="quarter" idx="12"/>
          </p:nvPr>
        </p:nvSpPr>
        <p:spPr/>
        <p:txBody>
          <a:bodyPr/>
          <a:lstStyle/>
          <a:p>
            <a:fld id="{D2A98C1A-4D2A-2643-88BB-5E9E8BF85A37}" type="slidenum">
              <a:rPr lang="es-CL" smtClean="0"/>
              <a:t>‹Nº›</a:t>
            </a:fld>
            <a:endParaRPr lang="es-CL"/>
          </a:p>
        </p:txBody>
      </p:sp>
    </p:spTree>
    <p:extLst>
      <p:ext uri="{BB962C8B-B14F-4D97-AF65-F5344CB8AC3E}">
        <p14:creationId xmlns:p14="http://schemas.microsoft.com/office/powerpoint/2010/main" val="7960974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6A4D9399-395E-9745-BECD-51BEC461A134}" type="datetimeFigureOut">
              <a:rPr lang="es-CL" smtClean="0"/>
              <a:t>29-05-2026</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D2A98C1A-4D2A-2643-88BB-5E9E8BF85A37}" type="slidenum">
              <a:rPr lang="es-CL" smtClean="0"/>
              <a:t>‹Nº›</a:t>
            </a:fld>
            <a:endParaRPr lang="es-CL"/>
          </a:p>
        </p:txBody>
      </p:sp>
    </p:spTree>
    <p:extLst>
      <p:ext uri="{BB962C8B-B14F-4D97-AF65-F5344CB8AC3E}">
        <p14:creationId xmlns:p14="http://schemas.microsoft.com/office/powerpoint/2010/main" val="22181082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6A4D9399-395E-9745-BECD-51BEC461A134}" type="datetimeFigureOut">
              <a:rPr lang="es-CL" smtClean="0"/>
              <a:t>29-05-2026</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D2A98C1A-4D2A-2643-88BB-5E9E8BF85A37}" type="slidenum">
              <a:rPr lang="es-CL" smtClean="0"/>
              <a:t>‹Nº›</a:t>
            </a:fld>
            <a:endParaRPr lang="es-CL"/>
          </a:p>
        </p:txBody>
      </p:sp>
    </p:spTree>
    <p:extLst>
      <p:ext uri="{BB962C8B-B14F-4D97-AF65-F5344CB8AC3E}">
        <p14:creationId xmlns:p14="http://schemas.microsoft.com/office/powerpoint/2010/main" val="2149225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4D9399-395E-9745-BECD-51BEC461A134}" type="datetimeFigureOut">
              <a:rPr lang="es-CL" smtClean="0"/>
              <a:t>29-05-2026</a:t>
            </a:fld>
            <a:endParaRPr lang="es-CL"/>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A98C1A-4D2A-2643-88BB-5E9E8BF85A37}" type="slidenum">
              <a:rPr lang="es-CL" smtClean="0"/>
              <a:t>‹Nº›</a:t>
            </a:fld>
            <a:endParaRPr lang="es-CL"/>
          </a:p>
        </p:txBody>
      </p:sp>
    </p:spTree>
    <p:extLst>
      <p:ext uri="{BB962C8B-B14F-4D97-AF65-F5344CB8AC3E}">
        <p14:creationId xmlns:p14="http://schemas.microsoft.com/office/powerpoint/2010/main" val="41626512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2.xml"/><Relationship Id="rId7" Type="http://schemas.openxmlformats.org/officeDocument/2006/relationships/image" Target="../media/image32.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11.png"/><Relationship Id="rId4" Type="http://schemas.openxmlformats.org/officeDocument/2006/relationships/notesSlide" Target="../notesSlides/notesSlide2.xml"/><Relationship Id="rId9"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slideLayout" Target="../slideLayouts/slideLayout2.xml"/><Relationship Id="rId7" Type="http://schemas.openxmlformats.org/officeDocument/2006/relationships/image" Target="../media/image38.png"/><Relationship Id="rId12" Type="http://schemas.openxmlformats.org/officeDocument/2006/relationships/image" Target="../media/image33.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37.png"/><Relationship Id="rId11" Type="http://schemas.openxmlformats.org/officeDocument/2006/relationships/image" Target="../media/image39.png"/><Relationship Id="rId5" Type="http://schemas.openxmlformats.org/officeDocument/2006/relationships/image" Target="../media/image30.png"/><Relationship Id="rId10" Type="http://schemas.openxmlformats.org/officeDocument/2006/relationships/image" Target="../media/image11.png"/><Relationship Id="rId4" Type="http://schemas.openxmlformats.org/officeDocument/2006/relationships/notesSlide" Target="../notesSlides/notesSlide3.xml"/><Relationship Id="rId9"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sv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29.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9.jp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15.png"/><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52.png"/><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5.png"/><Relationship Id="rId5" Type="http://schemas.microsoft.com/office/2007/relationships/hdphoto" Target="../media/hdphoto1.wdp"/><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E15D84AB-58EC-4DF9-3946-8693A1C035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883" y="350718"/>
            <a:ext cx="4151317" cy="2664623"/>
          </a:xfrm>
          <a:prstGeom prst="rect">
            <a:avLst/>
          </a:prstGeom>
        </p:spPr>
      </p:pic>
      <p:pic>
        <p:nvPicPr>
          <p:cNvPr id="7" name="Imagen 6">
            <a:extLst>
              <a:ext uri="{FF2B5EF4-FFF2-40B4-BE49-F238E27FC236}">
                <a16:creationId xmlns:a16="http://schemas.microsoft.com/office/drawing/2014/main" id="{AB56041A-F4CD-B104-70B2-50D03F2BD13D}"/>
              </a:ext>
            </a:extLst>
          </p:cNvPr>
          <p:cNvPicPr>
            <a:picLocks noChangeAspect="1"/>
          </p:cNvPicPr>
          <p:nvPr/>
        </p:nvPicPr>
        <p:blipFill>
          <a:blip r:embed="rId3"/>
          <a:stretch>
            <a:fillRect/>
          </a:stretch>
        </p:blipFill>
        <p:spPr>
          <a:xfrm>
            <a:off x="115883" y="3015342"/>
            <a:ext cx="4151317" cy="3600553"/>
          </a:xfrm>
          <a:prstGeom prst="rect">
            <a:avLst/>
          </a:prstGeom>
        </p:spPr>
      </p:pic>
      <p:pic>
        <p:nvPicPr>
          <p:cNvPr id="1026" name="Picture 2" descr="Infografía vertical sobre Preparación PAES en Ciencias">
            <a:extLst>
              <a:ext uri="{FF2B5EF4-FFF2-40B4-BE49-F238E27FC236}">
                <a16:creationId xmlns:a16="http://schemas.microsoft.com/office/drawing/2014/main" id="{D9432C2F-629E-EA91-8AC0-BAEAB2AA9C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7829" y="350719"/>
            <a:ext cx="4500352" cy="61807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58535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esquinas redondeadas 5">
            <a:extLst>
              <a:ext uri="{FF2B5EF4-FFF2-40B4-BE49-F238E27FC236}">
                <a16:creationId xmlns:a16="http://schemas.microsoft.com/office/drawing/2014/main" id="{62A5A393-56A8-0548-C649-1CA712E8D559}"/>
              </a:ext>
            </a:extLst>
          </p:cNvPr>
          <p:cNvSpPr/>
          <p:nvPr/>
        </p:nvSpPr>
        <p:spPr>
          <a:xfrm>
            <a:off x="468460" y="1509481"/>
            <a:ext cx="8210173" cy="967815"/>
          </a:xfrm>
          <a:prstGeom prst="roundRect">
            <a:avLst/>
          </a:prstGeom>
          <a:noFill/>
          <a:ln w="381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altLang="es-CL" b="1" dirty="0">
                <a:solidFill>
                  <a:srgbClr val="C00000"/>
                </a:solidFill>
              </a:rPr>
              <a:t>3</a:t>
            </a:r>
            <a:r>
              <a:rPr lang="es-ES" altLang="es-CL" b="1" baseline="30000" dirty="0">
                <a:solidFill>
                  <a:srgbClr val="C00000"/>
                </a:solidFill>
              </a:rPr>
              <a:t>er</a:t>
            </a:r>
            <a:r>
              <a:rPr lang="es-ES" altLang="es-CL" b="1" dirty="0">
                <a:solidFill>
                  <a:srgbClr val="C00000"/>
                </a:solidFill>
              </a:rPr>
              <a:t> rayo notable (foco-paralelo): </a:t>
            </a:r>
            <a:r>
              <a:rPr lang="es-ES" altLang="es-CL" dirty="0">
                <a:solidFill>
                  <a:schemeClr val="tx1"/>
                </a:solidFill>
              </a:rPr>
              <a:t>rayo que viaja pasando por el foco o en dirección al foco y se refracta paralelo al eje óptico.</a:t>
            </a:r>
          </a:p>
        </p:txBody>
      </p:sp>
      <p:pic>
        <p:nvPicPr>
          <p:cNvPr id="2" name="Imagen 1"/>
          <p:cNvPicPr>
            <a:picLocks noChangeAspect="1"/>
          </p:cNvPicPr>
          <p:nvPr/>
        </p:nvPicPr>
        <p:blipFill>
          <a:blip r:embed="rId2">
            <a:extLst>
              <a:ext uri="{BEBA8EAE-BF5A-486C-A8C5-ECC9F3942E4B}">
                <a14:imgProps xmlns:a14="http://schemas.microsoft.com/office/drawing/2010/main">
                  <a14:imgLayer r:embed="rId3">
                    <a14:imgEffect>
                      <a14:colorTemperature colorTemp="8800"/>
                    </a14:imgEffect>
                  </a14:imgLayer>
                </a14:imgProps>
              </a:ext>
            </a:extLst>
          </a:blip>
          <a:stretch>
            <a:fillRect/>
          </a:stretch>
        </p:blipFill>
        <p:spPr>
          <a:xfrm>
            <a:off x="468460" y="2757472"/>
            <a:ext cx="8210173" cy="2434938"/>
          </a:xfrm>
          <a:prstGeom prst="rect">
            <a:avLst/>
          </a:prstGeom>
          <a:ln w="19050">
            <a:solidFill>
              <a:srgbClr val="A7BA1A"/>
            </a:solidFill>
          </a:ln>
        </p:spPr>
      </p:pic>
      <p:sp>
        <p:nvSpPr>
          <p:cNvPr id="9" name="Bocadillo: rectángulo con esquinas redondeadas 26">
            <a:extLst>
              <a:ext uri="{FF2B5EF4-FFF2-40B4-BE49-F238E27FC236}">
                <a16:creationId xmlns:a16="http://schemas.microsoft.com/office/drawing/2014/main" id="{317EC807-EF7E-8344-C41B-26B99D26B934}"/>
              </a:ext>
            </a:extLst>
          </p:cNvPr>
          <p:cNvSpPr/>
          <p:nvPr/>
        </p:nvSpPr>
        <p:spPr>
          <a:xfrm>
            <a:off x="4350327" y="5481390"/>
            <a:ext cx="4464849" cy="1024998"/>
          </a:xfrm>
          <a:prstGeom prst="wedgeRoundRectCallout">
            <a:avLst>
              <a:gd name="adj1" fmla="val 4712"/>
              <a:gd name="adj2" fmla="val -42529"/>
              <a:gd name="adj3" fmla="val 16667"/>
            </a:avLst>
          </a:prstGeom>
          <a:solidFill>
            <a:srgbClr val="002060"/>
          </a:solidFill>
          <a:ln>
            <a:solidFill>
              <a:srgbClr val="00206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just"/>
            <a:r>
              <a:rPr lang="es-ES" b="1" dirty="0"/>
              <a:t>En las </a:t>
            </a:r>
            <a:r>
              <a:rPr lang="es-ES" b="1" dirty="0">
                <a:solidFill>
                  <a:schemeClr val="accent4"/>
                </a:solidFill>
              </a:rPr>
              <a:t>lentes divergentes</a:t>
            </a:r>
            <a:r>
              <a:rPr lang="es-ES" b="1" dirty="0"/>
              <a:t>, es la </a:t>
            </a:r>
            <a:r>
              <a:rPr lang="es-ES" b="1" dirty="0">
                <a:solidFill>
                  <a:schemeClr val="accent4"/>
                </a:solidFill>
              </a:rPr>
              <a:t>prolongación del rayo refractado </a:t>
            </a:r>
            <a:r>
              <a:rPr lang="es-ES" b="1" dirty="0"/>
              <a:t>la que viaja paralela al eje óptico.</a:t>
            </a:r>
            <a:endParaRPr lang="es-ES" b="1" dirty="0">
              <a:solidFill>
                <a:srgbClr val="FFFF00"/>
              </a:solidFill>
            </a:endParaRPr>
          </a:p>
        </p:txBody>
      </p:sp>
      <p:pic>
        <p:nvPicPr>
          <p:cNvPr id="4" name="Imagen 3">
            <a:extLst>
              <a:ext uri="{FF2B5EF4-FFF2-40B4-BE49-F238E27FC236}">
                <a16:creationId xmlns:a16="http://schemas.microsoft.com/office/drawing/2014/main" id="{BBEF6B69-BBC7-6B83-E160-87ECA8A7095B}"/>
              </a:ext>
            </a:extLst>
          </p:cNvPr>
          <p:cNvPicPr>
            <a:picLocks noChangeAspect="1"/>
          </p:cNvPicPr>
          <p:nvPr/>
        </p:nvPicPr>
        <p:blipFill>
          <a:blip r:embed="rId4"/>
          <a:stretch>
            <a:fillRect/>
          </a:stretch>
        </p:blipFill>
        <p:spPr>
          <a:xfrm>
            <a:off x="36000" y="216000"/>
            <a:ext cx="1726517" cy="518406"/>
          </a:xfrm>
          <a:prstGeom prst="rect">
            <a:avLst/>
          </a:prstGeom>
        </p:spPr>
      </p:pic>
      <p:sp>
        <p:nvSpPr>
          <p:cNvPr id="5" name="CuadroTexto 4">
            <a:extLst>
              <a:ext uri="{FF2B5EF4-FFF2-40B4-BE49-F238E27FC236}">
                <a16:creationId xmlns:a16="http://schemas.microsoft.com/office/drawing/2014/main" id="{DEF92B4A-4826-9027-144E-6DB0FCBC04EC}"/>
              </a:ext>
            </a:extLst>
          </p:cNvPr>
          <p:cNvSpPr txBox="1"/>
          <p:nvPr/>
        </p:nvSpPr>
        <p:spPr>
          <a:xfrm>
            <a:off x="1853518" y="226281"/>
            <a:ext cx="8224339" cy="646331"/>
          </a:xfrm>
          <a:prstGeom prst="rect">
            <a:avLst/>
          </a:prstGeom>
          <a:noFill/>
        </p:spPr>
        <p:txBody>
          <a:bodyPr wrap="square" rtlCol="0">
            <a:spAutoFit/>
          </a:bodyPr>
          <a:lstStyle/>
          <a:p>
            <a:pPr algn="just"/>
            <a:r>
              <a:rPr lang="es-CL" sz="3600" b="1" dirty="0"/>
              <a:t>Rayos notables en lentes esféricas</a:t>
            </a:r>
          </a:p>
        </p:txBody>
      </p:sp>
    </p:spTree>
    <p:extLst>
      <p:ext uri="{BB962C8B-B14F-4D97-AF65-F5344CB8AC3E}">
        <p14:creationId xmlns:p14="http://schemas.microsoft.com/office/powerpoint/2010/main" val="465974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uadroTexto 15">
            <a:extLst>
              <a:ext uri="{FF2B5EF4-FFF2-40B4-BE49-F238E27FC236}">
                <a16:creationId xmlns:a16="http://schemas.microsoft.com/office/drawing/2014/main" id="{88B5B91A-1625-E77A-53E5-78FC11C4F509}"/>
              </a:ext>
            </a:extLst>
          </p:cNvPr>
          <p:cNvSpPr txBox="1"/>
          <p:nvPr/>
        </p:nvSpPr>
        <p:spPr>
          <a:xfrm>
            <a:off x="82475" y="6469132"/>
            <a:ext cx="5974116"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cs typeface="Arial" panose="020B0604020202020204" pitchFamily="34" charset="0"/>
              </a:rPr>
              <a:t>Pregunta 2 – Lentes, Cuaderno de ejercicios. CPECH.</a:t>
            </a:r>
            <a:endParaRPr lang="es-CL" sz="1000" b="1" dirty="0">
              <a:cs typeface="Arial" panose="020B0604020202020204" pitchFamily="34" charset="0"/>
            </a:endParaRPr>
          </a:p>
        </p:txBody>
      </p:sp>
      <p:sp>
        <p:nvSpPr>
          <p:cNvPr id="17" name="Rectángulo 16">
            <a:extLst>
              <a:ext uri="{FF2B5EF4-FFF2-40B4-BE49-F238E27FC236}">
                <a16:creationId xmlns:a16="http://schemas.microsoft.com/office/drawing/2014/main" id="{68E5977E-CD85-4425-2777-1755942AC7D4}"/>
              </a:ext>
            </a:extLst>
          </p:cNvPr>
          <p:cNvSpPr/>
          <p:nvPr/>
        </p:nvSpPr>
        <p:spPr>
          <a:xfrm>
            <a:off x="574480" y="1042553"/>
            <a:ext cx="7851580" cy="584775"/>
          </a:xfrm>
          <a:prstGeom prst="rect">
            <a:avLst/>
          </a:prstGeom>
        </p:spPr>
        <p:txBody>
          <a:bodyPr wrap="square">
            <a:spAutoFit/>
          </a:bodyPr>
          <a:lstStyle/>
          <a:p>
            <a:pPr algn="just"/>
            <a:r>
              <a:rPr lang="es-ES" sz="1600" dirty="0">
                <a:latin typeface="Arial" panose="020B0604020202020204" pitchFamily="34" charset="0"/>
                <a:cs typeface="Arial" panose="020B0604020202020204" pitchFamily="34" charset="0"/>
              </a:rPr>
              <a:t>En las siguientes figuras, se presentan tres rayos de luz experimentando refracción luego de atravesar lentes:</a:t>
            </a:r>
            <a:endParaRPr lang="es-CL" sz="1600" dirty="0">
              <a:latin typeface="Arial" panose="020B0604020202020204" pitchFamily="34" charset="0"/>
              <a:cs typeface="Arial" panose="020B0604020202020204" pitchFamily="34" charset="0"/>
            </a:endParaRPr>
          </a:p>
        </p:txBody>
      </p:sp>
      <p:sp>
        <p:nvSpPr>
          <p:cNvPr id="2" name="Rectángulo 1"/>
          <p:cNvSpPr/>
          <p:nvPr/>
        </p:nvSpPr>
        <p:spPr>
          <a:xfrm>
            <a:off x="574480" y="3728325"/>
            <a:ext cx="7851580" cy="584775"/>
          </a:xfrm>
          <a:prstGeom prst="rect">
            <a:avLst/>
          </a:prstGeom>
        </p:spPr>
        <p:txBody>
          <a:bodyPr wrap="square">
            <a:spAutoFit/>
          </a:bodyPr>
          <a:lstStyle/>
          <a:p>
            <a:r>
              <a:rPr lang="es-ES" sz="1600" dirty="0">
                <a:latin typeface="Arial" panose="020B0604020202020204" pitchFamily="34" charset="0"/>
                <a:cs typeface="Arial" panose="020B0604020202020204" pitchFamily="34" charset="0"/>
              </a:rPr>
              <a:t>¿Cuál de las siguientes opciones presenta correctamente el tipo de lente utilizado en cada figura?</a:t>
            </a:r>
            <a:endParaRPr lang="es-CL" sz="1600" dirty="0">
              <a:latin typeface="Arial" panose="020B0604020202020204" pitchFamily="34" charset="0"/>
              <a:cs typeface="Arial" panose="020B0604020202020204" pitchFamily="34" charset="0"/>
            </a:endParaRPr>
          </a:p>
        </p:txBody>
      </p:sp>
      <p:graphicFrame>
        <p:nvGraphicFramePr>
          <p:cNvPr id="3" name="Tabla 2"/>
          <p:cNvGraphicFramePr>
            <a:graphicFrameLocks noGrp="1"/>
          </p:cNvGraphicFramePr>
          <p:nvPr>
            <p:extLst>
              <p:ext uri="{D42A27DB-BD31-4B8C-83A1-F6EECF244321}">
                <p14:modId xmlns:p14="http://schemas.microsoft.com/office/powerpoint/2010/main" val="4218694211"/>
              </p:ext>
            </p:extLst>
          </p:nvPr>
        </p:nvGraphicFramePr>
        <p:xfrm>
          <a:off x="574480" y="4485448"/>
          <a:ext cx="5772811" cy="1676400"/>
        </p:xfrm>
        <a:graphic>
          <a:graphicData uri="http://schemas.openxmlformats.org/drawingml/2006/table">
            <a:tbl>
              <a:tblPr/>
              <a:tblGrid>
                <a:gridCol w="547668">
                  <a:extLst>
                    <a:ext uri="{9D8B030D-6E8A-4147-A177-3AD203B41FA5}">
                      <a16:colId xmlns:a16="http://schemas.microsoft.com/office/drawing/2014/main" val="3327130310"/>
                    </a:ext>
                  </a:extLst>
                </a:gridCol>
                <a:gridCol w="1725198">
                  <a:extLst>
                    <a:ext uri="{9D8B030D-6E8A-4147-A177-3AD203B41FA5}">
                      <a16:colId xmlns:a16="http://schemas.microsoft.com/office/drawing/2014/main" val="1466053586"/>
                    </a:ext>
                  </a:extLst>
                </a:gridCol>
                <a:gridCol w="1734207">
                  <a:extLst>
                    <a:ext uri="{9D8B030D-6E8A-4147-A177-3AD203B41FA5}">
                      <a16:colId xmlns:a16="http://schemas.microsoft.com/office/drawing/2014/main" val="1826959"/>
                    </a:ext>
                  </a:extLst>
                </a:gridCol>
                <a:gridCol w="1765738">
                  <a:extLst>
                    <a:ext uri="{9D8B030D-6E8A-4147-A177-3AD203B41FA5}">
                      <a16:colId xmlns:a16="http://schemas.microsoft.com/office/drawing/2014/main" val="3976856971"/>
                    </a:ext>
                  </a:extLst>
                </a:gridCol>
              </a:tblGrid>
              <a:tr h="0">
                <a:tc>
                  <a:txBody>
                    <a:bodyPr/>
                    <a:lstStyle/>
                    <a:p>
                      <a:pPr algn="ctr" rtl="0" fontAlgn="t">
                        <a:spcBef>
                          <a:spcPts val="0"/>
                        </a:spcBef>
                        <a:spcAft>
                          <a:spcPts val="0"/>
                        </a:spcAft>
                      </a:pPr>
                      <a:endParaRPr lang="es-CL" sz="1600" dirty="0">
                        <a:effectLst/>
                        <a:latin typeface="Arial" panose="020B0604020202020204" pitchFamily="34" charset="0"/>
                        <a:cs typeface="Arial" panose="020B0604020202020204" pitchFamily="34" charset="0"/>
                      </a:endParaRPr>
                    </a:p>
                  </a:txBody>
                  <a:tcPr marL="68580" marR="68580">
                    <a:lnL w="63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t">
                        <a:spcBef>
                          <a:spcPts val="0"/>
                        </a:spcBef>
                        <a:spcAft>
                          <a:spcPts val="0"/>
                        </a:spcAft>
                      </a:pPr>
                      <a:r>
                        <a:rPr lang="es-CL" sz="1600" b="1" i="0" u="none" strike="noStrike" dirty="0">
                          <a:solidFill>
                            <a:srgbClr val="000000"/>
                          </a:solidFill>
                          <a:effectLst/>
                          <a:latin typeface="Arial" panose="020B0604020202020204" pitchFamily="34" charset="0"/>
                          <a:cs typeface="Arial" panose="020B0604020202020204" pitchFamily="34" charset="0"/>
                        </a:rPr>
                        <a:t>I</a:t>
                      </a:r>
                      <a:endParaRPr lang="es-CL" sz="1600" dirty="0">
                        <a:effectLst/>
                        <a:latin typeface="Arial" panose="020B0604020202020204" pitchFamily="34" charset="0"/>
                        <a:cs typeface="Arial" panose="020B060402020202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rtl="0" fontAlgn="t">
                        <a:spcBef>
                          <a:spcPts val="0"/>
                        </a:spcBef>
                        <a:spcAft>
                          <a:spcPts val="0"/>
                        </a:spcAft>
                      </a:pPr>
                      <a:r>
                        <a:rPr lang="es-CL" sz="1600" b="1" i="0" u="none" strike="noStrike" dirty="0">
                          <a:solidFill>
                            <a:srgbClr val="000000"/>
                          </a:solidFill>
                          <a:effectLst/>
                          <a:latin typeface="Arial" panose="020B0604020202020204" pitchFamily="34" charset="0"/>
                          <a:cs typeface="Arial" panose="020B0604020202020204" pitchFamily="34" charset="0"/>
                        </a:rPr>
                        <a:t>II</a:t>
                      </a:r>
                      <a:endParaRPr lang="es-CL" sz="1600" dirty="0">
                        <a:effectLst/>
                        <a:latin typeface="Arial" panose="020B0604020202020204" pitchFamily="34" charset="0"/>
                        <a:cs typeface="Arial" panose="020B060402020202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L" sz="1600" b="1" i="0" u="none" strike="noStrike" dirty="0">
                          <a:solidFill>
                            <a:srgbClr val="000000"/>
                          </a:solidFill>
                          <a:effectLst/>
                          <a:latin typeface="Arial" panose="020B0604020202020204" pitchFamily="34" charset="0"/>
                          <a:cs typeface="Arial" panose="020B0604020202020204" pitchFamily="34" charset="0"/>
                        </a:rPr>
                        <a:t>III</a:t>
                      </a:r>
                      <a:endParaRPr lang="es-CL" sz="1600" dirty="0">
                        <a:effectLst/>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028249565"/>
                  </a:ext>
                </a:extLst>
              </a:tr>
              <a:tr h="0">
                <a:tc>
                  <a:txBody>
                    <a:bodyPr/>
                    <a:lstStyle/>
                    <a:p>
                      <a:pPr marR="180340" algn="just" rtl="0" fontAlgn="t">
                        <a:spcBef>
                          <a:spcPts val="0"/>
                        </a:spcBef>
                        <a:spcAft>
                          <a:spcPts val="0"/>
                        </a:spcAft>
                      </a:pPr>
                      <a:r>
                        <a:rPr lang="es-CL" sz="1600" b="0" i="0" u="none" strike="noStrike" dirty="0">
                          <a:solidFill>
                            <a:srgbClr val="000000"/>
                          </a:solidFill>
                          <a:effectLst/>
                          <a:latin typeface="Arial" panose="020B0604020202020204" pitchFamily="34" charset="0"/>
                          <a:cs typeface="Arial" panose="020B0604020202020204" pitchFamily="34" charset="0"/>
                        </a:rPr>
                        <a:t>A)</a:t>
                      </a:r>
                      <a:endParaRPr lang="es-CL" sz="1600" dirty="0">
                        <a:effectLst/>
                        <a:latin typeface="Arial" panose="020B0604020202020204" pitchFamily="34" charset="0"/>
                        <a:cs typeface="Arial" panose="020B0604020202020204" pitchFamily="34" charset="0"/>
                      </a:endParaRPr>
                    </a:p>
                  </a:txBody>
                  <a:tcPr marL="68580" marR="68580">
                    <a:lnL>
                      <a:noFill/>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p>
                      <a:pPr algn="ctr" rtl="0" fontAlgn="t">
                        <a:spcBef>
                          <a:spcPts val="0"/>
                        </a:spcBef>
                        <a:spcAft>
                          <a:spcPts val="0"/>
                        </a:spcAft>
                      </a:pPr>
                      <a:r>
                        <a:rPr lang="es-CL" sz="1600" b="0" i="0" u="none" strike="noStrike" dirty="0">
                          <a:solidFill>
                            <a:srgbClr val="000000"/>
                          </a:solidFill>
                          <a:effectLst/>
                          <a:latin typeface="Arial" panose="020B0604020202020204" pitchFamily="34" charset="0"/>
                          <a:cs typeface="Arial" panose="020B0604020202020204" pitchFamily="34" charset="0"/>
                        </a:rPr>
                        <a:t>Convergente</a:t>
                      </a:r>
                      <a:endParaRPr lang="es-CL" sz="1600" dirty="0">
                        <a:effectLst/>
                        <a:latin typeface="Arial" panose="020B0604020202020204" pitchFamily="34" charset="0"/>
                        <a:cs typeface="Arial" panose="020B060402020202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rtl="0" fontAlgn="t">
                        <a:spcBef>
                          <a:spcPts val="0"/>
                        </a:spcBef>
                        <a:spcAft>
                          <a:spcPts val="0"/>
                        </a:spcAft>
                      </a:pPr>
                      <a:r>
                        <a:rPr lang="es-CL" sz="1600" b="0" i="0" u="none" strike="noStrike">
                          <a:solidFill>
                            <a:srgbClr val="000000"/>
                          </a:solidFill>
                          <a:effectLst/>
                          <a:latin typeface="Arial" panose="020B0604020202020204" pitchFamily="34" charset="0"/>
                          <a:cs typeface="Arial" panose="020B0604020202020204" pitchFamily="34" charset="0"/>
                        </a:rPr>
                        <a:t>Divergente</a:t>
                      </a:r>
                      <a:endParaRPr lang="es-CL" sz="1600">
                        <a:effectLst/>
                        <a:latin typeface="Arial" panose="020B0604020202020204" pitchFamily="34" charset="0"/>
                        <a:cs typeface="Arial" panose="020B060402020202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rtl="0" fontAlgn="t">
                        <a:spcBef>
                          <a:spcPts val="0"/>
                        </a:spcBef>
                        <a:spcAft>
                          <a:spcPts val="0"/>
                        </a:spcAft>
                      </a:pPr>
                      <a:r>
                        <a:rPr lang="es-CL" sz="1600" b="0" i="0" u="none" strike="noStrike">
                          <a:solidFill>
                            <a:srgbClr val="000000"/>
                          </a:solidFill>
                          <a:effectLst/>
                          <a:latin typeface="Arial" panose="020B0604020202020204" pitchFamily="34" charset="0"/>
                          <a:cs typeface="Arial" panose="020B0604020202020204" pitchFamily="34" charset="0"/>
                        </a:rPr>
                        <a:t>Divergente</a:t>
                      </a:r>
                      <a:endParaRPr lang="es-CL" sz="1600">
                        <a:effectLst/>
                        <a:latin typeface="Arial" panose="020B0604020202020204" pitchFamily="34" charset="0"/>
                        <a:cs typeface="Arial" panose="020B060402020202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3015388"/>
                  </a:ext>
                </a:extLst>
              </a:tr>
              <a:tr h="0">
                <a:tc>
                  <a:txBody>
                    <a:bodyPr/>
                    <a:lstStyle/>
                    <a:p>
                      <a:pPr marR="180340" algn="just" rtl="0" fontAlgn="t">
                        <a:spcBef>
                          <a:spcPts val="0"/>
                        </a:spcBef>
                        <a:spcAft>
                          <a:spcPts val="0"/>
                        </a:spcAft>
                      </a:pPr>
                      <a:r>
                        <a:rPr lang="es-CL" sz="1600" b="0" i="0" u="none" strike="noStrike" dirty="0">
                          <a:solidFill>
                            <a:srgbClr val="000000"/>
                          </a:solidFill>
                          <a:effectLst/>
                          <a:latin typeface="Arial" panose="020B0604020202020204" pitchFamily="34" charset="0"/>
                          <a:cs typeface="Arial" panose="020B0604020202020204" pitchFamily="34" charset="0"/>
                        </a:rPr>
                        <a:t>B)</a:t>
                      </a:r>
                      <a:endParaRPr lang="es-CL" sz="1600" dirty="0">
                        <a:effectLst/>
                        <a:latin typeface="Arial" panose="020B0604020202020204" pitchFamily="34" charset="0"/>
                        <a:cs typeface="Arial" panose="020B0604020202020204" pitchFamily="34" charset="0"/>
                      </a:endParaRPr>
                    </a:p>
                  </a:txBody>
                  <a:tcPr marL="68580" marR="68580">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algn="ctr" rtl="0" fontAlgn="t">
                        <a:spcBef>
                          <a:spcPts val="0"/>
                        </a:spcBef>
                        <a:spcAft>
                          <a:spcPts val="0"/>
                        </a:spcAft>
                      </a:pPr>
                      <a:r>
                        <a:rPr lang="es-CL" sz="1600" b="0" i="0" u="none" strike="noStrike" dirty="0">
                          <a:solidFill>
                            <a:srgbClr val="000000"/>
                          </a:solidFill>
                          <a:effectLst/>
                          <a:latin typeface="Arial" panose="020B0604020202020204" pitchFamily="34" charset="0"/>
                          <a:cs typeface="Arial" panose="020B0604020202020204" pitchFamily="34" charset="0"/>
                        </a:rPr>
                        <a:t>Divergente</a:t>
                      </a:r>
                      <a:endParaRPr lang="es-CL" sz="1600" dirty="0">
                        <a:effectLst/>
                        <a:latin typeface="Arial" panose="020B0604020202020204" pitchFamily="34" charset="0"/>
                        <a:cs typeface="Arial" panose="020B060402020202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rtl="0" fontAlgn="t">
                        <a:spcBef>
                          <a:spcPts val="0"/>
                        </a:spcBef>
                        <a:spcAft>
                          <a:spcPts val="0"/>
                        </a:spcAft>
                      </a:pPr>
                      <a:r>
                        <a:rPr lang="es-CL" sz="1600" b="0" i="0" u="none" strike="noStrike" dirty="0">
                          <a:solidFill>
                            <a:srgbClr val="000000"/>
                          </a:solidFill>
                          <a:effectLst/>
                          <a:latin typeface="Arial" panose="020B0604020202020204" pitchFamily="34" charset="0"/>
                          <a:cs typeface="Arial" panose="020B0604020202020204" pitchFamily="34" charset="0"/>
                        </a:rPr>
                        <a:t>Convergente</a:t>
                      </a:r>
                      <a:endParaRPr lang="es-CL" sz="1600" dirty="0">
                        <a:effectLst/>
                        <a:latin typeface="Arial" panose="020B0604020202020204" pitchFamily="34" charset="0"/>
                        <a:cs typeface="Arial" panose="020B060402020202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rtl="0" fontAlgn="t">
                        <a:spcBef>
                          <a:spcPts val="0"/>
                        </a:spcBef>
                        <a:spcAft>
                          <a:spcPts val="0"/>
                        </a:spcAft>
                      </a:pPr>
                      <a:r>
                        <a:rPr lang="es-CL" sz="1600" b="0" i="0" u="none" strike="noStrike">
                          <a:solidFill>
                            <a:srgbClr val="000000"/>
                          </a:solidFill>
                          <a:effectLst/>
                          <a:latin typeface="Arial" panose="020B0604020202020204" pitchFamily="34" charset="0"/>
                          <a:cs typeface="Arial" panose="020B0604020202020204" pitchFamily="34" charset="0"/>
                        </a:rPr>
                        <a:t>Divergente</a:t>
                      </a:r>
                      <a:endParaRPr lang="es-CL" sz="1600">
                        <a:effectLst/>
                        <a:latin typeface="Arial" panose="020B0604020202020204" pitchFamily="34" charset="0"/>
                        <a:cs typeface="Arial" panose="020B060402020202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52802611"/>
                  </a:ext>
                </a:extLst>
              </a:tr>
              <a:tr h="0">
                <a:tc>
                  <a:txBody>
                    <a:bodyPr/>
                    <a:lstStyle/>
                    <a:p>
                      <a:pPr marR="180340" algn="just" rtl="0" fontAlgn="t">
                        <a:spcBef>
                          <a:spcPts val="0"/>
                        </a:spcBef>
                        <a:spcAft>
                          <a:spcPts val="0"/>
                        </a:spcAft>
                      </a:pPr>
                      <a:r>
                        <a:rPr lang="es-CL" sz="1600" b="0" i="0" u="none" strike="noStrike" dirty="0">
                          <a:solidFill>
                            <a:srgbClr val="000000"/>
                          </a:solidFill>
                          <a:effectLst/>
                          <a:latin typeface="Arial" panose="020B0604020202020204" pitchFamily="34" charset="0"/>
                          <a:cs typeface="Arial" panose="020B0604020202020204" pitchFamily="34" charset="0"/>
                        </a:rPr>
                        <a:t>C)</a:t>
                      </a:r>
                      <a:endParaRPr lang="es-CL" sz="1600" dirty="0">
                        <a:effectLst/>
                        <a:latin typeface="Arial" panose="020B0604020202020204" pitchFamily="34" charset="0"/>
                        <a:cs typeface="Arial" panose="020B0604020202020204" pitchFamily="34" charset="0"/>
                      </a:endParaRPr>
                    </a:p>
                  </a:txBody>
                  <a:tcPr marL="68580" marR="68580">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algn="ctr" rtl="0" fontAlgn="t">
                        <a:spcBef>
                          <a:spcPts val="0"/>
                        </a:spcBef>
                        <a:spcAft>
                          <a:spcPts val="0"/>
                        </a:spcAft>
                      </a:pPr>
                      <a:r>
                        <a:rPr lang="es-CL" sz="1600" b="0" i="0" u="none" strike="noStrike">
                          <a:solidFill>
                            <a:srgbClr val="000000"/>
                          </a:solidFill>
                          <a:effectLst/>
                          <a:latin typeface="Arial" panose="020B0604020202020204" pitchFamily="34" charset="0"/>
                          <a:cs typeface="Arial" panose="020B0604020202020204" pitchFamily="34" charset="0"/>
                        </a:rPr>
                        <a:t>Convergente</a:t>
                      </a:r>
                      <a:endParaRPr lang="es-CL" sz="1600">
                        <a:effectLst/>
                        <a:latin typeface="Arial" panose="020B0604020202020204" pitchFamily="34" charset="0"/>
                        <a:cs typeface="Arial" panose="020B060402020202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rtl="0" fontAlgn="t">
                        <a:spcBef>
                          <a:spcPts val="0"/>
                        </a:spcBef>
                        <a:spcAft>
                          <a:spcPts val="0"/>
                        </a:spcAft>
                      </a:pPr>
                      <a:r>
                        <a:rPr lang="es-CL" sz="1600" b="0" i="0" u="none" strike="noStrike" dirty="0">
                          <a:solidFill>
                            <a:srgbClr val="000000"/>
                          </a:solidFill>
                          <a:effectLst/>
                          <a:latin typeface="Arial" panose="020B0604020202020204" pitchFamily="34" charset="0"/>
                          <a:cs typeface="Arial" panose="020B0604020202020204" pitchFamily="34" charset="0"/>
                        </a:rPr>
                        <a:t>Divergente</a:t>
                      </a:r>
                      <a:endParaRPr lang="es-CL" sz="1600" dirty="0">
                        <a:effectLst/>
                        <a:latin typeface="Arial" panose="020B0604020202020204" pitchFamily="34" charset="0"/>
                        <a:cs typeface="Arial" panose="020B060402020202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rtl="0" fontAlgn="t">
                        <a:spcBef>
                          <a:spcPts val="0"/>
                        </a:spcBef>
                        <a:spcAft>
                          <a:spcPts val="0"/>
                        </a:spcAft>
                      </a:pPr>
                      <a:r>
                        <a:rPr lang="es-CL" sz="1600" b="0" i="0" u="none" strike="noStrike" dirty="0">
                          <a:solidFill>
                            <a:srgbClr val="000000"/>
                          </a:solidFill>
                          <a:effectLst/>
                          <a:latin typeface="Arial" panose="020B0604020202020204" pitchFamily="34" charset="0"/>
                          <a:cs typeface="Arial" panose="020B0604020202020204" pitchFamily="34" charset="0"/>
                        </a:rPr>
                        <a:t>Convergente</a:t>
                      </a:r>
                      <a:endParaRPr lang="es-CL" sz="1600" dirty="0">
                        <a:effectLst/>
                        <a:latin typeface="Arial" panose="020B0604020202020204" pitchFamily="34" charset="0"/>
                        <a:cs typeface="Arial" panose="020B060402020202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764696966"/>
                  </a:ext>
                </a:extLst>
              </a:tr>
              <a:tr h="0">
                <a:tc>
                  <a:txBody>
                    <a:bodyPr/>
                    <a:lstStyle/>
                    <a:p>
                      <a:pPr marR="180340" algn="just" rtl="0" fontAlgn="t">
                        <a:spcBef>
                          <a:spcPts val="0"/>
                        </a:spcBef>
                        <a:spcAft>
                          <a:spcPts val="0"/>
                        </a:spcAft>
                      </a:pPr>
                      <a:r>
                        <a:rPr lang="es-CL" sz="1600" b="0" i="0" u="none" strike="noStrike" dirty="0">
                          <a:solidFill>
                            <a:srgbClr val="000000"/>
                          </a:solidFill>
                          <a:effectLst/>
                          <a:latin typeface="Arial" panose="020B0604020202020204" pitchFamily="34" charset="0"/>
                          <a:cs typeface="Arial" panose="020B0604020202020204" pitchFamily="34" charset="0"/>
                        </a:rPr>
                        <a:t>D)</a:t>
                      </a:r>
                      <a:endParaRPr lang="es-CL" sz="1600" dirty="0">
                        <a:effectLst/>
                        <a:latin typeface="Arial" panose="020B0604020202020204" pitchFamily="34" charset="0"/>
                        <a:cs typeface="Arial" panose="020B0604020202020204" pitchFamily="34" charset="0"/>
                      </a:endParaRPr>
                    </a:p>
                  </a:txBody>
                  <a:tcPr marL="68580" marR="68580">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algn="ctr" rtl="0" fontAlgn="t">
                        <a:spcBef>
                          <a:spcPts val="0"/>
                        </a:spcBef>
                        <a:spcAft>
                          <a:spcPts val="0"/>
                        </a:spcAft>
                      </a:pPr>
                      <a:r>
                        <a:rPr lang="es-CL" sz="1600" b="0" i="0" u="none" strike="noStrike">
                          <a:solidFill>
                            <a:srgbClr val="000000"/>
                          </a:solidFill>
                          <a:effectLst/>
                          <a:latin typeface="Arial" panose="020B0604020202020204" pitchFamily="34" charset="0"/>
                          <a:cs typeface="Arial" panose="020B0604020202020204" pitchFamily="34" charset="0"/>
                        </a:rPr>
                        <a:t>Divergente</a:t>
                      </a:r>
                      <a:endParaRPr lang="es-CL" sz="1600">
                        <a:effectLst/>
                        <a:latin typeface="Arial" panose="020B0604020202020204" pitchFamily="34" charset="0"/>
                        <a:cs typeface="Arial" panose="020B060402020202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rtl="0" fontAlgn="t">
                        <a:spcBef>
                          <a:spcPts val="0"/>
                        </a:spcBef>
                        <a:spcAft>
                          <a:spcPts val="0"/>
                        </a:spcAft>
                      </a:pPr>
                      <a:r>
                        <a:rPr lang="es-CL" sz="1600" b="0" i="0" u="none" strike="noStrike" dirty="0">
                          <a:solidFill>
                            <a:srgbClr val="000000"/>
                          </a:solidFill>
                          <a:effectLst/>
                          <a:latin typeface="Arial" panose="020B0604020202020204" pitchFamily="34" charset="0"/>
                          <a:cs typeface="Arial" panose="020B0604020202020204" pitchFamily="34" charset="0"/>
                        </a:rPr>
                        <a:t>Divergente</a:t>
                      </a:r>
                      <a:endParaRPr lang="es-CL" sz="1600" dirty="0">
                        <a:effectLst/>
                        <a:latin typeface="Arial" panose="020B0604020202020204" pitchFamily="34" charset="0"/>
                        <a:cs typeface="Arial" panose="020B060402020202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rtl="0" fontAlgn="t">
                        <a:spcBef>
                          <a:spcPts val="0"/>
                        </a:spcBef>
                        <a:spcAft>
                          <a:spcPts val="0"/>
                        </a:spcAft>
                      </a:pPr>
                      <a:r>
                        <a:rPr lang="es-CL" sz="1600" b="0" i="0" u="none" strike="noStrike" dirty="0">
                          <a:solidFill>
                            <a:srgbClr val="000000"/>
                          </a:solidFill>
                          <a:effectLst/>
                          <a:latin typeface="Arial" panose="020B0604020202020204" pitchFamily="34" charset="0"/>
                          <a:cs typeface="Arial" panose="020B0604020202020204" pitchFamily="34" charset="0"/>
                        </a:rPr>
                        <a:t>Convergente</a:t>
                      </a:r>
                      <a:endParaRPr lang="es-CL" sz="1600" dirty="0">
                        <a:effectLst/>
                        <a:latin typeface="Arial" panose="020B0604020202020204" pitchFamily="34" charset="0"/>
                        <a:cs typeface="Arial" panose="020B060402020202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742969975"/>
                  </a:ext>
                </a:extLst>
              </a:tr>
            </a:tbl>
          </a:graphicData>
        </a:graphic>
      </p:graphicFrame>
      <p:pic>
        <p:nvPicPr>
          <p:cNvPr id="6" name="Imagen 5"/>
          <p:cNvPicPr>
            <a:picLocks noChangeAspect="1"/>
          </p:cNvPicPr>
          <p:nvPr/>
        </p:nvPicPr>
        <p:blipFill rotWithShape="1">
          <a:blip r:embed="rId2"/>
          <a:srcRect l="16344" r="23307" b="53803"/>
          <a:stretch/>
        </p:blipFill>
        <p:spPr>
          <a:xfrm>
            <a:off x="433904" y="2034028"/>
            <a:ext cx="2910067" cy="1519704"/>
          </a:xfrm>
          <a:prstGeom prst="rect">
            <a:avLst/>
          </a:prstGeom>
        </p:spPr>
      </p:pic>
      <p:pic>
        <p:nvPicPr>
          <p:cNvPr id="18" name="Imagen 17"/>
          <p:cNvPicPr>
            <a:picLocks noChangeAspect="1"/>
          </p:cNvPicPr>
          <p:nvPr/>
        </p:nvPicPr>
        <p:blipFill rotWithShape="1">
          <a:blip r:embed="rId2"/>
          <a:srcRect t="45378" r="56004"/>
          <a:stretch/>
        </p:blipFill>
        <p:spPr>
          <a:xfrm>
            <a:off x="3510574" y="1835733"/>
            <a:ext cx="2228074" cy="1887134"/>
          </a:xfrm>
          <a:prstGeom prst="rect">
            <a:avLst/>
          </a:prstGeom>
        </p:spPr>
      </p:pic>
      <p:pic>
        <p:nvPicPr>
          <p:cNvPr id="20" name="Imagen 19"/>
          <p:cNvPicPr>
            <a:picLocks noChangeAspect="1"/>
          </p:cNvPicPr>
          <p:nvPr/>
        </p:nvPicPr>
        <p:blipFill rotWithShape="1">
          <a:blip r:embed="rId2"/>
          <a:srcRect l="55306" t="45378"/>
          <a:stretch/>
        </p:blipFill>
        <p:spPr>
          <a:xfrm>
            <a:off x="6108763" y="1798825"/>
            <a:ext cx="2263402" cy="1887134"/>
          </a:xfrm>
          <a:prstGeom prst="rect">
            <a:avLst/>
          </a:prstGeom>
        </p:spPr>
      </p:pic>
      <p:grpSp>
        <p:nvGrpSpPr>
          <p:cNvPr id="4" name="Grupo 3">
            <a:extLst>
              <a:ext uri="{FF2B5EF4-FFF2-40B4-BE49-F238E27FC236}">
                <a16:creationId xmlns:a16="http://schemas.microsoft.com/office/drawing/2014/main" id="{5804264D-67A6-74A0-20B8-60F67814665E}"/>
              </a:ext>
            </a:extLst>
          </p:cNvPr>
          <p:cNvGrpSpPr/>
          <p:nvPr/>
        </p:nvGrpSpPr>
        <p:grpSpPr>
          <a:xfrm>
            <a:off x="5972106" y="4289063"/>
            <a:ext cx="2893464" cy="2134994"/>
            <a:chOff x="4986465" y="4749303"/>
            <a:chExt cx="2893464" cy="2134994"/>
          </a:xfrm>
        </p:grpSpPr>
        <p:grpSp>
          <p:nvGrpSpPr>
            <p:cNvPr id="5" name="22 Grupo">
              <a:extLst>
                <a:ext uri="{FF2B5EF4-FFF2-40B4-BE49-F238E27FC236}">
                  <a16:creationId xmlns:a16="http://schemas.microsoft.com/office/drawing/2014/main" id="{834BEEE4-B1F1-0C01-A967-AB0D2065510B}"/>
                </a:ext>
              </a:extLst>
            </p:cNvPr>
            <p:cNvGrpSpPr/>
            <p:nvPr/>
          </p:nvGrpSpPr>
          <p:grpSpPr>
            <a:xfrm>
              <a:off x="4986465" y="5252458"/>
              <a:ext cx="2893464" cy="1631839"/>
              <a:chOff x="5452677" y="595926"/>
              <a:chExt cx="3763222" cy="1811989"/>
            </a:xfrm>
          </p:grpSpPr>
          <p:pic>
            <p:nvPicPr>
              <p:cNvPr id="13" name="Picture 3" descr="C:\Users\karla.hernandez\Desktop\PROGRAMAS ANUALES\TC31\íconos en png para PPT\pos it.png">
                <a:extLst>
                  <a:ext uri="{FF2B5EF4-FFF2-40B4-BE49-F238E27FC236}">
                    <a16:creationId xmlns:a16="http://schemas.microsoft.com/office/drawing/2014/main" id="{6F28A018-C7AD-55AD-0C5C-3E073F3DF1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2677" y="595926"/>
                <a:ext cx="3481527" cy="1770612"/>
              </a:xfrm>
              <a:prstGeom prst="rect">
                <a:avLst/>
              </a:prstGeom>
              <a:noFill/>
              <a:extLst>
                <a:ext uri="{909E8E84-426E-40DD-AFC4-6F175D3DCCD1}">
                  <a14:hiddenFill xmlns:a14="http://schemas.microsoft.com/office/drawing/2010/main">
                    <a:solidFill>
                      <a:srgbClr val="FFFFFF"/>
                    </a:solidFill>
                  </a14:hiddenFill>
                </a:ext>
              </a:extLst>
            </p:spPr>
          </p:pic>
          <p:sp>
            <p:nvSpPr>
              <p:cNvPr id="14" name="24 Rectángulo">
                <a:extLst>
                  <a:ext uri="{FF2B5EF4-FFF2-40B4-BE49-F238E27FC236}">
                    <a16:creationId xmlns:a16="http://schemas.microsoft.com/office/drawing/2014/main" id="{30C56CD9-EE23-FB48-DEB0-BA3CB778EC42}"/>
                  </a:ext>
                </a:extLst>
              </p:cNvPr>
              <p:cNvSpPr/>
              <p:nvPr/>
            </p:nvSpPr>
            <p:spPr>
              <a:xfrm rot="21211048">
                <a:off x="5908826" y="900795"/>
                <a:ext cx="1861757" cy="375930"/>
              </a:xfrm>
              <a:prstGeom prst="rect">
                <a:avLst/>
              </a:prstGeom>
            </p:spPr>
            <p:txBody>
              <a:bodyPr wrap="square">
                <a:spAutoFit/>
              </a:bodyPr>
              <a:lstStyle/>
              <a:p>
                <a:pPr algn="just"/>
                <a:r>
                  <a:rPr lang="es-ES" altLang="es-CL" sz="1600" b="1" dirty="0">
                    <a:latin typeface="+mj-lt"/>
                    <a:ea typeface="Myriad Arabic"/>
                    <a:cs typeface="Myriad Arabic"/>
                  </a:rPr>
                  <a:t>Habilidad: </a:t>
                </a:r>
              </a:p>
            </p:txBody>
          </p:sp>
          <p:pic>
            <p:nvPicPr>
              <p:cNvPr id="15" name="Picture 5" descr="C:\Users\karla.hernandez\Desktop\PROGRAMAS ANUALES\TC31\íconos en png para PPT\08 ícono.png">
                <a:extLst>
                  <a:ext uri="{FF2B5EF4-FFF2-40B4-BE49-F238E27FC236}">
                    <a16:creationId xmlns:a16="http://schemas.microsoft.com/office/drawing/2014/main" id="{CF586279-4EC2-C39B-0605-6BF17ADD10E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54915" y="1634570"/>
                <a:ext cx="860984" cy="773345"/>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8 Rectángulo redondeado">
              <a:extLst>
                <a:ext uri="{FF2B5EF4-FFF2-40B4-BE49-F238E27FC236}">
                  <a16:creationId xmlns:a16="http://schemas.microsoft.com/office/drawing/2014/main" id="{0DDDF30A-0C2C-2D4D-0CDE-B424E11DB545}"/>
                </a:ext>
              </a:extLst>
            </p:cNvPr>
            <p:cNvSpPr/>
            <p:nvPr/>
          </p:nvSpPr>
          <p:spPr>
            <a:xfrm>
              <a:off x="7052808" y="4749303"/>
              <a:ext cx="827121" cy="841634"/>
            </a:xfrm>
            <a:prstGeom prst="roundRect">
              <a:avLst/>
            </a:prstGeom>
            <a:solidFill>
              <a:srgbClr val="008080"/>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4800" b="1" dirty="0"/>
                <a:t>C</a:t>
              </a:r>
              <a:endParaRPr lang="es-CL" sz="4800" b="1" dirty="0"/>
            </a:p>
          </p:txBody>
        </p:sp>
        <p:sp>
          <p:nvSpPr>
            <p:cNvPr id="12" name="CuadroTexto 11">
              <a:extLst>
                <a:ext uri="{FF2B5EF4-FFF2-40B4-BE49-F238E27FC236}">
                  <a16:creationId xmlns:a16="http://schemas.microsoft.com/office/drawing/2014/main" id="{548EDF4E-D30A-530B-FED3-AAEAEA02AA14}"/>
                </a:ext>
              </a:extLst>
            </p:cNvPr>
            <p:cNvSpPr txBox="1"/>
            <p:nvPr/>
          </p:nvSpPr>
          <p:spPr>
            <a:xfrm rot="21206444">
              <a:off x="5427725" y="5778403"/>
              <a:ext cx="1931721" cy="584775"/>
            </a:xfrm>
            <a:prstGeom prst="rect">
              <a:avLst/>
            </a:prstGeom>
            <a:noFill/>
          </p:spPr>
          <p:txBody>
            <a:bodyPr wrap="square" rtlCol="0">
              <a:spAutoFit/>
            </a:bodyPr>
            <a:lstStyle/>
            <a:p>
              <a:r>
                <a:rPr lang="es-ES" altLang="es-CL" sz="1600" dirty="0">
                  <a:latin typeface="+mj-lt"/>
                  <a:ea typeface="Myriad Arabic"/>
                  <a:cs typeface="Myriad Arabic"/>
                </a:rPr>
                <a:t>Procesar y analizar la evidencia</a:t>
              </a:r>
            </a:p>
          </p:txBody>
        </p:sp>
      </p:grpSp>
      <p:pic>
        <p:nvPicPr>
          <p:cNvPr id="8" name="Imagen 7">
            <a:extLst>
              <a:ext uri="{FF2B5EF4-FFF2-40B4-BE49-F238E27FC236}">
                <a16:creationId xmlns:a16="http://schemas.microsoft.com/office/drawing/2014/main" id="{381F8D6C-940C-A5BC-4F0C-CEAA6DC316FF}"/>
              </a:ext>
            </a:extLst>
          </p:cNvPr>
          <p:cNvPicPr>
            <a:picLocks noChangeAspect="1"/>
          </p:cNvPicPr>
          <p:nvPr/>
        </p:nvPicPr>
        <p:blipFill>
          <a:blip r:embed="rId5"/>
          <a:stretch>
            <a:fillRect/>
          </a:stretch>
        </p:blipFill>
        <p:spPr>
          <a:xfrm>
            <a:off x="36000" y="216000"/>
            <a:ext cx="1726517" cy="518406"/>
          </a:xfrm>
          <a:prstGeom prst="rect">
            <a:avLst/>
          </a:prstGeom>
        </p:spPr>
      </p:pic>
    </p:spTree>
    <p:extLst>
      <p:ext uri="{BB962C8B-B14F-4D97-AF65-F5344CB8AC3E}">
        <p14:creationId xmlns:p14="http://schemas.microsoft.com/office/powerpoint/2010/main" val="2477169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uadroTexto 11"/>
          <p:cNvSpPr txBox="1"/>
          <p:nvPr/>
        </p:nvSpPr>
        <p:spPr>
          <a:xfrm>
            <a:off x="3434249" y="5453681"/>
            <a:ext cx="3373820" cy="1021556"/>
          </a:xfrm>
          <a:prstGeom prst="wedgeRoundRectCallout">
            <a:avLst>
              <a:gd name="adj1" fmla="val -26436"/>
              <a:gd name="adj2" fmla="val 47291"/>
              <a:gd name="adj3" fmla="val 16667"/>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s-ES" b="1" dirty="0">
                <a:solidFill>
                  <a:schemeClr val="tx1"/>
                </a:solidFill>
              </a:rPr>
              <a:t>¿Qué cambios observas en la imagen formada, a medida que el objeto se acerca a la lente?</a:t>
            </a:r>
          </a:p>
        </p:txBody>
      </p:sp>
      <p:sp>
        <p:nvSpPr>
          <p:cNvPr id="13" name="Rectangle 4">
            <a:extLst>
              <a:ext uri="{FF2B5EF4-FFF2-40B4-BE49-F238E27FC236}">
                <a16:creationId xmlns:a16="http://schemas.microsoft.com/office/drawing/2014/main" id="{A49E93DE-D937-170B-59E9-CD9A8613CF05}"/>
              </a:ext>
            </a:extLst>
          </p:cNvPr>
          <p:cNvSpPr>
            <a:spLocks noChangeArrowheads="1"/>
          </p:cNvSpPr>
          <p:nvPr/>
        </p:nvSpPr>
        <p:spPr bwMode="auto">
          <a:xfrm>
            <a:off x="410659" y="1266005"/>
            <a:ext cx="77018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indent="0" algn="just" eaLnBrk="1" hangingPunct="1">
              <a:spcBef>
                <a:spcPct val="20000"/>
              </a:spcBef>
            </a:pPr>
            <a:r>
              <a:rPr lang="es-ES" altLang="es-CL" dirty="0">
                <a:latin typeface="+mn-lt"/>
              </a:rPr>
              <a:t>Observa el siguiente video y responde la pregunta:</a:t>
            </a:r>
            <a:endParaRPr lang="es-ES" altLang="es-CL" b="1" dirty="0">
              <a:latin typeface="+mn-lt"/>
            </a:endParaRPr>
          </a:p>
        </p:txBody>
      </p:sp>
      <p:pic>
        <p:nvPicPr>
          <p:cNvPr id="16" name="Imagen 15"/>
          <p:cNvPicPr>
            <a:picLocks noChangeAspect="1"/>
          </p:cNvPicPr>
          <p:nvPr/>
        </p:nvPicPr>
        <p:blipFill>
          <a:blip r:embed="rId5"/>
          <a:stretch>
            <a:fillRect/>
          </a:stretch>
        </p:blipFill>
        <p:spPr>
          <a:xfrm rot="7231017">
            <a:off x="333503" y="4514713"/>
            <a:ext cx="534406" cy="537153"/>
          </a:xfrm>
          <a:prstGeom prst="rect">
            <a:avLst/>
          </a:prstGeom>
        </p:spPr>
      </p:pic>
      <p:pic>
        <p:nvPicPr>
          <p:cNvPr id="5" name="2023-06-18 20-45-44">
            <a:hlinkClick r:id="" action="ppaction://media"/>
          </p:cNvPr>
          <p:cNvPicPr>
            <a:picLocks noChangeAspect="1"/>
          </p:cNvPicPr>
          <p:nvPr>
            <a:videoFile r:link="rId1"/>
            <p:extLst>
              <p:ext uri="{DAA4B4D4-6D71-4841-9C94-3DE7FCFB9230}">
                <p14:media xmlns:p14="http://schemas.microsoft.com/office/powerpoint/2010/main" r:embed="rId2">
                  <p14:trim st="205410" end="19473"/>
                </p14:media>
              </p:ext>
            </p:extLst>
          </p:nvPr>
        </p:nvPicPr>
        <p:blipFill rotWithShape="1">
          <a:blip r:embed="rId6"/>
          <a:srcRect l="4516" t="16525" r="2491" b="30230"/>
          <a:stretch/>
        </p:blipFill>
        <p:spPr>
          <a:xfrm>
            <a:off x="752241" y="1790829"/>
            <a:ext cx="7653032" cy="2738696"/>
          </a:xfrm>
          <a:prstGeom prst="rect">
            <a:avLst/>
          </a:prstGeom>
          <a:ln w="12700">
            <a:solidFill>
              <a:srgbClr val="A7BA1A"/>
            </a:solidFill>
          </a:ln>
        </p:spPr>
      </p:pic>
      <p:sp>
        <p:nvSpPr>
          <p:cNvPr id="18" name="CuadroTexto 17"/>
          <p:cNvSpPr txBox="1"/>
          <p:nvPr/>
        </p:nvSpPr>
        <p:spPr>
          <a:xfrm>
            <a:off x="2176509" y="2909950"/>
            <a:ext cx="260008" cy="261610"/>
          </a:xfrm>
          <a:prstGeom prst="rect">
            <a:avLst/>
          </a:prstGeom>
          <a:noFill/>
        </p:spPr>
        <p:txBody>
          <a:bodyPr wrap="none" rtlCol="0">
            <a:spAutoFit/>
          </a:bodyPr>
          <a:lstStyle/>
          <a:p>
            <a:r>
              <a:rPr lang="es-ES" sz="1050" b="1" dirty="0"/>
              <a:t>C</a:t>
            </a:r>
            <a:endParaRPr lang="es-CL" sz="1050" b="1" dirty="0"/>
          </a:p>
        </p:txBody>
      </p:sp>
      <p:sp>
        <p:nvSpPr>
          <p:cNvPr id="19" name="CuadroTexto 18"/>
          <p:cNvSpPr txBox="1"/>
          <p:nvPr/>
        </p:nvSpPr>
        <p:spPr>
          <a:xfrm>
            <a:off x="6626813" y="2898567"/>
            <a:ext cx="260008" cy="261610"/>
          </a:xfrm>
          <a:prstGeom prst="rect">
            <a:avLst/>
          </a:prstGeom>
          <a:noFill/>
        </p:spPr>
        <p:txBody>
          <a:bodyPr wrap="none" rtlCol="0">
            <a:spAutoFit/>
          </a:bodyPr>
          <a:lstStyle/>
          <a:p>
            <a:r>
              <a:rPr lang="es-ES" sz="1050" b="1" dirty="0"/>
              <a:t>C</a:t>
            </a:r>
            <a:endParaRPr lang="es-CL" sz="1050" b="1" dirty="0"/>
          </a:p>
        </p:txBody>
      </p:sp>
      <p:pic>
        <p:nvPicPr>
          <p:cNvPr id="17" name="Imagen 16"/>
          <p:cNvPicPr>
            <a:picLocks noChangeAspect="1"/>
          </p:cNvPicPr>
          <p:nvPr/>
        </p:nvPicPr>
        <p:blipFill rotWithShape="1">
          <a:blip r:embed="rId7">
            <a:extLst>
              <a:ext uri="{28A0092B-C50C-407E-A947-70E740481C1C}">
                <a14:useLocalDpi xmlns:a14="http://schemas.microsoft.com/office/drawing/2010/main" val="0"/>
              </a:ext>
            </a:extLst>
          </a:blip>
          <a:srcRect l="22415" t="-91" r="58286" b="55611"/>
          <a:stretch/>
        </p:blipFill>
        <p:spPr>
          <a:xfrm>
            <a:off x="6900091" y="4101527"/>
            <a:ext cx="2424785" cy="3143517"/>
          </a:xfrm>
          <a:prstGeom prst="rect">
            <a:avLst/>
          </a:prstGeom>
        </p:spPr>
      </p:pic>
      <p:grpSp>
        <p:nvGrpSpPr>
          <p:cNvPr id="2" name="Grupo 1">
            <a:extLst>
              <a:ext uri="{FF2B5EF4-FFF2-40B4-BE49-F238E27FC236}">
                <a16:creationId xmlns:a16="http://schemas.microsoft.com/office/drawing/2014/main" id="{2DD1E51A-3217-9B82-E86A-3D460B38E9F7}"/>
              </a:ext>
            </a:extLst>
          </p:cNvPr>
          <p:cNvGrpSpPr/>
          <p:nvPr/>
        </p:nvGrpSpPr>
        <p:grpSpPr>
          <a:xfrm>
            <a:off x="227862" y="3282938"/>
            <a:ext cx="4445738" cy="3256432"/>
            <a:chOff x="233648" y="2937164"/>
            <a:chExt cx="4445738" cy="3256432"/>
          </a:xfrm>
        </p:grpSpPr>
        <p:sp>
          <p:nvSpPr>
            <p:cNvPr id="3" name="Bocadillo: rectángulo con esquinas redondeadas 51">
              <a:extLst>
                <a:ext uri="{FF2B5EF4-FFF2-40B4-BE49-F238E27FC236}">
                  <a16:creationId xmlns:a16="http://schemas.microsoft.com/office/drawing/2014/main" id="{472646B0-1A8E-64B4-9651-25518029B699}"/>
                </a:ext>
              </a:extLst>
            </p:cNvPr>
            <p:cNvSpPr/>
            <p:nvPr/>
          </p:nvSpPr>
          <p:spPr>
            <a:xfrm>
              <a:off x="233648" y="2937164"/>
              <a:ext cx="4445738" cy="3256432"/>
            </a:xfrm>
            <a:prstGeom prst="wedgeRoundRectCallout">
              <a:avLst>
                <a:gd name="adj1" fmla="val -9609"/>
                <a:gd name="adj2" fmla="val 38004"/>
                <a:gd name="adj3" fmla="val 16667"/>
              </a:avLst>
            </a:prstGeom>
            <a:solidFill>
              <a:srgbClr val="002060"/>
            </a:solidFill>
            <a:ln>
              <a:solidFill>
                <a:srgbClr val="002060"/>
              </a:solidFill>
            </a:ln>
          </p:spPr>
          <p:style>
            <a:lnRef idx="2">
              <a:schemeClr val="accent6">
                <a:shade val="50000"/>
              </a:schemeClr>
            </a:lnRef>
            <a:fillRef idx="1">
              <a:schemeClr val="accent6"/>
            </a:fillRef>
            <a:effectRef idx="0">
              <a:schemeClr val="accent6"/>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Calibri" panose="020F0502020204030204"/>
                  <a:ea typeface="+mn-ea"/>
                  <a:cs typeface="+mn-cs"/>
                </a:rPr>
                <a:t>Si deseas practicar con la formación de imágenes en </a:t>
              </a:r>
              <a:r>
                <a:rPr kumimoji="0" lang="es-ES" sz="1800" b="1" i="0" u="none" strike="noStrike" kern="1200" cap="none" spc="0" normalizeH="0" baseline="0" noProof="0" dirty="0">
                  <a:ln>
                    <a:noFill/>
                  </a:ln>
                  <a:solidFill>
                    <a:schemeClr val="accent4"/>
                  </a:solidFill>
                  <a:effectLst/>
                  <a:uLnTx/>
                  <a:uFillTx/>
                  <a:latin typeface="Calibri" panose="020F0502020204030204"/>
                  <a:ea typeface="+mn-ea"/>
                  <a:cs typeface="+mn-cs"/>
                </a:rPr>
                <a:t>lentes divergentes</a:t>
              </a:r>
              <a:r>
                <a:rPr kumimoji="0" lang="es-ES" sz="1800" b="1" i="0" u="none" strike="noStrike" kern="1200" cap="none" spc="0" normalizeH="0" baseline="0" noProof="0" dirty="0">
                  <a:ln>
                    <a:noFill/>
                  </a:ln>
                  <a:solidFill>
                    <a:prstClr val="white"/>
                  </a:solidFill>
                  <a:effectLst/>
                  <a:uLnTx/>
                  <a:uFillTx/>
                  <a:latin typeface="Calibri" panose="020F0502020204030204"/>
                  <a:ea typeface="+mn-ea"/>
                  <a:cs typeface="+mn-cs"/>
                </a:rPr>
                <a:t>, revisa el siguiente simulador de </a:t>
              </a:r>
              <a:r>
                <a:rPr kumimoji="0" lang="es-ES" sz="1800" b="1" i="0" u="none" strike="noStrike" kern="1200" cap="none" spc="0" normalizeH="0" baseline="0" noProof="0" dirty="0" err="1">
                  <a:ln>
                    <a:noFill/>
                  </a:ln>
                  <a:solidFill>
                    <a:schemeClr val="accent4"/>
                  </a:solidFill>
                  <a:effectLst/>
                  <a:uLnTx/>
                  <a:uFillTx/>
                  <a:latin typeface="Calibri" panose="020F0502020204030204"/>
                  <a:ea typeface="+mn-ea"/>
                  <a:cs typeface="+mn-cs"/>
                </a:rPr>
                <a:t>PhET</a:t>
              </a:r>
              <a:r>
                <a:rPr kumimoji="0" lang="es-ES" sz="1800" b="1" i="0" u="none" strike="noStrike" kern="1200" cap="none" spc="0" normalizeH="0" baseline="0" noProof="0" dirty="0">
                  <a:ln>
                    <a:noFill/>
                  </a:ln>
                  <a:solidFill>
                    <a:schemeClr val="accent4"/>
                  </a:solidFill>
                  <a:effectLst/>
                  <a:uLnTx/>
                  <a:uFillTx/>
                  <a:latin typeface="Calibri" panose="020F0502020204030204"/>
                  <a:ea typeface="+mn-ea"/>
                  <a:cs typeface="+mn-cs"/>
                </a:rPr>
                <a:t> Colorado</a:t>
              </a:r>
              <a:r>
                <a:rPr kumimoji="0" lang="es-ES" sz="1800" b="1" i="0" u="none" strike="noStrike" kern="1200" cap="none" spc="0" normalizeH="0" baseline="0" noProof="0" dirty="0">
                  <a:ln>
                    <a:noFill/>
                  </a:ln>
                  <a:solidFill>
                    <a:prstClr val="white"/>
                  </a:solidFill>
                  <a:effectLst/>
                  <a:uLnTx/>
                  <a:uFillTx/>
                  <a:latin typeface="Calibri" panose="020F0502020204030204"/>
                  <a:ea typeface="+mn-ea"/>
                  <a:cs typeface="+mn-cs"/>
                </a:rPr>
                <a:t>:</a:t>
              </a:r>
              <a:endPar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Imagen 3">
              <a:extLst>
                <a:ext uri="{FF2B5EF4-FFF2-40B4-BE49-F238E27FC236}">
                  <a16:creationId xmlns:a16="http://schemas.microsoft.com/office/drawing/2014/main" id="{3B5B3DC7-D178-3AC0-8F08-B7B7E3510473}"/>
                </a:ext>
              </a:extLst>
            </p:cNvPr>
            <p:cNvPicPr>
              <a:picLocks noChangeAspect="1"/>
            </p:cNvPicPr>
            <p:nvPr/>
          </p:nvPicPr>
          <p:blipFill>
            <a:blip r:embed="rId8"/>
            <a:stretch>
              <a:fillRect/>
            </a:stretch>
          </p:blipFill>
          <p:spPr>
            <a:xfrm>
              <a:off x="1461110" y="4062159"/>
              <a:ext cx="1962385" cy="1962385"/>
            </a:xfrm>
            <a:prstGeom prst="rect">
              <a:avLst/>
            </a:prstGeom>
          </p:spPr>
        </p:pic>
      </p:grpSp>
      <p:sp>
        <p:nvSpPr>
          <p:cNvPr id="6" name="CuadroTexto 5">
            <a:extLst>
              <a:ext uri="{FF2B5EF4-FFF2-40B4-BE49-F238E27FC236}">
                <a16:creationId xmlns:a16="http://schemas.microsoft.com/office/drawing/2014/main" id="{0D643399-41C8-205C-933A-905D12B1D33A}"/>
              </a:ext>
            </a:extLst>
          </p:cNvPr>
          <p:cNvSpPr txBox="1"/>
          <p:nvPr/>
        </p:nvSpPr>
        <p:spPr>
          <a:xfrm>
            <a:off x="2028859" y="269029"/>
            <a:ext cx="8224339" cy="630942"/>
          </a:xfrm>
          <a:prstGeom prst="rect">
            <a:avLst/>
          </a:prstGeom>
          <a:noFill/>
        </p:spPr>
        <p:txBody>
          <a:bodyPr wrap="square" rtlCol="0">
            <a:spAutoFit/>
          </a:bodyPr>
          <a:lstStyle/>
          <a:p>
            <a:pPr algn="just"/>
            <a:r>
              <a:rPr lang="es-CL" sz="3500" b="1" dirty="0"/>
              <a:t>Imágenes en lentes divergentes</a:t>
            </a:r>
          </a:p>
        </p:txBody>
      </p:sp>
      <p:pic>
        <p:nvPicPr>
          <p:cNvPr id="7" name="Imagen 6">
            <a:extLst>
              <a:ext uri="{FF2B5EF4-FFF2-40B4-BE49-F238E27FC236}">
                <a16:creationId xmlns:a16="http://schemas.microsoft.com/office/drawing/2014/main" id="{F8802530-018F-BD4B-B0AF-02807C40C42B}"/>
              </a:ext>
            </a:extLst>
          </p:cNvPr>
          <p:cNvPicPr>
            <a:picLocks noChangeAspect="1"/>
          </p:cNvPicPr>
          <p:nvPr/>
        </p:nvPicPr>
        <p:blipFill>
          <a:blip r:embed="rId9"/>
          <a:stretch>
            <a:fillRect/>
          </a:stretch>
        </p:blipFill>
        <p:spPr>
          <a:xfrm>
            <a:off x="36000" y="216000"/>
            <a:ext cx="1736969" cy="521091"/>
          </a:xfrm>
          <a:prstGeom prst="rect">
            <a:avLst/>
          </a:prstGeom>
        </p:spPr>
      </p:pic>
      <p:pic>
        <p:nvPicPr>
          <p:cNvPr id="8" name="Imagen 7">
            <a:extLst>
              <a:ext uri="{FF2B5EF4-FFF2-40B4-BE49-F238E27FC236}">
                <a16:creationId xmlns:a16="http://schemas.microsoft.com/office/drawing/2014/main" id="{D69E895E-EA44-969F-6000-6238DC3B0EBA}"/>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752" t="509" r="60244" b="45325"/>
          <a:stretch/>
        </p:blipFill>
        <p:spPr>
          <a:xfrm>
            <a:off x="6249591" y="5089359"/>
            <a:ext cx="709169" cy="583926"/>
          </a:xfrm>
          <a:prstGeom prst="rect">
            <a:avLst/>
          </a:prstGeom>
        </p:spPr>
      </p:pic>
    </p:spTree>
    <p:extLst>
      <p:ext uri="{BB962C8B-B14F-4D97-AF65-F5344CB8AC3E}">
        <p14:creationId xmlns:p14="http://schemas.microsoft.com/office/powerpoint/2010/main" val="3813764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10"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par>
                                <p:cTn id="27" presetID="10"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500"/>
                                        <p:tgtEl>
                                          <p:spTgt spid="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2"/>
                                        </p:tgtEl>
                                      </p:cBhvr>
                                    </p:animEffect>
                                    <p:set>
                                      <p:cBhvr>
                                        <p:cTn id="39"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5"/>
                    </p:tgtEl>
                  </p:cond>
                </p:stCondLst>
                <p:endSync evt="end" delay="0">
                  <p:rtn val="all"/>
                </p:endSync>
                <p:childTnLst>
                  <p:par>
                    <p:cTn id="41" fill="hold">
                      <p:stCondLst>
                        <p:cond delay="0"/>
                      </p:stCondLst>
                      <p:childTnLst>
                        <p:par>
                          <p:cTn id="42" fill="hold">
                            <p:stCondLst>
                              <p:cond delay="0"/>
                            </p:stCondLst>
                            <p:childTnLst>
                              <p:par>
                                <p:cTn id="43" presetID="2" presetClass="mediacall" presetSubtype="0" fill="hold" nodeType="clickEffect">
                                  <p:stCondLst>
                                    <p:cond delay="0"/>
                                  </p:stCondLst>
                                  <p:childTnLst>
                                    <p:cmd type="call" cmd="togglePause">
                                      <p:cBhvr>
                                        <p:cTn id="44" dur="1" fill="hold"/>
                                        <p:tgtEl>
                                          <p:spTgt spid="5"/>
                                        </p:tgtEl>
                                      </p:cBhvr>
                                    </p:cmd>
                                  </p:childTnLst>
                                </p:cTn>
                              </p:par>
                            </p:childTnLst>
                          </p:cTn>
                        </p:par>
                      </p:childTnLst>
                    </p:cTn>
                  </p:par>
                </p:childTnLst>
              </p:cTn>
              <p:nextCondLst>
                <p:cond evt="onClick" delay="0">
                  <p:tgtEl>
                    <p:spTgt spid="5"/>
                  </p:tgtEl>
                </p:cond>
              </p:nextCondLst>
            </p:seq>
            <p:video>
              <p:cMediaNode vol="80000">
                <p:cTn id="45" repeatCount="indefinite" fill="remove" display="0">
                  <p:stCondLst>
                    <p:cond delay="indefinite"/>
                  </p:stCondLst>
                </p:cTn>
                <p:tgtEl>
                  <p:spTgt spid="5"/>
                </p:tgtEl>
              </p:cMediaNode>
            </p:video>
          </p:childTnLst>
        </p:cTn>
      </p:par>
    </p:tnLst>
    <p:bldLst>
      <p:bldP spid="12" grpId="0" animBg="1"/>
      <p:bldP spid="13"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4">
            <a:extLst>
              <a:ext uri="{FF2B5EF4-FFF2-40B4-BE49-F238E27FC236}">
                <a16:creationId xmlns:a16="http://schemas.microsoft.com/office/drawing/2014/main" id="{543E5129-D57D-52DD-9065-FD57686EBC4A}"/>
              </a:ext>
            </a:extLst>
          </p:cNvPr>
          <p:cNvSpPr>
            <a:spLocks noChangeArrowheads="1"/>
          </p:cNvSpPr>
          <p:nvPr/>
        </p:nvSpPr>
        <p:spPr bwMode="auto">
          <a:xfrm>
            <a:off x="590836" y="1169107"/>
            <a:ext cx="790546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indent="0" algn="just" eaLnBrk="1" hangingPunct="1">
              <a:spcBef>
                <a:spcPct val="20000"/>
              </a:spcBef>
            </a:pPr>
            <a:r>
              <a:rPr lang="es-ES" altLang="es-CL" dirty="0">
                <a:latin typeface="+mn-lt"/>
              </a:rPr>
              <a:t>Las </a:t>
            </a:r>
            <a:r>
              <a:rPr lang="es-ES" altLang="es-CL" b="1" dirty="0">
                <a:latin typeface="+mn-lt"/>
              </a:rPr>
              <a:t>imágenes </a:t>
            </a:r>
            <a:r>
              <a:rPr lang="es-ES" altLang="es-CL" dirty="0">
                <a:latin typeface="+mn-lt"/>
              </a:rPr>
              <a:t>que se forman en </a:t>
            </a:r>
            <a:r>
              <a:rPr lang="es-ES" altLang="es-CL" b="1" dirty="0">
                <a:latin typeface="+mn-lt"/>
              </a:rPr>
              <a:t>una lente divergente no dependen de la posición </a:t>
            </a:r>
            <a:r>
              <a:rPr lang="es-ES" altLang="es-CL" dirty="0">
                <a:latin typeface="+mn-lt"/>
              </a:rPr>
              <a:t>en la que esté el objeto. </a:t>
            </a:r>
          </a:p>
        </p:txBody>
      </p:sp>
      <p:pic>
        <p:nvPicPr>
          <p:cNvPr id="33" name="Picture 3" descr="lentescon7">
            <a:extLst>
              <a:ext uri="{FF2B5EF4-FFF2-40B4-BE49-F238E27FC236}">
                <a16:creationId xmlns:a16="http://schemas.microsoft.com/office/drawing/2014/main" id="{6E4FBCD4-2505-AA2F-36C5-6014E39CD906}"/>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34344" y="1938126"/>
            <a:ext cx="4613371" cy="2845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Rectángulo: esquinas redondeadas 37">
            <a:extLst>
              <a:ext uri="{FF2B5EF4-FFF2-40B4-BE49-F238E27FC236}">
                <a16:creationId xmlns:a16="http://schemas.microsoft.com/office/drawing/2014/main" id="{3CF01986-161E-8BE8-283B-0DF26F15009E}"/>
              </a:ext>
            </a:extLst>
          </p:cNvPr>
          <p:cNvSpPr/>
          <p:nvPr/>
        </p:nvSpPr>
        <p:spPr>
          <a:xfrm>
            <a:off x="1339273" y="5403520"/>
            <a:ext cx="5978093" cy="1068718"/>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just"/>
            <a:r>
              <a:rPr lang="es-ES" altLang="es-CL" b="1" dirty="0">
                <a:solidFill>
                  <a:srgbClr val="8CCCEC"/>
                </a:solidFill>
              </a:rPr>
              <a:t> Importante: </a:t>
            </a:r>
            <a:r>
              <a:rPr lang="es-ES" altLang="es-CL" b="1" dirty="0"/>
              <a:t>las </a:t>
            </a:r>
            <a:r>
              <a:rPr lang="es-ES" altLang="es-CL" b="1" dirty="0">
                <a:solidFill>
                  <a:schemeClr val="accent4"/>
                </a:solidFill>
              </a:rPr>
              <a:t>características </a:t>
            </a:r>
            <a:r>
              <a:rPr lang="es-ES" altLang="es-CL" b="1" dirty="0"/>
              <a:t>de las</a:t>
            </a:r>
            <a:r>
              <a:rPr lang="es-ES" altLang="es-CL" b="1" dirty="0">
                <a:solidFill>
                  <a:schemeClr val="accent4"/>
                </a:solidFill>
              </a:rPr>
              <a:t> imágenes </a:t>
            </a:r>
            <a:r>
              <a:rPr lang="es-ES" altLang="es-CL" b="1" dirty="0"/>
              <a:t>formadas por una </a:t>
            </a:r>
            <a:r>
              <a:rPr lang="es-ES" altLang="es-CL" b="1" dirty="0">
                <a:solidFill>
                  <a:schemeClr val="accent4"/>
                </a:solidFill>
              </a:rPr>
              <a:t>lente divergente </a:t>
            </a:r>
            <a:r>
              <a:rPr lang="es-ES" altLang="es-CL" b="1" dirty="0"/>
              <a:t>son las </a:t>
            </a:r>
            <a:r>
              <a:rPr lang="es-ES" altLang="es-CL" b="1" dirty="0">
                <a:solidFill>
                  <a:schemeClr val="accent4"/>
                </a:solidFill>
              </a:rPr>
              <a:t>mismas</a:t>
            </a:r>
            <a:r>
              <a:rPr lang="es-ES" altLang="es-CL" b="1" dirty="0">
                <a:solidFill>
                  <a:srgbClr val="FFFF00"/>
                </a:solidFill>
              </a:rPr>
              <a:t> </a:t>
            </a:r>
            <a:r>
              <a:rPr lang="es-ES" altLang="es-CL" b="1" dirty="0"/>
              <a:t>que las formadas por un </a:t>
            </a:r>
            <a:r>
              <a:rPr lang="es-ES" altLang="es-CL" b="1" dirty="0">
                <a:solidFill>
                  <a:schemeClr val="accent4"/>
                </a:solidFill>
              </a:rPr>
              <a:t>espejo convexo.</a:t>
            </a:r>
          </a:p>
        </p:txBody>
      </p:sp>
      <p:sp>
        <p:nvSpPr>
          <p:cNvPr id="8" name="CuadroTexto 7">
            <a:extLst>
              <a:ext uri="{FF2B5EF4-FFF2-40B4-BE49-F238E27FC236}">
                <a16:creationId xmlns:a16="http://schemas.microsoft.com/office/drawing/2014/main" id="{A6DE8D4F-DD65-3ABF-637A-519BD308A98B}"/>
              </a:ext>
            </a:extLst>
          </p:cNvPr>
          <p:cNvSpPr txBox="1"/>
          <p:nvPr/>
        </p:nvSpPr>
        <p:spPr>
          <a:xfrm>
            <a:off x="2028859" y="243981"/>
            <a:ext cx="8224339" cy="630942"/>
          </a:xfrm>
          <a:prstGeom prst="rect">
            <a:avLst/>
          </a:prstGeom>
          <a:noFill/>
        </p:spPr>
        <p:txBody>
          <a:bodyPr wrap="square" rtlCol="0">
            <a:spAutoFit/>
          </a:bodyPr>
          <a:lstStyle/>
          <a:p>
            <a:pPr algn="just"/>
            <a:r>
              <a:rPr lang="es-CL" sz="3500" b="1" dirty="0"/>
              <a:t>Imágenes en lentes divergentes</a:t>
            </a:r>
          </a:p>
        </p:txBody>
      </p:sp>
      <p:sp>
        <p:nvSpPr>
          <p:cNvPr id="9" name="Rectángulo: esquinas redondeadas 39">
            <a:extLst>
              <a:ext uri="{FF2B5EF4-FFF2-40B4-BE49-F238E27FC236}">
                <a16:creationId xmlns:a16="http://schemas.microsoft.com/office/drawing/2014/main" id="{17901E20-28DE-6C3D-529B-3EDA54D86396}"/>
              </a:ext>
            </a:extLst>
          </p:cNvPr>
          <p:cNvSpPr/>
          <p:nvPr/>
        </p:nvSpPr>
        <p:spPr>
          <a:xfrm>
            <a:off x="665116" y="2353493"/>
            <a:ext cx="3001860" cy="2014480"/>
          </a:xfrm>
          <a:prstGeom prst="roundRect">
            <a:avLst/>
          </a:prstGeom>
          <a:solidFill>
            <a:srgbClr val="002060"/>
          </a:solidFill>
          <a:ln>
            <a:solidFill>
              <a:srgbClr val="00206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ES" altLang="es-CL" b="1" dirty="0"/>
              <a:t>Al mirar un objeto a través de una </a:t>
            </a:r>
            <a:r>
              <a:rPr lang="es-ES" altLang="es-CL" b="1" dirty="0">
                <a:solidFill>
                  <a:schemeClr val="accent4"/>
                </a:solidFill>
              </a:rPr>
              <a:t>lente divergente</a:t>
            </a:r>
            <a:r>
              <a:rPr lang="es-ES" altLang="es-CL" b="1" dirty="0"/>
              <a:t>, la </a:t>
            </a:r>
            <a:r>
              <a:rPr lang="es-ES" altLang="es-CL" b="1" dirty="0">
                <a:solidFill>
                  <a:schemeClr val="accent4"/>
                </a:solidFill>
              </a:rPr>
              <a:t>imagen</a:t>
            </a:r>
            <a:r>
              <a:rPr lang="es-ES" altLang="es-CL" b="1" dirty="0"/>
              <a:t> que se </a:t>
            </a:r>
            <a:r>
              <a:rPr lang="es-ES" altLang="es-CL" b="1" dirty="0">
                <a:solidFill>
                  <a:schemeClr val="bg1"/>
                </a:solidFill>
              </a:rPr>
              <a:t>ve </a:t>
            </a:r>
            <a:r>
              <a:rPr lang="es-ES" altLang="es-CL" b="1" dirty="0">
                <a:solidFill>
                  <a:schemeClr val="accent4"/>
                </a:solidFill>
              </a:rPr>
              <a:t>siempre es derecha, virtual y más pequeña </a:t>
            </a:r>
            <a:r>
              <a:rPr lang="es-ES" altLang="es-CL" b="1" dirty="0"/>
              <a:t>que el objeto.</a:t>
            </a:r>
          </a:p>
        </p:txBody>
      </p:sp>
      <p:pic>
        <p:nvPicPr>
          <p:cNvPr id="10" name="Imagen 9"/>
          <p:cNvPicPr>
            <a:picLocks noChangeAspect="1"/>
          </p:cNvPicPr>
          <p:nvPr/>
        </p:nvPicPr>
        <p:blipFill rotWithShape="1">
          <a:blip r:embed="rId3">
            <a:extLst>
              <a:ext uri="{28A0092B-C50C-407E-A947-70E740481C1C}">
                <a14:useLocalDpi xmlns:a14="http://schemas.microsoft.com/office/drawing/2010/main" val="0"/>
              </a:ext>
            </a:extLst>
          </a:blip>
          <a:srcRect l="41879" t="50166" r="38926" b="-1096"/>
          <a:stretch/>
        </p:blipFill>
        <p:spPr>
          <a:xfrm>
            <a:off x="7317366" y="4432414"/>
            <a:ext cx="1872131" cy="2794199"/>
          </a:xfrm>
          <a:prstGeom prst="rect">
            <a:avLst/>
          </a:prstGeom>
        </p:spPr>
      </p:pic>
      <p:pic>
        <p:nvPicPr>
          <p:cNvPr id="3" name="Imagen 2">
            <a:extLst>
              <a:ext uri="{FF2B5EF4-FFF2-40B4-BE49-F238E27FC236}">
                <a16:creationId xmlns:a16="http://schemas.microsoft.com/office/drawing/2014/main" id="{E14FA152-1CC2-4122-5C1A-EE15FC3DD28B}"/>
              </a:ext>
            </a:extLst>
          </p:cNvPr>
          <p:cNvPicPr>
            <a:picLocks noChangeAspect="1"/>
          </p:cNvPicPr>
          <p:nvPr/>
        </p:nvPicPr>
        <p:blipFill>
          <a:blip r:embed="rId4"/>
          <a:stretch>
            <a:fillRect/>
          </a:stretch>
        </p:blipFill>
        <p:spPr>
          <a:xfrm>
            <a:off x="36000" y="216000"/>
            <a:ext cx="1726517" cy="518406"/>
          </a:xfrm>
          <a:prstGeom prst="rect">
            <a:avLst/>
          </a:prstGeom>
        </p:spPr>
      </p:pic>
    </p:spTree>
    <p:extLst>
      <p:ext uri="{BB962C8B-B14F-4D97-AF65-F5344CB8AC3E}">
        <p14:creationId xmlns:p14="http://schemas.microsoft.com/office/powerpoint/2010/main" val="2926902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par>
                                <p:cTn id="15" presetID="10" presetClass="entr" presetSubtype="0" fill="hold" nodeType="with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500"/>
                                        <p:tgtEl>
                                          <p:spTgt spid="38"/>
                                        </p:tgtEl>
                                      </p:cBhvr>
                                    </p:animEffect>
                                  </p:childTnLst>
                                </p:cTn>
                              </p:par>
                              <p:par>
                                <p:cTn id="23" presetID="10"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8" grpId="0" animBg="1"/>
      <p:bldP spid="8" grpId="0"/>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695553" y="5453681"/>
            <a:ext cx="3373820" cy="1021556"/>
          </a:xfrm>
          <a:prstGeom prst="wedgeRoundRectCallout">
            <a:avLst>
              <a:gd name="adj1" fmla="val -26436"/>
              <a:gd name="adj2" fmla="val 47291"/>
              <a:gd name="adj3" fmla="val 16667"/>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s-ES" b="1" dirty="0">
                <a:solidFill>
                  <a:schemeClr val="tx1"/>
                </a:solidFill>
              </a:rPr>
              <a:t>¿Qué cambios observas en la imagen formada, a medida que el objeto se acerca a la lente?</a:t>
            </a:r>
          </a:p>
        </p:txBody>
      </p:sp>
      <p:sp>
        <p:nvSpPr>
          <p:cNvPr id="4" name="Rectangle 4">
            <a:extLst>
              <a:ext uri="{FF2B5EF4-FFF2-40B4-BE49-F238E27FC236}">
                <a16:creationId xmlns:a16="http://schemas.microsoft.com/office/drawing/2014/main" id="{A49E93DE-D937-170B-59E9-CD9A8613CF05}"/>
              </a:ext>
            </a:extLst>
          </p:cNvPr>
          <p:cNvSpPr>
            <a:spLocks noChangeArrowheads="1"/>
          </p:cNvSpPr>
          <p:nvPr/>
        </p:nvSpPr>
        <p:spPr bwMode="auto">
          <a:xfrm>
            <a:off x="410659" y="1266005"/>
            <a:ext cx="77018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indent="0" algn="just" eaLnBrk="1" hangingPunct="1">
              <a:spcBef>
                <a:spcPct val="20000"/>
              </a:spcBef>
            </a:pPr>
            <a:r>
              <a:rPr lang="es-ES" altLang="es-CL" dirty="0">
                <a:latin typeface="+mn-lt"/>
              </a:rPr>
              <a:t>Observa el siguiente video y responde las preguntas:</a:t>
            </a:r>
            <a:endParaRPr lang="es-ES" altLang="es-CL" b="1" dirty="0">
              <a:latin typeface="+mn-lt"/>
            </a:endParaRPr>
          </a:p>
        </p:txBody>
      </p:sp>
      <p:sp>
        <p:nvSpPr>
          <p:cNvPr id="6" name="CuadroTexto 5"/>
          <p:cNvSpPr txBox="1"/>
          <p:nvPr/>
        </p:nvSpPr>
        <p:spPr>
          <a:xfrm>
            <a:off x="4261571" y="5453681"/>
            <a:ext cx="3100625" cy="1021556"/>
          </a:xfrm>
          <a:prstGeom prst="wedgeRoundRectCallout">
            <a:avLst>
              <a:gd name="adj1" fmla="val -26436"/>
              <a:gd name="adj2" fmla="val 47291"/>
              <a:gd name="adj3" fmla="val 16667"/>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s-ES" b="1" dirty="0">
                <a:solidFill>
                  <a:schemeClr val="tx1"/>
                </a:solidFill>
              </a:rPr>
              <a:t>¿Qué ocurre cuando el objeto se ubica en uno de los focos de la lente?</a:t>
            </a:r>
          </a:p>
        </p:txBody>
      </p:sp>
      <p:pic>
        <p:nvPicPr>
          <p:cNvPr id="8" name="Imagen 7"/>
          <p:cNvPicPr>
            <a:picLocks noChangeAspect="1"/>
          </p:cNvPicPr>
          <p:nvPr/>
        </p:nvPicPr>
        <p:blipFill>
          <a:blip r:embed="rId5"/>
          <a:stretch>
            <a:fillRect/>
          </a:stretch>
        </p:blipFill>
        <p:spPr>
          <a:xfrm rot="7231017">
            <a:off x="201041" y="4581057"/>
            <a:ext cx="534406" cy="537153"/>
          </a:xfrm>
          <a:prstGeom prst="rect">
            <a:avLst/>
          </a:prstGeom>
        </p:spPr>
      </p:pic>
      <p:pic>
        <p:nvPicPr>
          <p:cNvPr id="20" name="2023-06-18 20-45-44">
            <a:hlinkClick r:id="" action="ppaction://media"/>
          </p:cNvPr>
          <p:cNvPicPr>
            <a:picLocks noChangeAspect="1"/>
          </p:cNvPicPr>
          <p:nvPr>
            <a:videoFile r:link="rId1"/>
            <p:extLst>
              <p:ext uri="{DAA4B4D4-6D71-4841-9C94-3DE7FCFB9230}">
                <p14:media xmlns:p14="http://schemas.microsoft.com/office/powerpoint/2010/main" r:embed="rId2">
                  <p14:trim st="167581" end="47845"/>
                </p14:media>
              </p:ext>
            </p:extLst>
          </p:nvPr>
        </p:nvPicPr>
        <p:blipFill rotWithShape="1">
          <a:blip r:embed="rId6"/>
          <a:srcRect l="-27" t="16525" r="27" b="29842"/>
          <a:stretch/>
        </p:blipFill>
        <p:spPr>
          <a:xfrm>
            <a:off x="378372" y="1790828"/>
            <a:ext cx="8229600" cy="2758649"/>
          </a:xfrm>
          <a:prstGeom prst="rect">
            <a:avLst/>
          </a:prstGeom>
          <a:ln w="12700">
            <a:solidFill>
              <a:srgbClr val="A7BA1A"/>
            </a:solidFill>
          </a:ln>
        </p:spPr>
      </p:pic>
      <p:sp>
        <p:nvSpPr>
          <p:cNvPr id="21" name="CuadroTexto 20"/>
          <p:cNvSpPr txBox="1"/>
          <p:nvPr/>
        </p:nvSpPr>
        <p:spPr>
          <a:xfrm>
            <a:off x="2176509" y="2909950"/>
            <a:ext cx="260008" cy="261610"/>
          </a:xfrm>
          <a:prstGeom prst="rect">
            <a:avLst/>
          </a:prstGeom>
          <a:noFill/>
        </p:spPr>
        <p:txBody>
          <a:bodyPr wrap="none" rtlCol="0">
            <a:spAutoFit/>
          </a:bodyPr>
          <a:lstStyle/>
          <a:p>
            <a:r>
              <a:rPr lang="es-ES" sz="1050" b="1" dirty="0"/>
              <a:t>C</a:t>
            </a:r>
            <a:endParaRPr lang="es-CL" sz="1050" b="1" dirty="0"/>
          </a:p>
        </p:txBody>
      </p:sp>
      <p:sp>
        <p:nvSpPr>
          <p:cNvPr id="22" name="CuadroTexto 21"/>
          <p:cNvSpPr txBox="1"/>
          <p:nvPr/>
        </p:nvSpPr>
        <p:spPr>
          <a:xfrm>
            <a:off x="6644156" y="2899221"/>
            <a:ext cx="260008" cy="261610"/>
          </a:xfrm>
          <a:prstGeom prst="rect">
            <a:avLst/>
          </a:prstGeom>
          <a:noFill/>
        </p:spPr>
        <p:txBody>
          <a:bodyPr wrap="none" rtlCol="0">
            <a:spAutoFit/>
          </a:bodyPr>
          <a:lstStyle/>
          <a:p>
            <a:r>
              <a:rPr lang="es-ES" sz="1050" b="1" dirty="0"/>
              <a:t>C</a:t>
            </a:r>
            <a:endParaRPr lang="es-CL" sz="1050" b="1" dirty="0"/>
          </a:p>
        </p:txBody>
      </p:sp>
      <p:pic>
        <p:nvPicPr>
          <p:cNvPr id="7" name="Imagen 6"/>
          <p:cNvPicPr>
            <a:picLocks noChangeAspect="1"/>
          </p:cNvPicPr>
          <p:nvPr/>
        </p:nvPicPr>
        <p:blipFill rotWithShape="1">
          <a:blip r:embed="rId7">
            <a:extLst>
              <a:ext uri="{BEBA8EAE-BF5A-486C-A8C5-ECC9F3942E4B}">
                <a14:imgProps xmlns:a14="http://schemas.microsoft.com/office/drawing/2010/main">
                  <a14:imgLayer r:embed="rId8">
                    <a14:imgEffect>
                      <a14:backgroundRemoval t="0" b="53241" l="80990" r="97292"/>
                    </a14:imgEffect>
                  </a14:imgLayer>
                </a14:imgProps>
              </a:ext>
              <a:ext uri="{28A0092B-C50C-407E-A947-70E740481C1C}">
                <a14:useLocalDpi xmlns:a14="http://schemas.microsoft.com/office/drawing/2010/main" val="0"/>
              </a:ext>
            </a:extLst>
          </a:blip>
          <a:srcRect l="79069" t="-274" r="1632" b="47828"/>
          <a:stretch/>
        </p:blipFill>
        <p:spPr>
          <a:xfrm>
            <a:off x="7104030" y="3779220"/>
            <a:ext cx="2096274" cy="3204341"/>
          </a:xfrm>
          <a:prstGeom prst="rect">
            <a:avLst/>
          </a:prstGeom>
        </p:spPr>
      </p:pic>
      <p:sp>
        <p:nvSpPr>
          <p:cNvPr id="12" name="CuadroTexto 11">
            <a:extLst>
              <a:ext uri="{FF2B5EF4-FFF2-40B4-BE49-F238E27FC236}">
                <a16:creationId xmlns:a16="http://schemas.microsoft.com/office/drawing/2014/main" id="{E2E8744A-E18F-7D87-7330-1337EE5A4638}"/>
              </a:ext>
            </a:extLst>
          </p:cNvPr>
          <p:cNvSpPr txBox="1"/>
          <p:nvPr/>
        </p:nvSpPr>
        <p:spPr>
          <a:xfrm>
            <a:off x="1984057" y="268795"/>
            <a:ext cx="8224339" cy="615553"/>
          </a:xfrm>
          <a:prstGeom prst="rect">
            <a:avLst/>
          </a:prstGeom>
          <a:noFill/>
        </p:spPr>
        <p:txBody>
          <a:bodyPr wrap="square" rtlCol="0">
            <a:spAutoFit/>
          </a:bodyPr>
          <a:lstStyle/>
          <a:p>
            <a:pPr algn="just"/>
            <a:r>
              <a:rPr lang="es-CL" sz="3400" b="1" dirty="0"/>
              <a:t>Imágenes en lentes convergentes</a:t>
            </a:r>
          </a:p>
        </p:txBody>
      </p:sp>
      <p:pic>
        <p:nvPicPr>
          <p:cNvPr id="9" name="Imagen 8">
            <a:extLst>
              <a:ext uri="{FF2B5EF4-FFF2-40B4-BE49-F238E27FC236}">
                <a16:creationId xmlns:a16="http://schemas.microsoft.com/office/drawing/2014/main" id="{26B1C6DE-9897-E302-30E8-9F04342E0BDB}"/>
              </a:ext>
            </a:extLst>
          </p:cNvPr>
          <p:cNvPicPr>
            <a:picLocks noChangeAspect="1"/>
          </p:cNvPicPr>
          <p:nvPr/>
        </p:nvPicPr>
        <p:blipFill>
          <a:blip r:embed="rId9"/>
          <a:stretch>
            <a:fillRect/>
          </a:stretch>
        </p:blipFill>
        <p:spPr>
          <a:xfrm>
            <a:off x="36000" y="216000"/>
            <a:ext cx="1736969" cy="521091"/>
          </a:xfrm>
          <a:prstGeom prst="rect">
            <a:avLst/>
          </a:prstGeom>
        </p:spPr>
      </p:pic>
      <p:pic>
        <p:nvPicPr>
          <p:cNvPr id="10" name="Imagen 9">
            <a:extLst>
              <a:ext uri="{FF2B5EF4-FFF2-40B4-BE49-F238E27FC236}">
                <a16:creationId xmlns:a16="http://schemas.microsoft.com/office/drawing/2014/main" id="{31C24DC3-11B6-0F5A-405C-CE311878AE30}"/>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752" t="509" r="60244" b="45325"/>
          <a:stretch/>
        </p:blipFill>
        <p:spPr>
          <a:xfrm>
            <a:off x="318330" y="5124676"/>
            <a:ext cx="709169" cy="583926"/>
          </a:xfrm>
          <a:prstGeom prst="rect">
            <a:avLst/>
          </a:prstGeom>
        </p:spPr>
      </p:pic>
      <p:pic>
        <p:nvPicPr>
          <p:cNvPr id="13" name="Imagen 12">
            <a:extLst>
              <a:ext uri="{FF2B5EF4-FFF2-40B4-BE49-F238E27FC236}">
                <a16:creationId xmlns:a16="http://schemas.microsoft.com/office/drawing/2014/main" id="{84F668D8-522A-F72A-4D68-D903A23842E3}"/>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63281" t="8333" r="11719" b="37501"/>
          <a:stretch/>
        </p:blipFill>
        <p:spPr>
          <a:xfrm rot="3927319">
            <a:off x="4043893" y="5200155"/>
            <a:ext cx="478247" cy="582864"/>
          </a:xfrm>
          <a:prstGeom prst="rect">
            <a:avLst/>
          </a:prstGeom>
        </p:spPr>
      </p:pic>
      <p:grpSp>
        <p:nvGrpSpPr>
          <p:cNvPr id="2" name="Grupo 1">
            <a:extLst>
              <a:ext uri="{FF2B5EF4-FFF2-40B4-BE49-F238E27FC236}">
                <a16:creationId xmlns:a16="http://schemas.microsoft.com/office/drawing/2014/main" id="{2C7503B5-BAEE-8AD7-0900-9E5DE90F1D38}"/>
              </a:ext>
            </a:extLst>
          </p:cNvPr>
          <p:cNvGrpSpPr/>
          <p:nvPr/>
        </p:nvGrpSpPr>
        <p:grpSpPr>
          <a:xfrm>
            <a:off x="150357" y="3242042"/>
            <a:ext cx="4464211" cy="3256432"/>
            <a:chOff x="233648" y="2937164"/>
            <a:chExt cx="4464211" cy="3256432"/>
          </a:xfrm>
        </p:grpSpPr>
        <p:sp>
          <p:nvSpPr>
            <p:cNvPr id="5" name="Bocadillo: rectángulo con esquinas redondeadas 51">
              <a:extLst>
                <a:ext uri="{FF2B5EF4-FFF2-40B4-BE49-F238E27FC236}">
                  <a16:creationId xmlns:a16="http://schemas.microsoft.com/office/drawing/2014/main" id="{3E4D420F-5921-1197-0C8A-52AC43BB529E}"/>
                </a:ext>
              </a:extLst>
            </p:cNvPr>
            <p:cNvSpPr/>
            <p:nvPr/>
          </p:nvSpPr>
          <p:spPr>
            <a:xfrm>
              <a:off x="233648" y="2937164"/>
              <a:ext cx="4464211" cy="3256432"/>
            </a:xfrm>
            <a:prstGeom prst="wedgeRoundRectCallout">
              <a:avLst>
                <a:gd name="adj1" fmla="val -9609"/>
                <a:gd name="adj2" fmla="val 38004"/>
                <a:gd name="adj3" fmla="val 16667"/>
              </a:avLst>
            </a:prstGeom>
            <a:solidFill>
              <a:srgbClr val="002060"/>
            </a:solidFill>
            <a:ln>
              <a:solidFill>
                <a:srgbClr val="002060"/>
              </a:solidFill>
            </a:ln>
          </p:spPr>
          <p:style>
            <a:lnRef idx="2">
              <a:schemeClr val="accent6">
                <a:shade val="50000"/>
              </a:schemeClr>
            </a:lnRef>
            <a:fillRef idx="1">
              <a:schemeClr val="accent6"/>
            </a:fillRef>
            <a:effectRef idx="0">
              <a:schemeClr val="accent6"/>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Calibri" panose="020F0502020204030204"/>
                  <a:ea typeface="+mn-ea"/>
                  <a:cs typeface="+mn-cs"/>
                </a:rPr>
                <a:t>Si deseas practicar con la formación de imágenes en </a:t>
              </a:r>
              <a:r>
                <a:rPr kumimoji="0" lang="es-ES" sz="1800" b="1" i="0" u="none" strike="noStrike" kern="1200" cap="none" spc="0" normalizeH="0" baseline="0" noProof="0" dirty="0">
                  <a:ln>
                    <a:noFill/>
                  </a:ln>
                  <a:solidFill>
                    <a:schemeClr val="accent4"/>
                  </a:solidFill>
                  <a:effectLst/>
                  <a:uLnTx/>
                  <a:uFillTx/>
                  <a:latin typeface="Calibri" panose="020F0502020204030204"/>
                  <a:ea typeface="+mn-ea"/>
                  <a:cs typeface="+mn-cs"/>
                </a:rPr>
                <a:t>lentes convergentes</a:t>
              </a:r>
              <a:r>
                <a:rPr kumimoji="0" lang="es-ES" sz="1800" b="1" i="0" u="none" strike="noStrike" kern="1200" cap="none" spc="0" normalizeH="0" baseline="0" noProof="0" dirty="0">
                  <a:ln>
                    <a:noFill/>
                  </a:ln>
                  <a:solidFill>
                    <a:prstClr val="white"/>
                  </a:solidFill>
                  <a:effectLst/>
                  <a:uLnTx/>
                  <a:uFillTx/>
                  <a:latin typeface="Calibri" panose="020F0502020204030204"/>
                  <a:ea typeface="+mn-ea"/>
                  <a:cs typeface="+mn-cs"/>
                </a:rPr>
                <a:t>, revisa el siguiente simulador de </a:t>
              </a:r>
              <a:r>
                <a:rPr kumimoji="0" lang="es-ES" sz="1800" b="1" i="0" u="none" strike="noStrike" kern="1200" cap="none" spc="0" normalizeH="0" baseline="0" noProof="0" dirty="0" err="1">
                  <a:ln>
                    <a:noFill/>
                  </a:ln>
                  <a:solidFill>
                    <a:schemeClr val="accent4"/>
                  </a:solidFill>
                  <a:effectLst/>
                  <a:uLnTx/>
                  <a:uFillTx/>
                  <a:latin typeface="Calibri" panose="020F0502020204030204"/>
                  <a:ea typeface="+mn-ea"/>
                  <a:cs typeface="+mn-cs"/>
                </a:rPr>
                <a:t>PhET</a:t>
              </a:r>
              <a:r>
                <a:rPr kumimoji="0" lang="es-ES" sz="1800" b="1" i="0" u="none" strike="noStrike" kern="1200" cap="none" spc="0" normalizeH="0" baseline="0" noProof="0" dirty="0">
                  <a:ln>
                    <a:noFill/>
                  </a:ln>
                  <a:solidFill>
                    <a:schemeClr val="accent4"/>
                  </a:solidFill>
                  <a:effectLst/>
                  <a:uLnTx/>
                  <a:uFillTx/>
                  <a:latin typeface="Calibri" panose="020F0502020204030204"/>
                  <a:ea typeface="+mn-ea"/>
                  <a:cs typeface="+mn-cs"/>
                </a:rPr>
                <a:t> Colorado</a:t>
              </a:r>
              <a:r>
                <a:rPr kumimoji="0" lang="es-ES" sz="1800" b="1" i="0" u="none" strike="noStrike" kern="1200" cap="none" spc="0" normalizeH="0" baseline="0" noProof="0" dirty="0">
                  <a:ln>
                    <a:noFill/>
                  </a:ln>
                  <a:solidFill>
                    <a:prstClr val="white"/>
                  </a:solidFill>
                  <a:effectLst/>
                  <a:uLnTx/>
                  <a:uFillTx/>
                  <a:latin typeface="Calibri" panose="020F0502020204030204"/>
                  <a:ea typeface="+mn-ea"/>
                  <a:cs typeface="+mn-cs"/>
                </a:rPr>
                <a:t>:</a:t>
              </a:r>
              <a:endPar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Imagen 10">
              <a:extLst>
                <a:ext uri="{FF2B5EF4-FFF2-40B4-BE49-F238E27FC236}">
                  <a16:creationId xmlns:a16="http://schemas.microsoft.com/office/drawing/2014/main" id="{AED8AEDD-BE70-B78A-2D41-5C7DEB4618FB}"/>
                </a:ext>
              </a:extLst>
            </p:cNvPr>
            <p:cNvPicPr>
              <a:picLocks noChangeAspect="1"/>
            </p:cNvPicPr>
            <p:nvPr/>
          </p:nvPicPr>
          <p:blipFill>
            <a:blip r:embed="rId12"/>
            <a:stretch>
              <a:fillRect/>
            </a:stretch>
          </p:blipFill>
          <p:spPr>
            <a:xfrm>
              <a:off x="1461110" y="4062159"/>
              <a:ext cx="1962385" cy="1962385"/>
            </a:xfrm>
            <a:prstGeom prst="rect">
              <a:avLst/>
            </a:prstGeom>
          </p:spPr>
        </p:pic>
      </p:grpSp>
    </p:spTree>
    <p:extLst>
      <p:ext uri="{BB962C8B-B14F-4D97-AF65-F5344CB8AC3E}">
        <p14:creationId xmlns:p14="http://schemas.microsoft.com/office/powerpoint/2010/main" val="3409036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par>
                                <p:cTn id="17" presetID="10"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par>
                                <p:cTn id="24" presetID="10" presetClass="entr" presetSubtype="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par>
                                <p:cTn id="30" presetID="10"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par>
                                <p:cTn id="33" presetID="10"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fade">
                                      <p:cBhvr>
                                        <p:cTn id="40" dur="500"/>
                                        <p:tgtEl>
                                          <p:spTgt spid="2"/>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nodeType="clickEffect">
                                  <p:stCondLst>
                                    <p:cond delay="0"/>
                                  </p:stCondLst>
                                  <p:childTnLst>
                                    <p:animEffect transition="out" filter="fade">
                                      <p:cBhvr>
                                        <p:cTn id="44" dur="500"/>
                                        <p:tgtEl>
                                          <p:spTgt spid="2"/>
                                        </p:tgtEl>
                                      </p:cBhvr>
                                    </p:animEffect>
                                    <p:set>
                                      <p:cBhvr>
                                        <p:cTn id="45"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20"/>
                    </p:tgtEl>
                  </p:cond>
                </p:stCondLst>
                <p:endSync evt="end" delay="0">
                  <p:rtn val="all"/>
                </p:endSync>
                <p:childTnLst>
                  <p:par>
                    <p:cTn id="47" fill="hold">
                      <p:stCondLst>
                        <p:cond delay="0"/>
                      </p:stCondLst>
                      <p:childTnLst>
                        <p:par>
                          <p:cTn id="48" fill="hold">
                            <p:stCondLst>
                              <p:cond delay="0"/>
                            </p:stCondLst>
                            <p:childTnLst>
                              <p:par>
                                <p:cTn id="49" presetID="2" presetClass="mediacall" presetSubtype="0" fill="hold" nodeType="clickEffect">
                                  <p:stCondLst>
                                    <p:cond delay="0"/>
                                  </p:stCondLst>
                                  <p:childTnLst>
                                    <p:cmd type="call" cmd="togglePause">
                                      <p:cBhvr>
                                        <p:cTn id="50" dur="1" fill="hold"/>
                                        <p:tgtEl>
                                          <p:spTgt spid="20"/>
                                        </p:tgtEl>
                                      </p:cBhvr>
                                    </p:cmd>
                                  </p:childTnLst>
                                </p:cTn>
                              </p:par>
                            </p:childTnLst>
                          </p:cTn>
                        </p:par>
                      </p:childTnLst>
                    </p:cTn>
                  </p:par>
                </p:childTnLst>
              </p:cTn>
              <p:nextCondLst>
                <p:cond evt="onClick" delay="0">
                  <p:tgtEl>
                    <p:spTgt spid="20"/>
                  </p:tgtEl>
                </p:cond>
              </p:nextCondLst>
            </p:seq>
            <p:video>
              <p:cMediaNode vol="80000">
                <p:cTn id="51" repeatCount="indefinite" fill="remove" display="0">
                  <p:stCondLst>
                    <p:cond delay="indefinite"/>
                  </p:stCondLst>
                </p:cTn>
                <p:tgtEl>
                  <p:spTgt spid="20"/>
                </p:tgtEl>
              </p:cMediaNode>
            </p:video>
          </p:childTnLst>
        </p:cTn>
      </p:par>
    </p:tnLst>
    <p:bldLst>
      <p:bldP spid="3" grpId="0" animBg="1"/>
      <p:bldP spid="4" grpId="0"/>
      <p:bldP spid="6" grpId="0" animBg="1"/>
      <p:bldP spid="21" grpId="0"/>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5804264D-67A6-74A0-20B8-60F67814665E}"/>
              </a:ext>
            </a:extLst>
          </p:cNvPr>
          <p:cNvGrpSpPr/>
          <p:nvPr/>
        </p:nvGrpSpPr>
        <p:grpSpPr>
          <a:xfrm>
            <a:off x="5972106" y="4396151"/>
            <a:ext cx="2953766" cy="2027906"/>
            <a:chOff x="4986465" y="4856391"/>
            <a:chExt cx="2953766" cy="2027906"/>
          </a:xfrm>
        </p:grpSpPr>
        <p:grpSp>
          <p:nvGrpSpPr>
            <p:cNvPr id="5" name="22 Grupo">
              <a:extLst>
                <a:ext uri="{FF2B5EF4-FFF2-40B4-BE49-F238E27FC236}">
                  <a16:creationId xmlns:a16="http://schemas.microsoft.com/office/drawing/2014/main" id="{834BEEE4-B1F1-0C01-A967-AB0D2065510B}"/>
                </a:ext>
              </a:extLst>
            </p:cNvPr>
            <p:cNvGrpSpPr/>
            <p:nvPr/>
          </p:nvGrpSpPr>
          <p:grpSpPr>
            <a:xfrm>
              <a:off x="4986465" y="5252458"/>
              <a:ext cx="2893464" cy="1631839"/>
              <a:chOff x="5452677" y="595926"/>
              <a:chExt cx="3763222" cy="1811989"/>
            </a:xfrm>
          </p:grpSpPr>
          <p:pic>
            <p:nvPicPr>
              <p:cNvPr id="13" name="Picture 3" descr="C:\Users\karla.hernandez\Desktop\PROGRAMAS ANUALES\TC31\íconos en png para PPT\pos it.png">
                <a:extLst>
                  <a:ext uri="{FF2B5EF4-FFF2-40B4-BE49-F238E27FC236}">
                    <a16:creationId xmlns:a16="http://schemas.microsoft.com/office/drawing/2014/main" id="{6F28A018-C7AD-55AD-0C5C-3E073F3DF1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2677" y="595926"/>
                <a:ext cx="3481527" cy="1770612"/>
              </a:xfrm>
              <a:prstGeom prst="rect">
                <a:avLst/>
              </a:prstGeom>
              <a:noFill/>
              <a:extLst>
                <a:ext uri="{909E8E84-426E-40DD-AFC4-6F175D3DCCD1}">
                  <a14:hiddenFill xmlns:a14="http://schemas.microsoft.com/office/drawing/2010/main">
                    <a:solidFill>
                      <a:srgbClr val="FFFFFF"/>
                    </a:solidFill>
                  </a14:hiddenFill>
                </a:ext>
              </a:extLst>
            </p:spPr>
          </p:pic>
          <p:sp>
            <p:nvSpPr>
              <p:cNvPr id="14" name="24 Rectángulo">
                <a:extLst>
                  <a:ext uri="{FF2B5EF4-FFF2-40B4-BE49-F238E27FC236}">
                    <a16:creationId xmlns:a16="http://schemas.microsoft.com/office/drawing/2014/main" id="{30C56CD9-EE23-FB48-DEB0-BA3CB778EC42}"/>
                  </a:ext>
                </a:extLst>
              </p:cNvPr>
              <p:cNvSpPr/>
              <p:nvPr/>
            </p:nvSpPr>
            <p:spPr>
              <a:xfrm rot="21211048">
                <a:off x="5908826" y="900795"/>
                <a:ext cx="1861757" cy="375930"/>
              </a:xfrm>
              <a:prstGeom prst="rect">
                <a:avLst/>
              </a:prstGeom>
            </p:spPr>
            <p:txBody>
              <a:bodyPr wrap="square">
                <a:spAutoFit/>
              </a:bodyPr>
              <a:lstStyle/>
              <a:p>
                <a:pPr algn="just"/>
                <a:r>
                  <a:rPr lang="es-ES" altLang="es-CL" sz="1600" b="1" dirty="0">
                    <a:latin typeface="+mj-lt"/>
                    <a:ea typeface="Myriad Arabic"/>
                    <a:cs typeface="Myriad Arabic"/>
                  </a:rPr>
                  <a:t>Habilidad: </a:t>
                </a:r>
              </a:p>
            </p:txBody>
          </p:sp>
          <p:pic>
            <p:nvPicPr>
              <p:cNvPr id="15" name="Picture 5" descr="C:\Users\karla.hernandez\Desktop\PROGRAMAS ANUALES\TC31\íconos en png para PPT\08 ícono.png">
                <a:extLst>
                  <a:ext uri="{FF2B5EF4-FFF2-40B4-BE49-F238E27FC236}">
                    <a16:creationId xmlns:a16="http://schemas.microsoft.com/office/drawing/2014/main" id="{CF586279-4EC2-C39B-0605-6BF17ADD10E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54915" y="1634570"/>
                <a:ext cx="860984" cy="773345"/>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8 Rectángulo redondeado">
              <a:extLst>
                <a:ext uri="{FF2B5EF4-FFF2-40B4-BE49-F238E27FC236}">
                  <a16:creationId xmlns:a16="http://schemas.microsoft.com/office/drawing/2014/main" id="{0DDDF30A-0C2C-2D4D-0CDE-B424E11DB545}"/>
                </a:ext>
              </a:extLst>
            </p:cNvPr>
            <p:cNvSpPr/>
            <p:nvPr/>
          </p:nvSpPr>
          <p:spPr>
            <a:xfrm>
              <a:off x="7113110" y="4856391"/>
              <a:ext cx="827121" cy="841634"/>
            </a:xfrm>
            <a:prstGeom prst="roundRect">
              <a:avLst/>
            </a:prstGeom>
            <a:solidFill>
              <a:srgbClr val="008080"/>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4800" b="1" dirty="0"/>
                <a:t>B</a:t>
              </a:r>
              <a:endParaRPr lang="es-CL" sz="4800" b="1" dirty="0"/>
            </a:p>
          </p:txBody>
        </p:sp>
        <p:sp>
          <p:nvSpPr>
            <p:cNvPr id="12" name="CuadroTexto 11">
              <a:extLst>
                <a:ext uri="{FF2B5EF4-FFF2-40B4-BE49-F238E27FC236}">
                  <a16:creationId xmlns:a16="http://schemas.microsoft.com/office/drawing/2014/main" id="{548EDF4E-D30A-530B-FED3-AAEAEA02AA14}"/>
                </a:ext>
              </a:extLst>
            </p:cNvPr>
            <p:cNvSpPr txBox="1"/>
            <p:nvPr/>
          </p:nvSpPr>
          <p:spPr>
            <a:xfrm rot="21206444">
              <a:off x="5427725" y="5901513"/>
              <a:ext cx="1931721" cy="338554"/>
            </a:xfrm>
            <a:prstGeom prst="rect">
              <a:avLst/>
            </a:prstGeom>
            <a:noFill/>
          </p:spPr>
          <p:txBody>
            <a:bodyPr wrap="square" rtlCol="0">
              <a:spAutoFit/>
            </a:bodyPr>
            <a:lstStyle/>
            <a:p>
              <a:r>
                <a:rPr lang="es-ES" altLang="es-CL" sz="1600" dirty="0">
                  <a:latin typeface="+mj-lt"/>
                  <a:ea typeface="Myriad Arabic"/>
                  <a:cs typeface="Myriad Arabic"/>
                </a:rPr>
                <a:t>Evaluar</a:t>
              </a:r>
            </a:p>
          </p:txBody>
        </p:sp>
      </p:grpSp>
      <p:sp>
        <p:nvSpPr>
          <p:cNvPr id="19" name="CuadroTexto 18">
            <a:extLst>
              <a:ext uri="{FF2B5EF4-FFF2-40B4-BE49-F238E27FC236}">
                <a16:creationId xmlns:a16="http://schemas.microsoft.com/office/drawing/2014/main" id="{188A34BF-2B3F-1454-79F3-6DA9C5AA191F}"/>
              </a:ext>
            </a:extLst>
          </p:cNvPr>
          <p:cNvSpPr txBox="1"/>
          <p:nvPr/>
        </p:nvSpPr>
        <p:spPr>
          <a:xfrm>
            <a:off x="581866" y="3446307"/>
            <a:ext cx="7755728" cy="1077218"/>
          </a:xfrm>
          <a:prstGeom prst="rect">
            <a:avLst/>
          </a:prstGeom>
          <a:noFill/>
        </p:spPr>
        <p:txBody>
          <a:bodyPr wrap="square">
            <a:spAutoFit/>
          </a:bodyPr>
          <a:lstStyle/>
          <a:p>
            <a:pPr marL="342900" lvl="0" indent="-342900" algn="just">
              <a:buFont typeface="+mj-lt"/>
              <a:buAutoNum type="alphaUcParenR"/>
            </a:pPr>
            <a:r>
              <a:rPr lang="es-ES" sz="1600" dirty="0">
                <a:latin typeface="Arial" panose="020B0604020202020204" pitchFamily="34" charset="0"/>
                <a:ea typeface="Arial" panose="020B0604020202020204" pitchFamily="34" charset="0"/>
                <a:cs typeface="Arial" panose="020B0604020202020204" pitchFamily="34" charset="0"/>
              </a:rPr>
              <a:t>No formuló una hipótesis coherente.</a:t>
            </a:r>
          </a:p>
          <a:p>
            <a:pPr marL="342900" lvl="0" indent="-342900" algn="just">
              <a:buFont typeface="+mj-lt"/>
              <a:buAutoNum type="alphaUcParenR"/>
            </a:pPr>
            <a:r>
              <a:rPr lang="es-ES" sz="1600" dirty="0">
                <a:latin typeface="Arial" panose="020B0604020202020204" pitchFamily="34" charset="0"/>
                <a:ea typeface="Arial" panose="020B0604020202020204" pitchFamily="34" charset="0"/>
                <a:cs typeface="Arial" panose="020B0604020202020204" pitchFamily="34" charset="0"/>
              </a:rPr>
              <a:t>Utilizó un caso particular para generalizar.</a:t>
            </a:r>
          </a:p>
          <a:p>
            <a:pPr marL="342900" lvl="0" indent="-342900" algn="just">
              <a:buFont typeface="+mj-lt"/>
              <a:buAutoNum type="alphaUcParenR"/>
            </a:pPr>
            <a:r>
              <a:rPr lang="es-ES" sz="1600" dirty="0">
                <a:latin typeface="Arial" panose="020B0604020202020204" pitchFamily="34" charset="0"/>
                <a:ea typeface="Arial" panose="020B0604020202020204" pitchFamily="34" charset="0"/>
                <a:cs typeface="Arial" panose="020B0604020202020204" pitchFamily="34" charset="0"/>
              </a:rPr>
              <a:t>No formuló primero una pregunta de investigación.</a:t>
            </a:r>
          </a:p>
          <a:p>
            <a:pPr marL="342900" lvl="0" indent="-342900" algn="just">
              <a:buFont typeface="+mj-lt"/>
              <a:buAutoNum type="alphaUcParenR"/>
            </a:pPr>
            <a:r>
              <a:rPr lang="es-ES" sz="1600" dirty="0">
                <a:latin typeface="Arial" panose="020B0604020202020204" pitchFamily="34" charset="0"/>
                <a:ea typeface="Arial" panose="020B0604020202020204" pitchFamily="34" charset="0"/>
                <a:cs typeface="Arial" panose="020B0604020202020204" pitchFamily="34" charset="0"/>
              </a:rPr>
              <a:t>No registró el procedimiento experimental seguido por el profesor.</a:t>
            </a:r>
          </a:p>
        </p:txBody>
      </p:sp>
      <p:sp>
        <p:nvSpPr>
          <p:cNvPr id="6" name="CuadroTexto 5">
            <a:extLst>
              <a:ext uri="{FF2B5EF4-FFF2-40B4-BE49-F238E27FC236}">
                <a16:creationId xmlns:a16="http://schemas.microsoft.com/office/drawing/2014/main" id="{B24D1144-A9B9-EE4E-4F69-FF17B5BC8260}"/>
              </a:ext>
            </a:extLst>
          </p:cNvPr>
          <p:cNvSpPr txBox="1"/>
          <p:nvPr/>
        </p:nvSpPr>
        <p:spPr>
          <a:xfrm>
            <a:off x="581866" y="1310722"/>
            <a:ext cx="7971163" cy="1815882"/>
          </a:xfrm>
          <a:prstGeom prst="rect">
            <a:avLst/>
          </a:prstGeom>
          <a:noFill/>
        </p:spPr>
        <p:txBody>
          <a:bodyPr wrap="square" rtlCol="0">
            <a:spAutoFit/>
          </a:bodyPr>
          <a:lstStyle/>
          <a:p>
            <a:pPr algn="just"/>
            <a:r>
              <a:rPr lang="es-ES" sz="1600" dirty="0">
                <a:latin typeface="Arial" panose="020B0604020202020204" pitchFamily="34" charset="0"/>
                <a:ea typeface="Arial" panose="020B0604020202020204" pitchFamily="34" charset="0"/>
              </a:rPr>
              <a:t>En la primera clase de un curso de Óptica, un profesor experimenta con diferentes tipos de lentes curvas, proyectando con una lente convergente una imagen nítida, de menor tamaño que el objeto observado, en un papel blanco. Un alumno, considerando la experiencia realizada por el profesor, concluye que, con todas las lentes curvas, las imágenes generadas son de menor tamaño que el objeto observado. Considerando que la conclusión a la que llegó el alumno es errónea, ¿cuál de las siguientes opciones podría ser la causa del error cometido por el estudiante?</a:t>
            </a:r>
          </a:p>
        </p:txBody>
      </p:sp>
      <p:sp>
        <p:nvSpPr>
          <p:cNvPr id="16" name="CuadroTexto 15">
            <a:extLst>
              <a:ext uri="{FF2B5EF4-FFF2-40B4-BE49-F238E27FC236}">
                <a16:creationId xmlns:a16="http://schemas.microsoft.com/office/drawing/2014/main" id="{88B5B91A-1625-E77A-53E5-78FC11C4F509}"/>
              </a:ext>
            </a:extLst>
          </p:cNvPr>
          <p:cNvSpPr txBox="1"/>
          <p:nvPr/>
        </p:nvSpPr>
        <p:spPr>
          <a:xfrm>
            <a:off x="82475" y="6469132"/>
            <a:ext cx="5974116"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cs typeface="Arial" panose="020B0604020202020204" pitchFamily="34" charset="0"/>
              </a:rPr>
              <a:t>Pregunta 10 – Lentes, Cuaderno de ejercicios. CPECH.</a:t>
            </a:r>
            <a:endParaRPr lang="es-CL" sz="1000" b="1" dirty="0">
              <a:cs typeface="Arial" panose="020B0604020202020204" pitchFamily="34" charset="0"/>
            </a:endParaRPr>
          </a:p>
        </p:txBody>
      </p:sp>
      <p:pic>
        <p:nvPicPr>
          <p:cNvPr id="2" name="Imagen 1">
            <a:extLst>
              <a:ext uri="{FF2B5EF4-FFF2-40B4-BE49-F238E27FC236}">
                <a16:creationId xmlns:a16="http://schemas.microsoft.com/office/drawing/2014/main" id="{5A18D925-C195-E89B-97E0-0BE3C4FEE20B}"/>
              </a:ext>
            </a:extLst>
          </p:cNvPr>
          <p:cNvPicPr>
            <a:picLocks noChangeAspect="1"/>
          </p:cNvPicPr>
          <p:nvPr/>
        </p:nvPicPr>
        <p:blipFill>
          <a:blip r:embed="rId4"/>
          <a:stretch>
            <a:fillRect/>
          </a:stretch>
        </p:blipFill>
        <p:spPr>
          <a:xfrm>
            <a:off x="36000" y="216000"/>
            <a:ext cx="1726517" cy="518406"/>
          </a:xfrm>
          <a:prstGeom prst="rect">
            <a:avLst/>
          </a:prstGeom>
        </p:spPr>
      </p:pic>
    </p:spTree>
    <p:extLst>
      <p:ext uri="{BB962C8B-B14F-4D97-AF65-F5344CB8AC3E}">
        <p14:creationId xmlns:p14="http://schemas.microsoft.com/office/powerpoint/2010/main" val="727169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4">
            <a:extLst>
              <a:ext uri="{FF2B5EF4-FFF2-40B4-BE49-F238E27FC236}">
                <a16:creationId xmlns:a16="http://schemas.microsoft.com/office/drawing/2014/main" id="{14B68C8B-2ED4-DDA7-3439-9034B1789A74}"/>
              </a:ext>
            </a:extLst>
          </p:cNvPr>
          <p:cNvSpPr>
            <a:spLocks noChangeArrowheads="1"/>
          </p:cNvSpPr>
          <p:nvPr/>
        </p:nvSpPr>
        <p:spPr bwMode="auto">
          <a:xfrm>
            <a:off x="637563" y="1248799"/>
            <a:ext cx="781015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indent="0" algn="just" eaLnBrk="1" hangingPunct="1">
              <a:spcBef>
                <a:spcPct val="20000"/>
              </a:spcBef>
            </a:pPr>
            <a:r>
              <a:rPr lang="es-ES" altLang="es-CL" dirty="0">
                <a:latin typeface="+mn-lt"/>
              </a:rPr>
              <a:t>La </a:t>
            </a:r>
            <a:r>
              <a:rPr lang="es-ES" altLang="es-CL" b="1" dirty="0">
                <a:latin typeface="+mn-lt"/>
              </a:rPr>
              <a:t>imagen </a:t>
            </a:r>
            <a:r>
              <a:rPr lang="es-ES" altLang="es-CL" dirty="0">
                <a:latin typeface="+mn-lt"/>
              </a:rPr>
              <a:t>que se forma en una </a:t>
            </a:r>
            <a:r>
              <a:rPr lang="es-ES" altLang="es-CL" b="1" dirty="0">
                <a:latin typeface="+mn-lt"/>
              </a:rPr>
              <a:t>lente convergente depende de la posición </a:t>
            </a:r>
            <a:r>
              <a:rPr lang="es-ES" altLang="es-CL" dirty="0">
                <a:latin typeface="+mn-lt"/>
              </a:rPr>
              <a:t>en la que se encuentre el objeto frente a la lente.</a:t>
            </a:r>
          </a:p>
        </p:txBody>
      </p:sp>
      <p:sp>
        <p:nvSpPr>
          <p:cNvPr id="16" name="Rectángulo: esquinas redondeadas 15">
            <a:extLst>
              <a:ext uri="{FF2B5EF4-FFF2-40B4-BE49-F238E27FC236}">
                <a16:creationId xmlns:a16="http://schemas.microsoft.com/office/drawing/2014/main" id="{35AB1A4A-7D41-D5FB-33D6-418C409AABC4}"/>
              </a:ext>
            </a:extLst>
          </p:cNvPr>
          <p:cNvSpPr/>
          <p:nvPr/>
        </p:nvSpPr>
        <p:spPr>
          <a:xfrm>
            <a:off x="637563" y="2059817"/>
            <a:ext cx="7810152" cy="883200"/>
          </a:xfrm>
          <a:prstGeom prst="round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buFont typeface="+mj-lt"/>
              <a:buAutoNum type="arabicPeriod"/>
            </a:pPr>
            <a:r>
              <a:rPr lang="es-ES" altLang="es-CL" b="1" dirty="0">
                <a:solidFill>
                  <a:schemeClr val="bg1"/>
                </a:solidFill>
                <a:cs typeface="Arial" panose="020B0604020202020204" pitchFamily="34" charset="0"/>
              </a:rPr>
              <a:t>El </a:t>
            </a:r>
            <a:r>
              <a:rPr lang="es-ES" altLang="es-CL" b="1" dirty="0">
                <a:solidFill>
                  <a:schemeClr val="accent4"/>
                </a:solidFill>
                <a:cs typeface="Arial" panose="020B0604020202020204" pitchFamily="34" charset="0"/>
              </a:rPr>
              <a:t>objeto</a:t>
            </a:r>
            <a:r>
              <a:rPr lang="es-ES" altLang="es-CL" b="1" dirty="0">
                <a:solidFill>
                  <a:schemeClr val="bg1"/>
                </a:solidFill>
                <a:cs typeface="Arial" panose="020B0604020202020204" pitchFamily="34" charset="0"/>
              </a:rPr>
              <a:t> se encuentra más atrás del centro de curvatura, es decir, </a:t>
            </a:r>
            <a:r>
              <a:rPr lang="es-ES" altLang="es-CL" b="1" dirty="0">
                <a:solidFill>
                  <a:schemeClr val="accent4"/>
                </a:solidFill>
                <a:cs typeface="Arial" panose="020B0604020202020204" pitchFamily="34" charset="0"/>
              </a:rPr>
              <a:t>entre C (o el doble de la distancia focal) y el infinito:</a:t>
            </a:r>
          </a:p>
        </p:txBody>
      </p:sp>
      <p:sp>
        <p:nvSpPr>
          <p:cNvPr id="19" name="Rectángulo: esquinas redondeadas 18">
            <a:extLst>
              <a:ext uri="{FF2B5EF4-FFF2-40B4-BE49-F238E27FC236}">
                <a16:creationId xmlns:a16="http://schemas.microsoft.com/office/drawing/2014/main" id="{C331815D-58C6-6863-89F6-4A77DAAF4381}"/>
              </a:ext>
            </a:extLst>
          </p:cNvPr>
          <p:cNvSpPr/>
          <p:nvPr/>
        </p:nvSpPr>
        <p:spPr>
          <a:xfrm>
            <a:off x="4441371" y="5682383"/>
            <a:ext cx="4280534" cy="776174"/>
          </a:xfrm>
          <a:prstGeom prst="roundRect">
            <a:avLst/>
          </a:prstGeom>
          <a:solidFill>
            <a:srgbClr val="002060"/>
          </a:solidFill>
          <a:ln>
            <a:solidFill>
              <a:srgbClr val="00206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1" hangingPunct="1"/>
            <a:r>
              <a:rPr lang="es-ES" altLang="es-CL" sz="1800" b="1" dirty="0"/>
              <a:t>La imagen que se forma es </a:t>
            </a:r>
            <a:r>
              <a:rPr lang="es-ES" altLang="es-CL" sz="1800" b="1" dirty="0">
                <a:solidFill>
                  <a:schemeClr val="accent4"/>
                </a:solidFill>
              </a:rPr>
              <a:t>real, invertida y de menor tamaño </a:t>
            </a:r>
            <a:r>
              <a:rPr lang="es-ES" altLang="es-CL" sz="1800" b="1" dirty="0"/>
              <a:t>que el objeto original.</a:t>
            </a:r>
          </a:p>
        </p:txBody>
      </p:sp>
      <p:sp>
        <p:nvSpPr>
          <p:cNvPr id="9" name="CuadroTexto 8"/>
          <p:cNvSpPr txBox="1"/>
          <p:nvPr/>
        </p:nvSpPr>
        <p:spPr>
          <a:xfrm>
            <a:off x="419981" y="5712926"/>
            <a:ext cx="3824971" cy="715089"/>
          </a:xfrm>
          <a:prstGeom prst="wedgeRoundRectCallout">
            <a:avLst>
              <a:gd name="adj1" fmla="val -26436"/>
              <a:gd name="adj2" fmla="val 47291"/>
              <a:gd name="adj3" fmla="val 16667"/>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s-ES" b="1" dirty="0">
                <a:solidFill>
                  <a:schemeClr val="tx1"/>
                </a:solidFill>
              </a:rPr>
              <a:t>¿Cómo describirías la imagen formada en este caso?</a:t>
            </a:r>
          </a:p>
        </p:txBody>
      </p:sp>
      <p:pic>
        <p:nvPicPr>
          <p:cNvPr id="4" name="Imagen 3">
            <a:extLst>
              <a:ext uri="{FF2B5EF4-FFF2-40B4-BE49-F238E27FC236}">
                <a16:creationId xmlns:a16="http://schemas.microsoft.com/office/drawing/2014/main" id="{DAFF8A74-462C-7AED-0B70-199AA3C84FC3}"/>
              </a:ext>
            </a:extLst>
          </p:cNvPr>
          <p:cNvPicPr>
            <a:picLocks noChangeAspect="1"/>
          </p:cNvPicPr>
          <p:nvPr/>
        </p:nvPicPr>
        <p:blipFill>
          <a:blip r:embed="rId2"/>
          <a:srcRect l="3246"/>
          <a:stretch/>
        </p:blipFill>
        <p:spPr>
          <a:xfrm>
            <a:off x="1625600" y="3141460"/>
            <a:ext cx="5420548" cy="2436996"/>
          </a:xfrm>
          <a:prstGeom prst="rect">
            <a:avLst/>
          </a:prstGeom>
        </p:spPr>
      </p:pic>
      <p:pic>
        <p:nvPicPr>
          <p:cNvPr id="3" name="Imagen 2">
            <a:extLst>
              <a:ext uri="{FF2B5EF4-FFF2-40B4-BE49-F238E27FC236}">
                <a16:creationId xmlns:a16="http://schemas.microsoft.com/office/drawing/2014/main" id="{4B5E2B37-6727-4FDA-CD5D-4A0D49B66B9D}"/>
              </a:ext>
            </a:extLst>
          </p:cNvPr>
          <p:cNvPicPr>
            <a:picLocks noChangeAspect="1"/>
          </p:cNvPicPr>
          <p:nvPr/>
        </p:nvPicPr>
        <p:blipFill>
          <a:blip r:embed="rId3"/>
          <a:stretch>
            <a:fillRect/>
          </a:stretch>
        </p:blipFill>
        <p:spPr>
          <a:xfrm>
            <a:off x="36000" y="216000"/>
            <a:ext cx="1726517" cy="518406"/>
          </a:xfrm>
          <a:prstGeom prst="rect">
            <a:avLst/>
          </a:prstGeom>
        </p:spPr>
      </p:pic>
      <p:sp>
        <p:nvSpPr>
          <p:cNvPr id="2" name="CuadroTexto 1">
            <a:extLst>
              <a:ext uri="{FF2B5EF4-FFF2-40B4-BE49-F238E27FC236}">
                <a16:creationId xmlns:a16="http://schemas.microsoft.com/office/drawing/2014/main" id="{C90DE192-9A0D-56DC-F5A7-F96024D5B13B}"/>
              </a:ext>
            </a:extLst>
          </p:cNvPr>
          <p:cNvSpPr txBox="1"/>
          <p:nvPr/>
        </p:nvSpPr>
        <p:spPr>
          <a:xfrm>
            <a:off x="1984057" y="268795"/>
            <a:ext cx="8224339" cy="615553"/>
          </a:xfrm>
          <a:prstGeom prst="rect">
            <a:avLst/>
          </a:prstGeom>
          <a:noFill/>
        </p:spPr>
        <p:txBody>
          <a:bodyPr wrap="square" rtlCol="0">
            <a:spAutoFit/>
          </a:bodyPr>
          <a:lstStyle/>
          <a:p>
            <a:pPr algn="just"/>
            <a:r>
              <a:rPr lang="es-CL" sz="3400" b="1" dirty="0"/>
              <a:t>Imágenes en lentes convergentes</a:t>
            </a:r>
          </a:p>
        </p:txBody>
      </p:sp>
      <p:pic>
        <p:nvPicPr>
          <p:cNvPr id="5" name="Imagen 4">
            <a:extLst>
              <a:ext uri="{FF2B5EF4-FFF2-40B4-BE49-F238E27FC236}">
                <a16:creationId xmlns:a16="http://schemas.microsoft.com/office/drawing/2014/main" id="{DCE43A1E-9F4F-F88E-62B2-84304A5A58B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3281" t="8333" r="11719" b="37501"/>
          <a:stretch/>
        </p:blipFill>
        <p:spPr>
          <a:xfrm rot="3927319">
            <a:off x="210264" y="5504382"/>
            <a:ext cx="478247" cy="582864"/>
          </a:xfrm>
          <a:prstGeom prst="rect">
            <a:avLst/>
          </a:prstGeom>
        </p:spPr>
      </p:pic>
    </p:spTree>
    <p:extLst>
      <p:ext uri="{BB962C8B-B14F-4D97-AF65-F5344CB8AC3E}">
        <p14:creationId xmlns:p14="http://schemas.microsoft.com/office/powerpoint/2010/main" val="4190940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animBg="1"/>
      <p:bldP spid="19"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ángulo: esquinas redondeadas 15">
            <a:extLst>
              <a:ext uri="{FF2B5EF4-FFF2-40B4-BE49-F238E27FC236}">
                <a16:creationId xmlns:a16="http://schemas.microsoft.com/office/drawing/2014/main" id="{35AB1A4A-7D41-D5FB-33D6-418C409AABC4}"/>
              </a:ext>
            </a:extLst>
          </p:cNvPr>
          <p:cNvSpPr/>
          <p:nvPr/>
        </p:nvSpPr>
        <p:spPr>
          <a:xfrm>
            <a:off x="637563" y="1404598"/>
            <a:ext cx="7749692" cy="883200"/>
          </a:xfrm>
          <a:prstGeom prst="round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buFont typeface="+mj-lt"/>
              <a:buAutoNum type="arabicPeriod" startAt="2"/>
            </a:pPr>
            <a:r>
              <a:rPr lang="es-ES" altLang="es-CL" b="1" dirty="0">
                <a:solidFill>
                  <a:schemeClr val="bg1"/>
                </a:solidFill>
                <a:cs typeface="Arial" panose="020B0604020202020204" pitchFamily="34" charset="0"/>
              </a:rPr>
              <a:t>El</a:t>
            </a:r>
            <a:r>
              <a:rPr lang="es-ES" altLang="es-CL" b="1" dirty="0">
                <a:solidFill>
                  <a:schemeClr val="accent4"/>
                </a:solidFill>
                <a:cs typeface="Arial" panose="020B0604020202020204" pitchFamily="34" charset="0"/>
              </a:rPr>
              <a:t> objeto </a:t>
            </a:r>
            <a:r>
              <a:rPr lang="es-ES" altLang="es-CL" b="1" dirty="0">
                <a:solidFill>
                  <a:schemeClr val="bg1"/>
                </a:solidFill>
                <a:cs typeface="Arial" panose="020B0604020202020204" pitchFamily="34" charset="0"/>
              </a:rPr>
              <a:t>se encuentra </a:t>
            </a:r>
            <a:r>
              <a:rPr lang="es-ES" altLang="es-CL" b="1" dirty="0">
                <a:solidFill>
                  <a:schemeClr val="accent4"/>
                </a:solidFill>
                <a:cs typeface="Arial" panose="020B0604020202020204" pitchFamily="34" charset="0"/>
              </a:rPr>
              <a:t>justo en el centro de curvatura (o el doble de la distancia focal) </a:t>
            </a:r>
            <a:r>
              <a:rPr lang="es-ES" altLang="es-CL" b="1" dirty="0">
                <a:solidFill>
                  <a:schemeClr val="bg1"/>
                </a:solidFill>
                <a:cs typeface="Arial" panose="020B0604020202020204" pitchFamily="34" charset="0"/>
              </a:rPr>
              <a:t>de la lente:</a:t>
            </a:r>
          </a:p>
        </p:txBody>
      </p:sp>
      <p:sp>
        <p:nvSpPr>
          <p:cNvPr id="19" name="Rectángulo: esquinas redondeadas 18">
            <a:extLst>
              <a:ext uri="{FF2B5EF4-FFF2-40B4-BE49-F238E27FC236}">
                <a16:creationId xmlns:a16="http://schemas.microsoft.com/office/drawing/2014/main" id="{C331815D-58C6-6863-89F6-4A77DAAF4381}"/>
              </a:ext>
            </a:extLst>
          </p:cNvPr>
          <p:cNvSpPr/>
          <p:nvPr/>
        </p:nvSpPr>
        <p:spPr>
          <a:xfrm>
            <a:off x="4405335" y="5409696"/>
            <a:ext cx="4274708" cy="808244"/>
          </a:xfrm>
          <a:prstGeom prst="roundRect">
            <a:avLst/>
          </a:prstGeom>
          <a:solidFill>
            <a:srgbClr val="002060"/>
          </a:solidFill>
          <a:ln>
            <a:solidFill>
              <a:srgbClr val="00206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1" hangingPunct="1"/>
            <a:r>
              <a:rPr lang="es-ES" altLang="es-CL" sz="1800" b="1" dirty="0"/>
              <a:t>La</a:t>
            </a:r>
            <a:r>
              <a:rPr lang="es-ES" altLang="es-CL" sz="1800" b="1" dirty="0">
                <a:solidFill>
                  <a:schemeClr val="accent4"/>
                </a:solidFill>
              </a:rPr>
              <a:t> imagen </a:t>
            </a:r>
            <a:r>
              <a:rPr lang="es-ES" altLang="es-CL" sz="1800" b="1" dirty="0"/>
              <a:t>que se forma es</a:t>
            </a:r>
            <a:r>
              <a:rPr lang="es-ES" altLang="es-CL" sz="1800" b="1" dirty="0">
                <a:solidFill>
                  <a:schemeClr val="accent4"/>
                </a:solidFill>
              </a:rPr>
              <a:t> real, invertida y de igual tamaño </a:t>
            </a:r>
            <a:r>
              <a:rPr lang="es-ES" altLang="es-CL" sz="1800" b="1" dirty="0"/>
              <a:t>que el objeto original.</a:t>
            </a:r>
          </a:p>
        </p:txBody>
      </p:sp>
      <p:sp>
        <p:nvSpPr>
          <p:cNvPr id="9" name="CuadroTexto 8"/>
          <p:cNvSpPr txBox="1"/>
          <p:nvPr/>
        </p:nvSpPr>
        <p:spPr>
          <a:xfrm>
            <a:off x="451512" y="5451669"/>
            <a:ext cx="3824971" cy="715089"/>
          </a:xfrm>
          <a:prstGeom prst="wedgeRoundRectCallout">
            <a:avLst>
              <a:gd name="adj1" fmla="val -26436"/>
              <a:gd name="adj2" fmla="val 47291"/>
              <a:gd name="adj3" fmla="val 16667"/>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s-ES" b="1" dirty="0">
                <a:solidFill>
                  <a:schemeClr val="tx1"/>
                </a:solidFill>
              </a:rPr>
              <a:t>¿Cómo describirías la imagen formada en este caso?</a:t>
            </a:r>
          </a:p>
        </p:txBody>
      </p:sp>
      <p:pic>
        <p:nvPicPr>
          <p:cNvPr id="3" name="Imagen 2">
            <a:extLst>
              <a:ext uri="{FF2B5EF4-FFF2-40B4-BE49-F238E27FC236}">
                <a16:creationId xmlns:a16="http://schemas.microsoft.com/office/drawing/2014/main" id="{A7FCA071-D06E-2C67-39EA-FB7BACFCCA43}"/>
              </a:ext>
            </a:extLst>
          </p:cNvPr>
          <p:cNvPicPr>
            <a:picLocks noChangeAspect="1"/>
          </p:cNvPicPr>
          <p:nvPr/>
        </p:nvPicPr>
        <p:blipFill>
          <a:blip r:embed="rId2"/>
          <a:stretch>
            <a:fillRect/>
          </a:stretch>
        </p:blipFill>
        <p:spPr>
          <a:xfrm>
            <a:off x="1799535" y="2581519"/>
            <a:ext cx="5408913" cy="2673971"/>
          </a:xfrm>
          <a:prstGeom prst="rect">
            <a:avLst/>
          </a:prstGeom>
        </p:spPr>
      </p:pic>
      <p:pic>
        <p:nvPicPr>
          <p:cNvPr id="4" name="Imagen 3">
            <a:extLst>
              <a:ext uri="{FF2B5EF4-FFF2-40B4-BE49-F238E27FC236}">
                <a16:creationId xmlns:a16="http://schemas.microsoft.com/office/drawing/2014/main" id="{395CD3BF-80B5-7937-B2B1-FB8706BAE017}"/>
              </a:ext>
            </a:extLst>
          </p:cNvPr>
          <p:cNvPicPr>
            <a:picLocks noChangeAspect="1"/>
          </p:cNvPicPr>
          <p:nvPr/>
        </p:nvPicPr>
        <p:blipFill>
          <a:blip r:embed="rId3"/>
          <a:stretch>
            <a:fillRect/>
          </a:stretch>
        </p:blipFill>
        <p:spPr>
          <a:xfrm>
            <a:off x="36000" y="216000"/>
            <a:ext cx="1726517" cy="518406"/>
          </a:xfrm>
          <a:prstGeom prst="rect">
            <a:avLst/>
          </a:prstGeom>
        </p:spPr>
      </p:pic>
      <p:sp>
        <p:nvSpPr>
          <p:cNvPr id="5" name="CuadroTexto 4">
            <a:extLst>
              <a:ext uri="{FF2B5EF4-FFF2-40B4-BE49-F238E27FC236}">
                <a16:creationId xmlns:a16="http://schemas.microsoft.com/office/drawing/2014/main" id="{4757C22F-69D8-214C-8759-B1ADD7896D28}"/>
              </a:ext>
            </a:extLst>
          </p:cNvPr>
          <p:cNvSpPr txBox="1"/>
          <p:nvPr/>
        </p:nvSpPr>
        <p:spPr>
          <a:xfrm>
            <a:off x="1984057" y="268795"/>
            <a:ext cx="8224339" cy="615553"/>
          </a:xfrm>
          <a:prstGeom prst="rect">
            <a:avLst/>
          </a:prstGeom>
          <a:noFill/>
        </p:spPr>
        <p:txBody>
          <a:bodyPr wrap="square" rtlCol="0">
            <a:spAutoFit/>
          </a:bodyPr>
          <a:lstStyle/>
          <a:p>
            <a:pPr algn="just"/>
            <a:r>
              <a:rPr lang="es-CL" sz="3400" b="1" dirty="0"/>
              <a:t>Imágenes en lentes convergentes</a:t>
            </a:r>
          </a:p>
        </p:txBody>
      </p:sp>
      <p:pic>
        <p:nvPicPr>
          <p:cNvPr id="2" name="Imagen 1">
            <a:extLst>
              <a:ext uri="{FF2B5EF4-FFF2-40B4-BE49-F238E27FC236}">
                <a16:creationId xmlns:a16="http://schemas.microsoft.com/office/drawing/2014/main" id="{CA6B7B2A-DB67-1846-9122-52465C92ECE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3281" t="8333" r="11719" b="37501"/>
          <a:stretch/>
        </p:blipFill>
        <p:spPr>
          <a:xfrm rot="3927319">
            <a:off x="295704" y="5179205"/>
            <a:ext cx="478247" cy="582864"/>
          </a:xfrm>
          <a:prstGeom prst="rect">
            <a:avLst/>
          </a:prstGeom>
        </p:spPr>
      </p:pic>
    </p:spTree>
    <p:extLst>
      <p:ext uri="{BB962C8B-B14F-4D97-AF65-F5344CB8AC3E}">
        <p14:creationId xmlns:p14="http://schemas.microsoft.com/office/powerpoint/2010/main" val="41287550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par>
                                <p:cTn id="15" presetID="10"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9"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ángulo: esquinas redondeadas 15">
            <a:extLst>
              <a:ext uri="{FF2B5EF4-FFF2-40B4-BE49-F238E27FC236}">
                <a16:creationId xmlns:a16="http://schemas.microsoft.com/office/drawing/2014/main" id="{35AB1A4A-7D41-D5FB-33D6-418C409AABC4}"/>
              </a:ext>
            </a:extLst>
          </p:cNvPr>
          <p:cNvSpPr/>
          <p:nvPr/>
        </p:nvSpPr>
        <p:spPr>
          <a:xfrm>
            <a:off x="637564" y="1434517"/>
            <a:ext cx="6371336" cy="883200"/>
          </a:xfrm>
          <a:prstGeom prst="round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buFont typeface="+mj-lt"/>
              <a:buAutoNum type="arabicPeriod" startAt="3"/>
            </a:pPr>
            <a:r>
              <a:rPr lang="es-ES" altLang="es-CL" b="1" dirty="0">
                <a:solidFill>
                  <a:schemeClr val="bg1"/>
                </a:solidFill>
                <a:cs typeface="Arial" panose="020B0604020202020204" pitchFamily="34" charset="0"/>
              </a:rPr>
              <a:t>El </a:t>
            </a:r>
            <a:r>
              <a:rPr lang="es-ES" altLang="es-CL" b="1" dirty="0">
                <a:solidFill>
                  <a:schemeClr val="accent4"/>
                </a:solidFill>
                <a:cs typeface="Arial" panose="020B0604020202020204" pitchFamily="34" charset="0"/>
              </a:rPr>
              <a:t>objeto</a:t>
            </a:r>
            <a:r>
              <a:rPr lang="es-ES" altLang="es-CL" b="1" dirty="0">
                <a:solidFill>
                  <a:schemeClr val="bg1"/>
                </a:solidFill>
                <a:cs typeface="Arial" panose="020B0604020202020204" pitchFamily="34" charset="0"/>
              </a:rPr>
              <a:t> se encuentra </a:t>
            </a:r>
            <a:r>
              <a:rPr lang="es-ES" altLang="es-CL" b="1" dirty="0">
                <a:solidFill>
                  <a:schemeClr val="accent4"/>
                </a:solidFill>
                <a:cs typeface="Arial" panose="020B0604020202020204" pitchFamily="34" charset="0"/>
              </a:rPr>
              <a:t>entre el centro de curvatura y el foco:</a:t>
            </a:r>
          </a:p>
        </p:txBody>
      </p:sp>
      <p:sp>
        <p:nvSpPr>
          <p:cNvPr id="19" name="Rectángulo: esquinas redondeadas 18">
            <a:extLst>
              <a:ext uri="{FF2B5EF4-FFF2-40B4-BE49-F238E27FC236}">
                <a16:creationId xmlns:a16="http://schemas.microsoft.com/office/drawing/2014/main" id="{C331815D-58C6-6863-89F6-4A77DAAF4381}"/>
              </a:ext>
            </a:extLst>
          </p:cNvPr>
          <p:cNvSpPr/>
          <p:nvPr/>
        </p:nvSpPr>
        <p:spPr>
          <a:xfrm>
            <a:off x="4508938" y="5369204"/>
            <a:ext cx="4281026" cy="845013"/>
          </a:xfrm>
          <a:prstGeom prst="roundRect">
            <a:avLst/>
          </a:prstGeom>
          <a:solidFill>
            <a:srgbClr val="002060"/>
          </a:solidFill>
          <a:ln>
            <a:solidFill>
              <a:srgbClr val="00206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1" hangingPunct="1"/>
            <a:r>
              <a:rPr lang="es-ES" altLang="es-CL" sz="1800" b="1" dirty="0"/>
              <a:t>La </a:t>
            </a:r>
            <a:r>
              <a:rPr lang="es-ES" altLang="es-CL" sz="1800" b="1" dirty="0">
                <a:solidFill>
                  <a:schemeClr val="accent4"/>
                </a:solidFill>
              </a:rPr>
              <a:t>imagen</a:t>
            </a:r>
            <a:r>
              <a:rPr lang="es-ES" altLang="es-CL" sz="1800" b="1" dirty="0">
                <a:solidFill>
                  <a:srgbClr val="FFFF00"/>
                </a:solidFill>
              </a:rPr>
              <a:t> </a:t>
            </a:r>
            <a:r>
              <a:rPr lang="es-ES" altLang="es-CL" sz="1800" b="1" dirty="0"/>
              <a:t>que se forma es </a:t>
            </a:r>
            <a:r>
              <a:rPr lang="es-ES" altLang="es-CL" sz="1800" b="1" dirty="0">
                <a:solidFill>
                  <a:schemeClr val="accent4"/>
                </a:solidFill>
              </a:rPr>
              <a:t>real, invertida y de mayor tamaño</a:t>
            </a:r>
            <a:r>
              <a:rPr lang="es-ES" altLang="es-CL" sz="1800" b="1" dirty="0">
                <a:solidFill>
                  <a:schemeClr val="tx1"/>
                </a:solidFill>
              </a:rPr>
              <a:t> </a:t>
            </a:r>
            <a:r>
              <a:rPr lang="es-ES" altLang="es-CL" sz="1800" b="1" dirty="0"/>
              <a:t>que el objeto original.</a:t>
            </a:r>
          </a:p>
        </p:txBody>
      </p:sp>
      <p:sp>
        <p:nvSpPr>
          <p:cNvPr id="12" name="CuadroTexto 11"/>
          <p:cNvSpPr txBox="1"/>
          <p:nvPr/>
        </p:nvSpPr>
        <p:spPr>
          <a:xfrm>
            <a:off x="451512" y="5434167"/>
            <a:ext cx="3824971" cy="715089"/>
          </a:xfrm>
          <a:prstGeom prst="wedgeRoundRectCallout">
            <a:avLst>
              <a:gd name="adj1" fmla="val -26436"/>
              <a:gd name="adj2" fmla="val 47291"/>
              <a:gd name="adj3" fmla="val 16667"/>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s-ES" b="1" dirty="0">
                <a:solidFill>
                  <a:schemeClr val="tx1"/>
                </a:solidFill>
              </a:rPr>
              <a:t>¿Cómo describirías la imagen formada en este caso?</a:t>
            </a:r>
          </a:p>
        </p:txBody>
      </p:sp>
      <p:pic>
        <p:nvPicPr>
          <p:cNvPr id="3" name="Imagen 2">
            <a:extLst>
              <a:ext uri="{FF2B5EF4-FFF2-40B4-BE49-F238E27FC236}">
                <a16:creationId xmlns:a16="http://schemas.microsoft.com/office/drawing/2014/main" id="{1F48723A-D543-9717-7195-54CFD236952B}"/>
              </a:ext>
            </a:extLst>
          </p:cNvPr>
          <p:cNvPicPr>
            <a:picLocks noChangeAspect="1"/>
          </p:cNvPicPr>
          <p:nvPr/>
        </p:nvPicPr>
        <p:blipFill>
          <a:blip r:embed="rId2"/>
          <a:srcRect b="3649"/>
          <a:stretch/>
        </p:blipFill>
        <p:spPr>
          <a:xfrm>
            <a:off x="1921716" y="2540235"/>
            <a:ext cx="5174443" cy="2669074"/>
          </a:xfrm>
          <a:prstGeom prst="rect">
            <a:avLst/>
          </a:prstGeom>
        </p:spPr>
      </p:pic>
      <p:pic>
        <p:nvPicPr>
          <p:cNvPr id="4" name="Imagen 3">
            <a:extLst>
              <a:ext uri="{FF2B5EF4-FFF2-40B4-BE49-F238E27FC236}">
                <a16:creationId xmlns:a16="http://schemas.microsoft.com/office/drawing/2014/main" id="{E14DF323-ED19-E38C-D183-EF22E8AE3344}"/>
              </a:ext>
            </a:extLst>
          </p:cNvPr>
          <p:cNvPicPr>
            <a:picLocks noChangeAspect="1"/>
          </p:cNvPicPr>
          <p:nvPr/>
        </p:nvPicPr>
        <p:blipFill>
          <a:blip r:embed="rId3"/>
          <a:stretch>
            <a:fillRect/>
          </a:stretch>
        </p:blipFill>
        <p:spPr>
          <a:xfrm>
            <a:off x="36000" y="216000"/>
            <a:ext cx="1726517" cy="518406"/>
          </a:xfrm>
          <a:prstGeom prst="rect">
            <a:avLst/>
          </a:prstGeom>
        </p:spPr>
      </p:pic>
      <p:sp>
        <p:nvSpPr>
          <p:cNvPr id="5" name="CuadroTexto 4">
            <a:extLst>
              <a:ext uri="{FF2B5EF4-FFF2-40B4-BE49-F238E27FC236}">
                <a16:creationId xmlns:a16="http://schemas.microsoft.com/office/drawing/2014/main" id="{00B47EB3-7C0E-6A91-7725-D123BC557CCD}"/>
              </a:ext>
            </a:extLst>
          </p:cNvPr>
          <p:cNvSpPr txBox="1"/>
          <p:nvPr/>
        </p:nvSpPr>
        <p:spPr>
          <a:xfrm>
            <a:off x="1984057" y="268795"/>
            <a:ext cx="8224339" cy="615553"/>
          </a:xfrm>
          <a:prstGeom prst="rect">
            <a:avLst/>
          </a:prstGeom>
          <a:noFill/>
        </p:spPr>
        <p:txBody>
          <a:bodyPr wrap="square" rtlCol="0">
            <a:spAutoFit/>
          </a:bodyPr>
          <a:lstStyle/>
          <a:p>
            <a:pPr algn="just"/>
            <a:r>
              <a:rPr lang="es-CL" sz="3400" b="1" dirty="0"/>
              <a:t>Imágenes en lentes convergentes</a:t>
            </a:r>
          </a:p>
        </p:txBody>
      </p:sp>
      <p:pic>
        <p:nvPicPr>
          <p:cNvPr id="2" name="Imagen 1">
            <a:extLst>
              <a:ext uri="{FF2B5EF4-FFF2-40B4-BE49-F238E27FC236}">
                <a16:creationId xmlns:a16="http://schemas.microsoft.com/office/drawing/2014/main" id="{F6495538-3102-0DC1-2E27-4F9005A88CA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3281" t="8333" r="11719" b="37501"/>
          <a:stretch/>
        </p:blipFill>
        <p:spPr>
          <a:xfrm rot="3927319">
            <a:off x="319710" y="5165804"/>
            <a:ext cx="478247" cy="582864"/>
          </a:xfrm>
          <a:prstGeom prst="rect">
            <a:avLst/>
          </a:prstGeom>
        </p:spPr>
      </p:pic>
    </p:spTree>
    <p:extLst>
      <p:ext uri="{BB962C8B-B14F-4D97-AF65-F5344CB8AC3E}">
        <p14:creationId xmlns:p14="http://schemas.microsoft.com/office/powerpoint/2010/main" val="385314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par>
                                <p:cTn id="15" presetID="10"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9" grpId="0" animBg="1"/>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ángulo: esquinas redondeadas 15">
            <a:extLst>
              <a:ext uri="{FF2B5EF4-FFF2-40B4-BE49-F238E27FC236}">
                <a16:creationId xmlns:a16="http://schemas.microsoft.com/office/drawing/2014/main" id="{35AB1A4A-7D41-D5FB-33D6-418C409AABC4}"/>
              </a:ext>
            </a:extLst>
          </p:cNvPr>
          <p:cNvSpPr/>
          <p:nvPr/>
        </p:nvSpPr>
        <p:spPr>
          <a:xfrm>
            <a:off x="590837" y="1401572"/>
            <a:ext cx="5117236" cy="820000"/>
          </a:xfrm>
          <a:prstGeom prst="round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buFont typeface="+mj-lt"/>
              <a:buAutoNum type="arabicPeriod" startAt="4"/>
            </a:pPr>
            <a:r>
              <a:rPr lang="es-ES" altLang="es-CL" b="1" dirty="0">
                <a:solidFill>
                  <a:schemeClr val="bg1"/>
                </a:solidFill>
                <a:cs typeface="Arial" panose="020B0604020202020204" pitchFamily="34" charset="0"/>
              </a:rPr>
              <a:t>El </a:t>
            </a:r>
            <a:r>
              <a:rPr lang="es-ES" altLang="es-CL" b="1" dirty="0">
                <a:solidFill>
                  <a:schemeClr val="accent4"/>
                </a:solidFill>
                <a:cs typeface="Arial" panose="020B0604020202020204" pitchFamily="34" charset="0"/>
              </a:rPr>
              <a:t>objeto</a:t>
            </a:r>
            <a:r>
              <a:rPr lang="es-ES" altLang="es-CL" b="1" dirty="0">
                <a:solidFill>
                  <a:schemeClr val="bg1"/>
                </a:solidFill>
                <a:cs typeface="Arial" panose="020B0604020202020204" pitchFamily="34" charset="0"/>
              </a:rPr>
              <a:t> se ubica </a:t>
            </a:r>
            <a:r>
              <a:rPr lang="es-ES" altLang="es-CL" b="1" dirty="0">
                <a:solidFill>
                  <a:schemeClr val="accent4"/>
                </a:solidFill>
                <a:cs typeface="Arial" panose="020B0604020202020204" pitchFamily="34" charset="0"/>
              </a:rPr>
              <a:t>justo en el foco </a:t>
            </a:r>
            <a:r>
              <a:rPr lang="es-ES" altLang="es-CL" b="1" dirty="0">
                <a:solidFill>
                  <a:schemeClr val="bg1"/>
                </a:solidFill>
                <a:cs typeface="Arial" panose="020B0604020202020204" pitchFamily="34" charset="0"/>
              </a:rPr>
              <a:t>de la lente:</a:t>
            </a:r>
          </a:p>
        </p:txBody>
      </p:sp>
      <p:sp>
        <p:nvSpPr>
          <p:cNvPr id="19" name="Rectángulo: esquinas redondeadas 18">
            <a:extLst>
              <a:ext uri="{FF2B5EF4-FFF2-40B4-BE49-F238E27FC236}">
                <a16:creationId xmlns:a16="http://schemas.microsoft.com/office/drawing/2014/main" id="{C331815D-58C6-6863-89F6-4A77DAAF4381}"/>
              </a:ext>
            </a:extLst>
          </p:cNvPr>
          <p:cNvSpPr/>
          <p:nvPr/>
        </p:nvSpPr>
        <p:spPr>
          <a:xfrm>
            <a:off x="5425081" y="3415951"/>
            <a:ext cx="2739006" cy="1708472"/>
          </a:xfrm>
          <a:prstGeom prst="roundRect">
            <a:avLst/>
          </a:prstGeom>
          <a:solidFill>
            <a:srgbClr val="002060"/>
          </a:solidFill>
          <a:ln>
            <a:solidFill>
              <a:srgbClr val="00206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CL" altLang="es-CL" b="1" dirty="0">
                <a:solidFill>
                  <a:schemeClr val="accent4"/>
                </a:solidFill>
              </a:rPr>
              <a:t>¡No se forma imagen! </a:t>
            </a:r>
          </a:p>
          <a:p>
            <a:pPr algn="ctr"/>
            <a:r>
              <a:rPr lang="es-CL" altLang="es-CL" b="1" dirty="0"/>
              <a:t>El </a:t>
            </a:r>
            <a:r>
              <a:rPr lang="es-CL" altLang="es-CL" b="1" dirty="0">
                <a:solidFill>
                  <a:schemeClr val="accent4"/>
                </a:solidFill>
              </a:rPr>
              <a:t>foco</a:t>
            </a:r>
            <a:r>
              <a:rPr lang="es-CL" altLang="es-CL" b="1" dirty="0"/>
              <a:t> es un </a:t>
            </a:r>
            <a:r>
              <a:rPr lang="es-CL" altLang="es-CL" b="1" dirty="0">
                <a:solidFill>
                  <a:schemeClr val="accent4"/>
                </a:solidFill>
              </a:rPr>
              <a:t>“punto ciego”</a:t>
            </a:r>
            <a:r>
              <a:rPr lang="es-CL" altLang="es-CL" b="1" dirty="0"/>
              <a:t> de la lente convergente.</a:t>
            </a:r>
          </a:p>
        </p:txBody>
      </p:sp>
      <p:sp>
        <p:nvSpPr>
          <p:cNvPr id="8" name="CuadroTexto 7"/>
          <p:cNvSpPr txBox="1"/>
          <p:nvPr/>
        </p:nvSpPr>
        <p:spPr>
          <a:xfrm>
            <a:off x="5048763" y="2495229"/>
            <a:ext cx="3491643" cy="715089"/>
          </a:xfrm>
          <a:prstGeom prst="wedgeRoundRectCallout">
            <a:avLst>
              <a:gd name="adj1" fmla="val -26436"/>
              <a:gd name="adj2" fmla="val 47291"/>
              <a:gd name="adj3" fmla="val 16667"/>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s-ES" b="1" dirty="0">
                <a:solidFill>
                  <a:schemeClr val="tx1"/>
                </a:solidFill>
              </a:rPr>
              <a:t>¿Cómo describirías la imagen formada en este caso?</a:t>
            </a:r>
          </a:p>
        </p:txBody>
      </p:sp>
      <p:pic>
        <p:nvPicPr>
          <p:cNvPr id="3" name="Imagen 2">
            <a:extLst>
              <a:ext uri="{FF2B5EF4-FFF2-40B4-BE49-F238E27FC236}">
                <a16:creationId xmlns:a16="http://schemas.microsoft.com/office/drawing/2014/main" id="{FCF59EDF-CD2B-6353-6E16-BFBCCCE1E93C}"/>
              </a:ext>
            </a:extLst>
          </p:cNvPr>
          <p:cNvPicPr>
            <a:picLocks noChangeAspect="1"/>
          </p:cNvPicPr>
          <p:nvPr/>
        </p:nvPicPr>
        <p:blipFill>
          <a:blip r:embed="rId2"/>
          <a:stretch>
            <a:fillRect/>
          </a:stretch>
        </p:blipFill>
        <p:spPr>
          <a:xfrm>
            <a:off x="684558" y="2621673"/>
            <a:ext cx="4170480" cy="2763128"/>
          </a:xfrm>
          <a:prstGeom prst="rect">
            <a:avLst/>
          </a:prstGeom>
        </p:spPr>
      </p:pic>
      <p:pic>
        <p:nvPicPr>
          <p:cNvPr id="4" name="Imagen 3">
            <a:extLst>
              <a:ext uri="{FF2B5EF4-FFF2-40B4-BE49-F238E27FC236}">
                <a16:creationId xmlns:a16="http://schemas.microsoft.com/office/drawing/2014/main" id="{261A19BE-4E3C-1A52-E83C-7803CA837BDB}"/>
              </a:ext>
            </a:extLst>
          </p:cNvPr>
          <p:cNvPicPr>
            <a:picLocks noChangeAspect="1"/>
          </p:cNvPicPr>
          <p:nvPr/>
        </p:nvPicPr>
        <p:blipFill>
          <a:blip r:embed="rId3"/>
          <a:stretch>
            <a:fillRect/>
          </a:stretch>
        </p:blipFill>
        <p:spPr>
          <a:xfrm>
            <a:off x="36000" y="216000"/>
            <a:ext cx="1726517" cy="518406"/>
          </a:xfrm>
          <a:prstGeom prst="rect">
            <a:avLst/>
          </a:prstGeom>
        </p:spPr>
      </p:pic>
      <p:sp>
        <p:nvSpPr>
          <p:cNvPr id="5" name="CuadroTexto 4">
            <a:extLst>
              <a:ext uri="{FF2B5EF4-FFF2-40B4-BE49-F238E27FC236}">
                <a16:creationId xmlns:a16="http://schemas.microsoft.com/office/drawing/2014/main" id="{09221F1B-AE9A-23B2-7B30-8D12878F5487}"/>
              </a:ext>
            </a:extLst>
          </p:cNvPr>
          <p:cNvSpPr txBox="1"/>
          <p:nvPr/>
        </p:nvSpPr>
        <p:spPr>
          <a:xfrm>
            <a:off x="1984057" y="268795"/>
            <a:ext cx="8224339" cy="615553"/>
          </a:xfrm>
          <a:prstGeom prst="rect">
            <a:avLst/>
          </a:prstGeom>
          <a:noFill/>
        </p:spPr>
        <p:txBody>
          <a:bodyPr wrap="square" rtlCol="0">
            <a:spAutoFit/>
          </a:bodyPr>
          <a:lstStyle/>
          <a:p>
            <a:pPr algn="just"/>
            <a:r>
              <a:rPr lang="es-CL" sz="3400" b="1" dirty="0"/>
              <a:t>Imágenes en lentes convergentes</a:t>
            </a:r>
          </a:p>
        </p:txBody>
      </p:sp>
      <p:pic>
        <p:nvPicPr>
          <p:cNvPr id="2" name="Imagen 1">
            <a:extLst>
              <a:ext uri="{FF2B5EF4-FFF2-40B4-BE49-F238E27FC236}">
                <a16:creationId xmlns:a16="http://schemas.microsoft.com/office/drawing/2014/main" id="{E1D85E4A-EB51-F635-0F80-BAA0707A75A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3281" t="8333" r="11719" b="37501"/>
          <a:stretch/>
        </p:blipFill>
        <p:spPr>
          <a:xfrm rot="3927319">
            <a:off x="8301282" y="2785942"/>
            <a:ext cx="478247" cy="582864"/>
          </a:xfrm>
          <a:prstGeom prst="rect">
            <a:avLst/>
          </a:prstGeom>
        </p:spPr>
      </p:pic>
    </p:spTree>
    <p:extLst>
      <p:ext uri="{BB962C8B-B14F-4D97-AF65-F5344CB8AC3E}">
        <p14:creationId xmlns:p14="http://schemas.microsoft.com/office/powerpoint/2010/main" val="903653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9"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rotWithShape="1">
          <a:blip r:embed="rId2" cstate="print">
            <a:extLst>
              <a:ext uri="{28A0092B-C50C-407E-A947-70E740481C1C}">
                <a14:useLocalDpi xmlns:a14="http://schemas.microsoft.com/office/drawing/2010/main" val="0"/>
              </a:ext>
            </a:extLst>
          </a:blip>
          <a:srcRect l="16160" t="4040" r="66205" b="-4040"/>
          <a:stretch/>
        </p:blipFill>
        <p:spPr>
          <a:xfrm>
            <a:off x="-104996" y="4009938"/>
            <a:ext cx="2912663" cy="3890638"/>
          </a:xfrm>
          <a:prstGeom prst="rect">
            <a:avLst/>
          </a:prstGeom>
        </p:spPr>
      </p:pic>
      <p:grpSp>
        <p:nvGrpSpPr>
          <p:cNvPr id="10" name="Grupo 9"/>
          <p:cNvGrpSpPr/>
          <p:nvPr/>
        </p:nvGrpSpPr>
        <p:grpSpPr>
          <a:xfrm>
            <a:off x="339592" y="496348"/>
            <a:ext cx="4669338" cy="2336384"/>
            <a:chOff x="208895" y="864501"/>
            <a:chExt cx="4669338" cy="2336384"/>
          </a:xfrm>
        </p:grpSpPr>
        <p:grpSp>
          <p:nvGrpSpPr>
            <p:cNvPr id="11" name="Grupo 10"/>
            <p:cNvGrpSpPr/>
            <p:nvPr/>
          </p:nvGrpSpPr>
          <p:grpSpPr>
            <a:xfrm>
              <a:off x="208895" y="864501"/>
              <a:ext cx="4669338" cy="2336384"/>
              <a:chOff x="379491" y="291004"/>
              <a:chExt cx="4669338" cy="2378321"/>
            </a:xfrm>
          </p:grpSpPr>
          <p:sp>
            <p:nvSpPr>
              <p:cNvPr id="14" name="Rectángulo redondeado 9">
                <a:extLst>
                  <a:ext uri="{FF2B5EF4-FFF2-40B4-BE49-F238E27FC236}">
                    <a16:creationId xmlns:a16="http://schemas.microsoft.com/office/drawing/2014/main" id="{F35DF630-0FFD-FA4A-A554-407AD3655C42}"/>
                  </a:ext>
                </a:extLst>
              </p:cNvPr>
              <p:cNvSpPr/>
              <p:nvPr/>
            </p:nvSpPr>
            <p:spPr>
              <a:xfrm>
                <a:off x="673492" y="657319"/>
                <a:ext cx="4375337" cy="2012006"/>
              </a:xfrm>
              <a:prstGeom prst="roundRect">
                <a:avLst>
                  <a:gd name="adj" fmla="val 10291"/>
                </a:avLst>
              </a:prstGeom>
              <a:ln w="38100">
                <a:solidFill>
                  <a:srgbClr val="7030A0"/>
                </a:solid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1920">
                  <a:solidFill>
                    <a:prstClr val="white"/>
                  </a:solidFill>
                </a:endParaRPr>
              </a:p>
            </p:txBody>
          </p:sp>
          <p:sp>
            <p:nvSpPr>
              <p:cNvPr id="15" name="Freeform 10"/>
              <p:cNvSpPr/>
              <p:nvPr/>
            </p:nvSpPr>
            <p:spPr>
              <a:xfrm>
                <a:off x="379491" y="291004"/>
                <a:ext cx="1011744" cy="732624"/>
              </a:xfrm>
              <a:custGeom>
                <a:avLst/>
                <a:gdLst/>
                <a:ahLst/>
                <a:cxnLst/>
                <a:rect l="l" t="t" r="r" b="b"/>
                <a:pathLst>
                  <a:path w="5120103" h="4114800">
                    <a:moveTo>
                      <a:pt x="0" y="0"/>
                    </a:moveTo>
                    <a:lnTo>
                      <a:pt x="5120103" y="0"/>
                    </a:lnTo>
                    <a:lnTo>
                      <a:pt x="5120103" y="4114800"/>
                    </a:lnTo>
                    <a:lnTo>
                      <a:pt x="0" y="411480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s-CL"/>
              </a:p>
            </p:txBody>
          </p:sp>
        </p:grpSp>
        <p:sp>
          <p:nvSpPr>
            <p:cNvPr id="12" name="CuadroTexto 11">
              <a:extLst>
                <a:ext uri="{FF2B5EF4-FFF2-40B4-BE49-F238E27FC236}">
                  <a16:creationId xmlns:a16="http://schemas.microsoft.com/office/drawing/2014/main" id="{AA0FDF26-9D31-2F44-82FD-8BCB5616705D}"/>
                </a:ext>
              </a:extLst>
            </p:cNvPr>
            <p:cNvSpPr txBox="1"/>
            <p:nvPr/>
          </p:nvSpPr>
          <p:spPr>
            <a:xfrm>
              <a:off x="559487" y="2115083"/>
              <a:ext cx="4066498" cy="646331"/>
            </a:xfrm>
            <a:prstGeom prst="rect">
              <a:avLst/>
            </a:prstGeom>
            <a:noFill/>
          </p:spPr>
          <p:txBody>
            <a:bodyPr wrap="square" rtlCol="0">
              <a:spAutoFit/>
            </a:bodyPr>
            <a:lstStyle/>
            <a:p>
              <a:pPr marL="342900" indent="-342900" algn="just">
                <a:buFont typeface="Arial" panose="020B0604020202020204" pitchFamily="34" charset="0"/>
                <a:buChar char="•"/>
              </a:pPr>
              <a:r>
                <a:rPr lang="es-ES" b="1" dirty="0"/>
                <a:t>Explicar </a:t>
              </a:r>
              <a:r>
                <a:rPr lang="es-ES" dirty="0"/>
                <a:t>la formación de </a:t>
              </a:r>
              <a:r>
                <a:rPr lang="es-ES" b="1" dirty="0"/>
                <a:t>imágenes</a:t>
              </a:r>
              <a:r>
                <a:rPr lang="es-ES" dirty="0"/>
                <a:t> en </a:t>
              </a:r>
              <a:r>
                <a:rPr lang="es-ES" b="1" dirty="0"/>
                <a:t>lentes</a:t>
              </a:r>
              <a:r>
                <a:rPr lang="es-ES" dirty="0"/>
                <a:t>, aplicando las </a:t>
              </a:r>
              <a:r>
                <a:rPr lang="es-ES" b="1" dirty="0"/>
                <a:t>leyes ópticas</a:t>
              </a:r>
              <a:r>
                <a:rPr lang="es-ES" dirty="0"/>
                <a:t>.</a:t>
              </a:r>
              <a:endParaRPr lang="es-CL" sz="2000" dirty="0">
                <a:solidFill>
                  <a:prstClr val="black"/>
                </a:solidFill>
              </a:endParaRPr>
            </a:p>
          </p:txBody>
        </p:sp>
        <p:sp>
          <p:nvSpPr>
            <p:cNvPr id="13" name="CuadroTexto 12"/>
            <p:cNvSpPr txBox="1"/>
            <p:nvPr/>
          </p:nvSpPr>
          <p:spPr>
            <a:xfrm>
              <a:off x="943012" y="1307348"/>
              <a:ext cx="3129400" cy="646331"/>
            </a:xfrm>
            <a:prstGeom prst="rect">
              <a:avLst/>
            </a:prstGeom>
            <a:noFill/>
          </p:spPr>
          <p:txBody>
            <a:bodyPr wrap="square" rtlCol="0">
              <a:spAutoFit/>
            </a:bodyPr>
            <a:lstStyle/>
            <a:p>
              <a:pPr algn="ctr"/>
              <a:r>
                <a:rPr lang="es-ES" b="1" dirty="0">
                  <a:latin typeface="Arial Rounded MT Bold" panose="020F0704030504030204" pitchFamily="34" charset="0"/>
                </a:rPr>
                <a:t>¿Cuál es el objetivo de aprendizaje de la clase?</a:t>
              </a:r>
              <a:endParaRPr lang="es-CL" b="1" dirty="0">
                <a:latin typeface="Arial Rounded MT Bold" panose="020F0704030504030204" pitchFamily="34" charset="0"/>
              </a:endParaRPr>
            </a:p>
          </p:txBody>
        </p:sp>
      </p:grpSp>
      <p:grpSp>
        <p:nvGrpSpPr>
          <p:cNvPr id="16" name="Grupo 15"/>
          <p:cNvGrpSpPr/>
          <p:nvPr/>
        </p:nvGrpSpPr>
        <p:grpSpPr>
          <a:xfrm>
            <a:off x="4351883" y="2974458"/>
            <a:ext cx="4478006" cy="2980799"/>
            <a:chOff x="4608461" y="642011"/>
            <a:chExt cx="4478006" cy="2980799"/>
          </a:xfrm>
        </p:grpSpPr>
        <p:grpSp>
          <p:nvGrpSpPr>
            <p:cNvPr id="17" name="Grupo 16"/>
            <p:cNvGrpSpPr/>
            <p:nvPr/>
          </p:nvGrpSpPr>
          <p:grpSpPr>
            <a:xfrm>
              <a:off x="4608461" y="642011"/>
              <a:ext cx="4478006" cy="2980799"/>
              <a:chOff x="4538450" y="2570781"/>
              <a:chExt cx="4205899" cy="2980799"/>
            </a:xfrm>
          </p:grpSpPr>
          <p:sp>
            <p:nvSpPr>
              <p:cNvPr id="20" name="Rectángulo redondeado 9">
                <a:extLst>
                  <a:ext uri="{FF2B5EF4-FFF2-40B4-BE49-F238E27FC236}">
                    <a16:creationId xmlns:a16="http://schemas.microsoft.com/office/drawing/2014/main" id="{F35DF630-0FFD-FA4A-A554-407AD3655C42}"/>
                  </a:ext>
                </a:extLst>
              </p:cNvPr>
              <p:cNvSpPr/>
              <p:nvPr/>
            </p:nvSpPr>
            <p:spPr>
              <a:xfrm>
                <a:off x="4538450" y="2938623"/>
                <a:ext cx="3992003" cy="2612957"/>
              </a:xfrm>
              <a:prstGeom prst="roundRect">
                <a:avLst>
                  <a:gd name="adj" fmla="val 10291"/>
                </a:avLst>
              </a:prstGeom>
              <a:ln w="38100">
                <a:solidFill>
                  <a:srgbClr val="7030A0"/>
                </a:solid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1920">
                  <a:solidFill>
                    <a:prstClr val="white"/>
                  </a:solidFill>
                </a:endParaRPr>
              </a:p>
            </p:txBody>
          </p:sp>
          <p:sp>
            <p:nvSpPr>
              <p:cNvPr id="21" name="Freeform 9"/>
              <p:cNvSpPr/>
              <p:nvPr/>
            </p:nvSpPr>
            <p:spPr>
              <a:xfrm>
                <a:off x="7821278" y="2570781"/>
                <a:ext cx="923071" cy="858302"/>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s-CL"/>
              </a:p>
            </p:txBody>
          </p:sp>
        </p:grpSp>
        <p:sp>
          <p:nvSpPr>
            <p:cNvPr id="18" name="CuadroTexto 17">
              <a:extLst>
                <a:ext uri="{FF2B5EF4-FFF2-40B4-BE49-F238E27FC236}">
                  <a16:creationId xmlns:a16="http://schemas.microsoft.com/office/drawing/2014/main" id="{FBD59741-4ED3-6041-93B0-86800EE1C3EB}"/>
                </a:ext>
              </a:extLst>
            </p:cNvPr>
            <p:cNvSpPr txBox="1"/>
            <p:nvPr/>
          </p:nvSpPr>
          <p:spPr>
            <a:xfrm>
              <a:off x="5038450" y="1177147"/>
              <a:ext cx="3292962" cy="646331"/>
            </a:xfrm>
            <a:prstGeom prst="rect">
              <a:avLst/>
            </a:prstGeom>
            <a:noFill/>
          </p:spPr>
          <p:txBody>
            <a:bodyPr wrap="square" rtlCol="0">
              <a:spAutoFit/>
            </a:bodyPr>
            <a:lstStyle/>
            <a:p>
              <a:pPr algn="ctr"/>
              <a:r>
                <a:rPr lang="es-ES" b="1" dirty="0">
                  <a:solidFill>
                    <a:prstClr val="black"/>
                  </a:solidFill>
                  <a:latin typeface="Arial Rounded MT Bold" panose="020F0704030504030204" pitchFamily="34" charset="0"/>
                </a:rPr>
                <a:t>¿Qué conocimiento de la ciencia aprenderemos?</a:t>
              </a:r>
              <a:endParaRPr lang="es-CL" b="1" dirty="0">
                <a:solidFill>
                  <a:prstClr val="black"/>
                </a:solidFill>
                <a:latin typeface="Arial Rounded MT Bold" panose="020F0704030504030204" pitchFamily="34" charset="0"/>
              </a:endParaRPr>
            </a:p>
          </p:txBody>
        </p:sp>
        <p:sp>
          <p:nvSpPr>
            <p:cNvPr id="19" name="CuadroTexto 18"/>
            <p:cNvSpPr txBox="1"/>
            <p:nvPr/>
          </p:nvSpPr>
          <p:spPr>
            <a:xfrm>
              <a:off x="4719448" y="1946873"/>
              <a:ext cx="4095554" cy="1477328"/>
            </a:xfrm>
            <a:prstGeom prst="rect">
              <a:avLst/>
            </a:prstGeom>
            <a:noFill/>
          </p:spPr>
          <p:txBody>
            <a:bodyPr wrap="square" rtlCol="0">
              <a:spAutoFit/>
            </a:bodyPr>
            <a:lstStyle/>
            <a:p>
              <a:pPr marL="285750" indent="-285750" algn="just">
                <a:buFont typeface="Arial" panose="020B0604020202020204" pitchFamily="34" charset="0"/>
                <a:buChar char="•"/>
              </a:pPr>
              <a:r>
                <a:rPr lang="es-ES" dirty="0"/>
                <a:t>Lentes esféricas.</a:t>
              </a:r>
            </a:p>
            <a:p>
              <a:pPr marL="285750" indent="-285750" algn="just">
                <a:buFont typeface="Arial" panose="020B0604020202020204" pitchFamily="34" charset="0"/>
                <a:buChar char="•"/>
              </a:pPr>
              <a:r>
                <a:rPr lang="es-ES" dirty="0"/>
                <a:t>Elementos de una lente esférica.</a:t>
              </a:r>
            </a:p>
            <a:p>
              <a:pPr marL="285750" indent="-285750" algn="just">
                <a:buFont typeface="Arial" panose="020B0604020202020204" pitchFamily="34" charset="0"/>
                <a:buChar char="•"/>
              </a:pPr>
              <a:r>
                <a:rPr lang="es-ES" dirty="0"/>
                <a:t>Rayos notables en lentes esféricas.</a:t>
              </a:r>
            </a:p>
            <a:p>
              <a:pPr marL="285750" indent="-285750" algn="just">
                <a:buFont typeface="Arial" panose="020B0604020202020204" pitchFamily="34" charset="0"/>
                <a:buChar char="•"/>
              </a:pPr>
              <a:r>
                <a:rPr lang="es-ES" dirty="0"/>
                <a:t>Formación de imágenes en lentes.</a:t>
              </a:r>
            </a:p>
            <a:p>
              <a:pPr marL="285750" indent="-285750" algn="just">
                <a:buFont typeface="Arial" panose="020B0604020202020204" pitchFamily="34" charset="0"/>
                <a:buChar char="•"/>
              </a:pPr>
              <a:r>
                <a:rPr lang="es-ES" dirty="0"/>
                <a:t>Uso de lentes en algunos dispositivos.</a:t>
              </a:r>
            </a:p>
          </p:txBody>
        </p:sp>
      </p:grpSp>
    </p:spTree>
    <p:extLst>
      <p:ext uri="{BB962C8B-B14F-4D97-AF65-F5344CB8AC3E}">
        <p14:creationId xmlns:p14="http://schemas.microsoft.com/office/powerpoint/2010/main" val="4143972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ángulo: esquinas redondeadas 9">
            <a:extLst>
              <a:ext uri="{FF2B5EF4-FFF2-40B4-BE49-F238E27FC236}">
                <a16:creationId xmlns:a16="http://schemas.microsoft.com/office/drawing/2014/main" id="{3698E230-7571-549A-01B9-8165B466C4B2}"/>
              </a:ext>
            </a:extLst>
          </p:cNvPr>
          <p:cNvSpPr/>
          <p:nvPr/>
        </p:nvSpPr>
        <p:spPr>
          <a:xfrm>
            <a:off x="4468398" y="5316509"/>
            <a:ext cx="4193628" cy="950403"/>
          </a:xfrm>
          <a:prstGeom prst="roundRect">
            <a:avLst/>
          </a:prstGeom>
          <a:solidFill>
            <a:srgbClr val="002060"/>
          </a:solidFill>
          <a:ln>
            <a:solidFill>
              <a:srgbClr val="00206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ES" altLang="es-CL" b="1" dirty="0"/>
              <a:t>La </a:t>
            </a:r>
            <a:r>
              <a:rPr lang="es-ES" altLang="es-CL" b="1" dirty="0">
                <a:solidFill>
                  <a:schemeClr val="accent4"/>
                </a:solidFill>
              </a:rPr>
              <a:t>imagen</a:t>
            </a:r>
            <a:r>
              <a:rPr lang="es-ES" altLang="es-CL" b="1" dirty="0"/>
              <a:t> que se forma es </a:t>
            </a:r>
            <a:r>
              <a:rPr lang="es-ES" altLang="es-CL" b="1" dirty="0">
                <a:solidFill>
                  <a:schemeClr val="accent4"/>
                </a:solidFill>
              </a:rPr>
              <a:t>virtual, derecha y de mayor tamaño </a:t>
            </a:r>
            <a:r>
              <a:rPr lang="es-ES" altLang="es-CL" b="1" dirty="0"/>
              <a:t>que el objeto original.</a:t>
            </a:r>
          </a:p>
        </p:txBody>
      </p:sp>
      <p:sp>
        <p:nvSpPr>
          <p:cNvPr id="16" name="Rectángulo: esquinas redondeadas 15">
            <a:extLst>
              <a:ext uri="{FF2B5EF4-FFF2-40B4-BE49-F238E27FC236}">
                <a16:creationId xmlns:a16="http://schemas.microsoft.com/office/drawing/2014/main" id="{35AB1A4A-7D41-D5FB-33D6-418C409AABC4}"/>
              </a:ext>
            </a:extLst>
          </p:cNvPr>
          <p:cNvSpPr/>
          <p:nvPr/>
        </p:nvSpPr>
        <p:spPr>
          <a:xfrm>
            <a:off x="637562" y="1392652"/>
            <a:ext cx="6411875" cy="883200"/>
          </a:xfrm>
          <a:prstGeom prst="round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buFont typeface="+mj-lt"/>
              <a:buAutoNum type="arabicPeriod" startAt="5"/>
            </a:pPr>
            <a:r>
              <a:rPr lang="es-ES" altLang="es-CL" b="1" dirty="0">
                <a:solidFill>
                  <a:schemeClr val="bg1"/>
                </a:solidFill>
                <a:cs typeface="Arial" panose="020B0604020202020204" pitchFamily="34" charset="0"/>
              </a:rPr>
              <a:t>El </a:t>
            </a:r>
            <a:r>
              <a:rPr lang="es-ES" altLang="es-CL" b="1" dirty="0">
                <a:solidFill>
                  <a:schemeClr val="accent4"/>
                </a:solidFill>
                <a:cs typeface="Arial" panose="020B0604020202020204" pitchFamily="34" charset="0"/>
              </a:rPr>
              <a:t>objeto </a:t>
            </a:r>
            <a:r>
              <a:rPr lang="es-ES" altLang="es-CL" b="1" dirty="0">
                <a:solidFill>
                  <a:schemeClr val="bg1"/>
                </a:solidFill>
                <a:cs typeface="Arial" panose="020B0604020202020204" pitchFamily="34" charset="0"/>
              </a:rPr>
              <a:t>se ubica </a:t>
            </a:r>
            <a:r>
              <a:rPr lang="es-ES" altLang="es-CL" b="1" dirty="0">
                <a:solidFill>
                  <a:schemeClr val="accent4"/>
                </a:solidFill>
                <a:cs typeface="Arial" panose="020B0604020202020204" pitchFamily="34" charset="0"/>
              </a:rPr>
              <a:t>entre el foco y el centro óptico </a:t>
            </a:r>
            <a:r>
              <a:rPr lang="es-ES" altLang="es-CL" b="1" dirty="0">
                <a:solidFill>
                  <a:schemeClr val="bg1"/>
                </a:solidFill>
                <a:cs typeface="Arial" panose="020B0604020202020204" pitchFamily="34" charset="0"/>
              </a:rPr>
              <a:t>de la lente:</a:t>
            </a:r>
          </a:p>
        </p:txBody>
      </p:sp>
      <p:sp>
        <p:nvSpPr>
          <p:cNvPr id="12" name="CuadroTexto 11"/>
          <p:cNvSpPr txBox="1"/>
          <p:nvPr/>
        </p:nvSpPr>
        <p:spPr>
          <a:xfrm>
            <a:off x="451512" y="5434167"/>
            <a:ext cx="3824971" cy="715089"/>
          </a:xfrm>
          <a:prstGeom prst="wedgeRoundRectCallout">
            <a:avLst>
              <a:gd name="adj1" fmla="val -26436"/>
              <a:gd name="adj2" fmla="val 47291"/>
              <a:gd name="adj3" fmla="val 16667"/>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s-ES" b="1" dirty="0">
                <a:solidFill>
                  <a:schemeClr val="tx1"/>
                </a:solidFill>
              </a:rPr>
              <a:t>¿Cómo describirías la imagen formada en este caso?</a:t>
            </a:r>
          </a:p>
        </p:txBody>
      </p:sp>
      <p:sp>
        <p:nvSpPr>
          <p:cNvPr id="14" name="Rectángulo: esquinas redondeadas 3">
            <a:extLst>
              <a:ext uri="{FF2B5EF4-FFF2-40B4-BE49-F238E27FC236}">
                <a16:creationId xmlns:a16="http://schemas.microsoft.com/office/drawing/2014/main" id="{7F1C1762-D196-0320-E239-593EE372E4B5}"/>
              </a:ext>
            </a:extLst>
          </p:cNvPr>
          <p:cNvSpPr/>
          <p:nvPr/>
        </p:nvSpPr>
        <p:spPr>
          <a:xfrm>
            <a:off x="1662545" y="5581719"/>
            <a:ext cx="5654821" cy="975677"/>
          </a:xfrm>
          <a:prstGeom prst="round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just"/>
            <a:r>
              <a:rPr lang="es-ES" altLang="es-CL" b="1" dirty="0">
                <a:solidFill>
                  <a:srgbClr val="8CCCEC"/>
                </a:solidFill>
              </a:rPr>
              <a:t>Importante: </a:t>
            </a:r>
            <a:r>
              <a:rPr lang="es-ES" altLang="es-CL" b="1" dirty="0"/>
              <a:t>las </a:t>
            </a:r>
            <a:r>
              <a:rPr lang="es-ES" altLang="es-CL" b="1" dirty="0">
                <a:solidFill>
                  <a:schemeClr val="accent4"/>
                </a:solidFill>
              </a:rPr>
              <a:t>características</a:t>
            </a:r>
            <a:r>
              <a:rPr lang="es-ES" altLang="es-CL" b="1" dirty="0"/>
              <a:t> de las</a:t>
            </a:r>
            <a:r>
              <a:rPr lang="es-ES" altLang="es-CL" b="1" dirty="0">
                <a:solidFill>
                  <a:schemeClr val="accent4"/>
                </a:solidFill>
              </a:rPr>
              <a:t> imágenes </a:t>
            </a:r>
            <a:r>
              <a:rPr lang="es-ES" altLang="es-CL" b="1" dirty="0"/>
              <a:t>formadas por una </a:t>
            </a:r>
            <a:r>
              <a:rPr lang="es-ES" altLang="es-CL" b="1" dirty="0">
                <a:solidFill>
                  <a:schemeClr val="accent4"/>
                </a:solidFill>
              </a:rPr>
              <a:t>lente convergente </a:t>
            </a:r>
            <a:r>
              <a:rPr lang="es-ES" altLang="es-CL" b="1" dirty="0"/>
              <a:t>son las </a:t>
            </a:r>
            <a:r>
              <a:rPr lang="es-ES" altLang="es-CL" b="1" dirty="0">
                <a:solidFill>
                  <a:schemeClr val="accent4"/>
                </a:solidFill>
              </a:rPr>
              <a:t>mismas </a:t>
            </a:r>
            <a:r>
              <a:rPr lang="es-ES" altLang="es-CL" b="1" dirty="0"/>
              <a:t>que las formadas por un </a:t>
            </a:r>
            <a:r>
              <a:rPr lang="es-ES" altLang="es-CL" b="1" dirty="0">
                <a:solidFill>
                  <a:schemeClr val="accent4"/>
                </a:solidFill>
              </a:rPr>
              <a:t>espejo cóncavo.</a:t>
            </a:r>
          </a:p>
        </p:txBody>
      </p:sp>
      <p:pic>
        <p:nvPicPr>
          <p:cNvPr id="15" name="Imagen 14"/>
          <p:cNvPicPr>
            <a:picLocks noChangeAspect="1"/>
          </p:cNvPicPr>
          <p:nvPr/>
        </p:nvPicPr>
        <p:blipFill rotWithShape="1">
          <a:blip r:embed="rId2">
            <a:extLst>
              <a:ext uri="{28A0092B-C50C-407E-A947-70E740481C1C}">
                <a14:useLocalDpi xmlns:a14="http://schemas.microsoft.com/office/drawing/2010/main" val="0"/>
              </a:ext>
            </a:extLst>
          </a:blip>
          <a:srcRect l="41879" t="50166" r="38926" b="-1096"/>
          <a:stretch/>
        </p:blipFill>
        <p:spPr>
          <a:xfrm>
            <a:off x="7317366" y="4432414"/>
            <a:ext cx="1872131" cy="2794199"/>
          </a:xfrm>
          <a:prstGeom prst="rect">
            <a:avLst/>
          </a:prstGeom>
        </p:spPr>
      </p:pic>
      <p:pic>
        <p:nvPicPr>
          <p:cNvPr id="3" name="Imagen 2">
            <a:extLst>
              <a:ext uri="{FF2B5EF4-FFF2-40B4-BE49-F238E27FC236}">
                <a16:creationId xmlns:a16="http://schemas.microsoft.com/office/drawing/2014/main" id="{4B729B9B-B3BC-C2DC-72ED-83651A261FF7}"/>
              </a:ext>
            </a:extLst>
          </p:cNvPr>
          <p:cNvPicPr>
            <a:picLocks noChangeAspect="1"/>
          </p:cNvPicPr>
          <p:nvPr/>
        </p:nvPicPr>
        <p:blipFill>
          <a:blip r:embed="rId3"/>
          <a:stretch>
            <a:fillRect/>
          </a:stretch>
        </p:blipFill>
        <p:spPr>
          <a:xfrm>
            <a:off x="2069336" y="2456782"/>
            <a:ext cx="4618352" cy="2859362"/>
          </a:xfrm>
          <a:prstGeom prst="rect">
            <a:avLst/>
          </a:prstGeom>
        </p:spPr>
      </p:pic>
      <p:pic>
        <p:nvPicPr>
          <p:cNvPr id="4" name="Imagen 3">
            <a:extLst>
              <a:ext uri="{FF2B5EF4-FFF2-40B4-BE49-F238E27FC236}">
                <a16:creationId xmlns:a16="http://schemas.microsoft.com/office/drawing/2014/main" id="{F1CFB7EA-B4C0-E2E8-6ABA-45BFA86990D4}"/>
              </a:ext>
            </a:extLst>
          </p:cNvPr>
          <p:cNvPicPr>
            <a:picLocks noChangeAspect="1"/>
          </p:cNvPicPr>
          <p:nvPr/>
        </p:nvPicPr>
        <p:blipFill>
          <a:blip r:embed="rId4"/>
          <a:stretch>
            <a:fillRect/>
          </a:stretch>
        </p:blipFill>
        <p:spPr>
          <a:xfrm>
            <a:off x="36000" y="216000"/>
            <a:ext cx="1726517" cy="518406"/>
          </a:xfrm>
          <a:prstGeom prst="rect">
            <a:avLst/>
          </a:prstGeom>
        </p:spPr>
      </p:pic>
      <p:sp>
        <p:nvSpPr>
          <p:cNvPr id="5" name="CuadroTexto 4">
            <a:extLst>
              <a:ext uri="{FF2B5EF4-FFF2-40B4-BE49-F238E27FC236}">
                <a16:creationId xmlns:a16="http://schemas.microsoft.com/office/drawing/2014/main" id="{A54DC018-C31A-524C-9458-2B7D01EB4B52}"/>
              </a:ext>
            </a:extLst>
          </p:cNvPr>
          <p:cNvSpPr txBox="1"/>
          <p:nvPr/>
        </p:nvSpPr>
        <p:spPr>
          <a:xfrm>
            <a:off x="1984057" y="268795"/>
            <a:ext cx="8224339" cy="615553"/>
          </a:xfrm>
          <a:prstGeom prst="rect">
            <a:avLst/>
          </a:prstGeom>
          <a:noFill/>
        </p:spPr>
        <p:txBody>
          <a:bodyPr wrap="square" rtlCol="0">
            <a:spAutoFit/>
          </a:bodyPr>
          <a:lstStyle/>
          <a:p>
            <a:pPr algn="just"/>
            <a:r>
              <a:rPr lang="es-CL" sz="3400" b="1" dirty="0"/>
              <a:t>Imágenes en lentes convergentes</a:t>
            </a:r>
          </a:p>
        </p:txBody>
      </p:sp>
      <p:pic>
        <p:nvPicPr>
          <p:cNvPr id="2" name="Imagen 1">
            <a:extLst>
              <a:ext uri="{FF2B5EF4-FFF2-40B4-BE49-F238E27FC236}">
                <a16:creationId xmlns:a16="http://schemas.microsoft.com/office/drawing/2014/main" id="{81AC5CC8-D0EB-18E0-79CF-59E1AED4F56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3281" t="8333" r="11719" b="37501"/>
          <a:stretch/>
        </p:blipFill>
        <p:spPr>
          <a:xfrm rot="3927319">
            <a:off x="295704" y="5199503"/>
            <a:ext cx="478247" cy="582864"/>
          </a:xfrm>
          <a:prstGeom prst="rect">
            <a:avLst/>
          </a:prstGeom>
        </p:spPr>
      </p:pic>
    </p:spTree>
    <p:extLst>
      <p:ext uri="{BB962C8B-B14F-4D97-AF65-F5344CB8AC3E}">
        <p14:creationId xmlns:p14="http://schemas.microsoft.com/office/powerpoint/2010/main" val="891594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par>
                                <p:cTn id="15" presetID="10"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12"/>
                                        </p:tgtEl>
                                      </p:cBhvr>
                                    </p:animEffect>
                                    <p:set>
                                      <p:cBhvr>
                                        <p:cTn id="27" dur="1" fill="hold">
                                          <p:stCondLst>
                                            <p:cond delay="499"/>
                                          </p:stCondLst>
                                        </p:cTn>
                                        <p:tgtEl>
                                          <p:spTgt spid="12"/>
                                        </p:tgtEl>
                                        <p:attrNameLst>
                                          <p:attrName>style.visibility</p:attrName>
                                        </p:attrNameLst>
                                      </p:cBhvr>
                                      <p:to>
                                        <p:strVal val="hidden"/>
                                      </p:to>
                                    </p:set>
                                  </p:childTnLst>
                                </p:cTn>
                              </p:par>
                              <p:par>
                                <p:cTn id="28" presetID="10" presetClass="exit" presetSubtype="0" fill="hold" grpId="2" nodeType="withEffect">
                                  <p:stCondLst>
                                    <p:cond delay="0"/>
                                  </p:stCondLst>
                                  <p:childTnLst>
                                    <p:animEffect transition="out" filter="fade">
                                      <p:cBhvr>
                                        <p:cTn id="29" dur="500"/>
                                        <p:tgtEl>
                                          <p:spTgt spid="12"/>
                                        </p:tgtEl>
                                      </p:cBhvr>
                                    </p:animEffect>
                                    <p:set>
                                      <p:cBhvr>
                                        <p:cTn id="30" dur="1" fill="hold">
                                          <p:stCondLst>
                                            <p:cond delay="499"/>
                                          </p:stCondLst>
                                        </p:cTn>
                                        <p:tgtEl>
                                          <p:spTgt spid="12"/>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10"/>
                                        </p:tgtEl>
                                      </p:cBhvr>
                                    </p:animEffect>
                                    <p:set>
                                      <p:cBhvr>
                                        <p:cTn id="33" dur="1" fill="hold">
                                          <p:stCondLst>
                                            <p:cond delay="499"/>
                                          </p:stCondLst>
                                        </p:cTn>
                                        <p:tgtEl>
                                          <p:spTgt spid="10"/>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2"/>
                                        </p:tgtEl>
                                      </p:cBhvr>
                                    </p:animEffect>
                                    <p:set>
                                      <p:cBhvr>
                                        <p:cTn id="36" dur="1" fill="hold">
                                          <p:stCondLst>
                                            <p:cond delay="499"/>
                                          </p:stCondLst>
                                        </p:cTn>
                                        <p:tgtEl>
                                          <p:spTgt spid="2"/>
                                        </p:tgtEl>
                                        <p:attrNameLst>
                                          <p:attrName>style.visibility</p:attrName>
                                        </p:attrNameLst>
                                      </p:cBhvr>
                                      <p:to>
                                        <p:strVal val="hidden"/>
                                      </p:to>
                                    </p:set>
                                  </p:childTnLst>
                                </p:cTn>
                              </p:par>
                              <p:par>
                                <p:cTn id="37" presetID="10"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par>
                                <p:cTn id="40" presetID="10" presetClass="entr" presetSubtype="0"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6" grpId="0" animBg="1"/>
      <p:bldP spid="12" grpId="0" animBg="1"/>
      <p:bldP spid="12" grpId="1" animBg="1"/>
      <p:bldP spid="12" grpId="2" animBg="1"/>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627444" y="2569614"/>
            <a:ext cx="7790208" cy="2601466"/>
          </a:xfrm>
          <a:prstGeom prst="rect">
            <a:avLst/>
          </a:prstGeom>
        </p:spPr>
      </p:pic>
      <p:sp>
        <p:nvSpPr>
          <p:cNvPr id="9" name="CuadroTexto 8">
            <a:extLst>
              <a:ext uri="{FF2B5EF4-FFF2-40B4-BE49-F238E27FC236}">
                <a16:creationId xmlns:a16="http://schemas.microsoft.com/office/drawing/2014/main" id="{A6DE8D4F-DD65-3ABF-637A-519BD308A98B}"/>
              </a:ext>
            </a:extLst>
          </p:cNvPr>
          <p:cNvSpPr txBox="1"/>
          <p:nvPr/>
        </p:nvSpPr>
        <p:spPr>
          <a:xfrm>
            <a:off x="2189915" y="185889"/>
            <a:ext cx="8224339" cy="707886"/>
          </a:xfrm>
          <a:prstGeom prst="rect">
            <a:avLst/>
          </a:prstGeom>
          <a:noFill/>
        </p:spPr>
        <p:txBody>
          <a:bodyPr wrap="square" rtlCol="0">
            <a:spAutoFit/>
          </a:bodyPr>
          <a:lstStyle/>
          <a:p>
            <a:pPr algn="just"/>
            <a:r>
              <a:rPr lang="es-CL" sz="4000" b="1" dirty="0"/>
              <a:t>Resumen - lentes esféricas</a:t>
            </a:r>
            <a:endParaRPr lang="es-CL" sz="3200" b="1" dirty="0"/>
          </a:p>
        </p:txBody>
      </p:sp>
      <p:pic>
        <p:nvPicPr>
          <p:cNvPr id="10" name="Imagen 9"/>
          <p:cNvPicPr>
            <a:picLocks noChangeAspect="1"/>
          </p:cNvPicPr>
          <p:nvPr/>
        </p:nvPicPr>
        <p:blipFill rotWithShape="1">
          <a:blip r:embed="rId3">
            <a:extLst>
              <a:ext uri="{28A0092B-C50C-407E-A947-70E740481C1C}">
                <a14:useLocalDpi xmlns:a14="http://schemas.microsoft.com/office/drawing/2010/main" val="0"/>
              </a:ext>
            </a:extLst>
          </a:blip>
          <a:srcRect l="37616" t="50305" r="43841" b="2484"/>
          <a:stretch/>
        </p:blipFill>
        <p:spPr>
          <a:xfrm>
            <a:off x="6901404" y="3798098"/>
            <a:ext cx="2242596" cy="3211721"/>
          </a:xfrm>
          <a:prstGeom prst="rect">
            <a:avLst/>
          </a:prstGeom>
        </p:spPr>
      </p:pic>
      <p:sp>
        <p:nvSpPr>
          <p:cNvPr id="13" name="Rectángulo: esquinas redondeadas 3">
            <a:extLst>
              <a:ext uri="{FF2B5EF4-FFF2-40B4-BE49-F238E27FC236}">
                <a16:creationId xmlns:a16="http://schemas.microsoft.com/office/drawing/2014/main" id="{7F1C1762-D196-0320-E239-593EE372E4B5}"/>
              </a:ext>
            </a:extLst>
          </p:cNvPr>
          <p:cNvSpPr/>
          <p:nvPr/>
        </p:nvSpPr>
        <p:spPr>
          <a:xfrm>
            <a:off x="394632" y="5468383"/>
            <a:ext cx="6448216" cy="1096964"/>
          </a:xfrm>
          <a:prstGeom prst="round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just"/>
            <a:r>
              <a:rPr lang="es-ES" altLang="es-CL" sz="1700" b="1" dirty="0"/>
              <a:t>Las características de las</a:t>
            </a:r>
            <a:r>
              <a:rPr lang="es-ES" altLang="es-CL" sz="1700" b="1" dirty="0">
                <a:solidFill>
                  <a:schemeClr val="accent4"/>
                </a:solidFill>
              </a:rPr>
              <a:t> imágenes </a:t>
            </a:r>
            <a:r>
              <a:rPr lang="es-ES" altLang="es-CL" sz="1700" b="1" dirty="0"/>
              <a:t>formadas por una </a:t>
            </a:r>
            <a:r>
              <a:rPr lang="es-ES" altLang="es-CL" sz="1700" b="1" dirty="0">
                <a:solidFill>
                  <a:schemeClr val="accent4"/>
                </a:solidFill>
              </a:rPr>
              <a:t>lente divergente </a:t>
            </a:r>
            <a:r>
              <a:rPr lang="es-ES" altLang="es-CL" sz="1700" b="1" dirty="0"/>
              <a:t>y una </a:t>
            </a:r>
            <a:r>
              <a:rPr lang="es-ES" altLang="es-CL" sz="1700" b="1" dirty="0">
                <a:solidFill>
                  <a:schemeClr val="accent4"/>
                </a:solidFill>
              </a:rPr>
              <a:t>lente convergente </a:t>
            </a:r>
            <a:r>
              <a:rPr lang="es-ES" altLang="es-CL" sz="1700" b="1" dirty="0">
                <a:solidFill>
                  <a:schemeClr val="accent5">
                    <a:lumMod val="60000"/>
                    <a:lumOff val="40000"/>
                  </a:schemeClr>
                </a:solidFill>
              </a:rPr>
              <a:t>son equivalentes </a:t>
            </a:r>
            <a:r>
              <a:rPr lang="es-ES" altLang="es-CL" sz="1700" b="1" dirty="0"/>
              <a:t>a las generadas por un </a:t>
            </a:r>
            <a:r>
              <a:rPr lang="es-ES" altLang="es-CL" sz="1700" b="1" dirty="0">
                <a:solidFill>
                  <a:schemeClr val="accent4"/>
                </a:solidFill>
              </a:rPr>
              <a:t>espejo convexo </a:t>
            </a:r>
            <a:r>
              <a:rPr lang="es-ES" altLang="es-CL" sz="1700" b="1" dirty="0"/>
              <a:t>y un </a:t>
            </a:r>
            <a:r>
              <a:rPr lang="es-ES" altLang="es-CL" sz="1700" b="1" dirty="0">
                <a:solidFill>
                  <a:schemeClr val="accent4"/>
                </a:solidFill>
              </a:rPr>
              <a:t>espejo cóncavo</a:t>
            </a:r>
            <a:r>
              <a:rPr lang="es-ES" altLang="es-CL" sz="1700" b="1" dirty="0"/>
              <a:t>, respectivamente.</a:t>
            </a:r>
            <a:endParaRPr lang="es-ES" altLang="es-CL" sz="1700" b="1" dirty="0">
              <a:solidFill>
                <a:srgbClr val="FFFF00"/>
              </a:solidFill>
            </a:endParaRPr>
          </a:p>
        </p:txBody>
      </p:sp>
      <p:sp>
        <p:nvSpPr>
          <p:cNvPr id="7" name="Bocadillo: rectángulo con esquinas redondeadas 21">
            <a:extLst>
              <a:ext uri="{FF2B5EF4-FFF2-40B4-BE49-F238E27FC236}">
                <a16:creationId xmlns:a16="http://schemas.microsoft.com/office/drawing/2014/main" id="{32B9CF38-81D6-C1A6-6AD5-A263D42AD3B5}"/>
              </a:ext>
            </a:extLst>
          </p:cNvPr>
          <p:cNvSpPr/>
          <p:nvPr/>
        </p:nvSpPr>
        <p:spPr>
          <a:xfrm>
            <a:off x="1486008" y="4884259"/>
            <a:ext cx="3313578" cy="1486985"/>
          </a:xfrm>
          <a:prstGeom prst="wedgeRoundRectCallout">
            <a:avLst>
              <a:gd name="adj1" fmla="val 42073"/>
              <a:gd name="adj2" fmla="val -90367"/>
              <a:gd name="adj3" fmla="val 16667"/>
            </a:avLst>
          </a:prstGeom>
          <a:solidFill>
            <a:srgbClr val="002060"/>
          </a:solidFill>
          <a:ln>
            <a:solidFill>
              <a:srgbClr val="00206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just"/>
            <a:r>
              <a:rPr lang="es-ES" b="1" dirty="0">
                <a:solidFill>
                  <a:schemeClr val="bg1"/>
                </a:solidFill>
              </a:rPr>
              <a:t>Fíjate que la </a:t>
            </a:r>
            <a:r>
              <a:rPr lang="es-ES" b="1" dirty="0">
                <a:solidFill>
                  <a:schemeClr val="accent4"/>
                </a:solidFill>
              </a:rPr>
              <a:t>lente convergente </a:t>
            </a:r>
            <a:r>
              <a:rPr lang="es-ES" b="1" dirty="0">
                <a:solidFill>
                  <a:schemeClr val="bg1"/>
                </a:solidFill>
              </a:rPr>
              <a:t>es la </a:t>
            </a:r>
            <a:r>
              <a:rPr lang="es-ES" b="1" dirty="0">
                <a:solidFill>
                  <a:schemeClr val="accent4"/>
                </a:solidFill>
              </a:rPr>
              <a:t>única</a:t>
            </a:r>
            <a:r>
              <a:rPr lang="es-ES" b="1" dirty="0">
                <a:solidFill>
                  <a:schemeClr val="bg1"/>
                </a:solidFill>
              </a:rPr>
              <a:t> que puede generar </a:t>
            </a:r>
            <a:r>
              <a:rPr lang="es-ES" b="1" dirty="0">
                <a:solidFill>
                  <a:schemeClr val="accent4"/>
                </a:solidFill>
              </a:rPr>
              <a:t>imágenes más grandes </a:t>
            </a:r>
            <a:r>
              <a:rPr lang="es-ES" b="1" dirty="0">
                <a:solidFill>
                  <a:schemeClr val="bg1"/>
                </a:solidFill>
              </a:rPr>
              <a:t>que el objeto original.</a:t>
            </a:r>
            <a:endParaRPr lang="es-CL" b="1" dirty="0">
              <a:solidFill>
                <a:srgbClr val="FFFF00"/>
              </a:solidFill>
            </a:endParaRPr>
          </a:p>
        </p:txBody>
      </p:sp>
      <p:pic>
        <p:nvPicPr>
          <p:cNvPr id="5" name="Imagen 4"/>
          <p:cNvPicPr>
            <a:picLocks noChangeAspect="1"/>
          </p:cNvPicPr>
          <p:nvPr/>
        </p:nvPicPr>
        <p:blipFill>
          <a:blip r:embed="rId4"/>
          <a:stretch>
            <a:fillRect/>
          </a:stretch>
        </p:blipFill>
        <p:spPr>
          <a:xfrm>
            <a:off x="767379" y="1340701"/>
            <a:ext cx="7513184" cy="1160758"/>
          </a:xfrm>
          <a:prstGeom prst="rect">
            <a:avLst/>
          </a:prstGeom>
        </p:spPr>
      </p:pic>
      <p:pic>
        <p:nvPicPr>
          <p:cNvPr id="2" name="Imagen 1">
            <a:extLst>
              <a:ext uri="{FF2B5EF4-FFF2-40B4-BE49-F238E27FC236}">
                <a16:creationId xmlns:a16="http://schemas.microsoft.com/office/drawing/2014/main" id="{DA6B74A5-BC48-F7F6-7EDA-ACF04BE59665}"/>
              </a:ext>
            </a:extLst>
          </p:cNvPr>
          <p:cNvPicPr>
            <a:picLocks noChangeAspect="1"/>
          </p:cNvPicPr>
          <p:nvPr/>
        </p:nvPicPr>
        <p:blipFill>
          <a:blip r:embed="rId5"/>
          <a:stretch>
            <a:fillRect/>
          </a:stretch>
        </p:blipFill>
        <p:spPr>
          <a:xfrm>
            <a:off x="36000" y="216000"/>
            <a:ext cx="1726517" cy="518406"/>
          </a:xfrm>
          <a:prstGeom prst="rect">
            <a:avLst/>
          </a:prstGeom>
        </p:spPr>
      </p:pic>
    </p:spTree>
    <p:extLst>
      <p:ext uri="{BB962C8B-B14F-4D97-AF65-F5344CB8AC3E}">
        <p14:creationId xmlns:p14="http://schemas.microsoft.com/office/powerpoint/2010/main" val="2696605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500"/>
                                        <p:tgtEl>
                                          <p:spTgt spid="7"/>
                                        </p:tgtEl>
                                      </p:cBhvr>
                                    </p:animEffect>
                                    <p:set>
                                      <p:cBhvr>
                                        <p:cTn id="21" dur="1" fill="hold">
                                          <p:stCondLst>
                                            <p:cond delay="499"/>
                                          </p:stCondLst>
                                        </p:cTn>
                                        <p:tgtEl>
                                          <p:spTgt spid="7"/>
                                        </p:tgtEl>
                                        <p:attrNameLst>
                                          <p:attrName>style.visibility</p:attrName>
                                        </p:attrNameLst>
                                      </p:cBhvr>
                                      <p:to>
                                        <p:strVal val="hidden"/>
                                      </p:to>
                                    </p:set>
                                  </p:childTnLst>
                                </p:cTn>
                              </p:par>
                              <p:par>
                                <p:cTn id="22" presetID="10"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7" grpId="0" animBg="1"/>
      <p:bldP spid="7"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68E5977E-CD85-4425-2777-1755942AC7D4}"/>
              </a:ext>
            </a:extLst>
          </p:cNvPr>
          <p:cNvSpPr/>
          <p:nvPr/>
        </p:nvSpPr>
        <p:spPr>
          <a:xfrm>
            <a:off x="579310" y="1092144"/>
            <a:ext cx="7862725" cy="830997"/>
          </a:xfrm>
          <a:prstGeom prst="rect">
            <a:avLst/>
          </a:prstGeom>
        </p:spPr>
        <p:txBody>
          <a:bodyPr wrap="square">
            <a:spAutoFit/>
          </a:bodyPr>
          <a:lstStyle/>
          <a:p>
            <a:pPr algn="just"/>
            <a:r>
              <a:rPr lang="es-ES" sz="1600" dirty="0">
                <a:latin typeface="Arial" panose="020B0604020202020204" pitchFamily="34" charset="0"/>
                <a:cs typeface="Arial" panose="020B0604020202020204" pitchFamily="34" charset="0"/>
              </a:rPr>
              <a:t>En un laboratorio de óptica se hace incidir un conjunto de tres haces paralelos de luz láser de potencia fija sobre un arreglo de lentes, tal como se representa en la siguiente figura:</a:t>
            </a:r>
            <a:endParaRPr lang="es-CL" sz="1600" dirty="0">
              <a:latin typeface="Arial" panose="020B0604020202020204" pitchFamily="34" charset="0"/>
              <a:cs typeface="Arial" panose="020B0604020202020204" pitchFamily="34" charset="0"/>
            </a:endParaRPr>
          </a:p>
        </p:txBody>
      </p:sp>
      <p:sp>
        <p:nvSpPr>
          <p:cNvPr id="4" name="CuadroTexto 3">
            <a:extLst>
              <a:ext uri="{FF2B5EF4-FFF2-40B4-BE49-F238E27FC236}">
                <a16:creationId xmlns:a16="http://schemas.microsoft.com/office/drawing/2014/main" id="{A30659FF-3289-BB26-2E2C-33C2F1F24BD4}"/>
              </a:ext>
            </a:extLst>
          </p:cNvPr>
          <p:cNvSpPr txBox="1"/>
          <p:nvPr/>
        </p:nvSpPr>
        <p:spPr>
          <a:xfrm>
            <a:off x="579309" y="4834549"/>
            <a:ext cx="7862725" cy="1077218"/>
          </a:xfrm>
          <a:prstGeom prst="rect">
            <a:avLst/>
          </a:prstGeom>
          <a:noFill/>
        </p:spPr>
        <p:txBody>
          <a:bodyPr wrap="square">
            <a:spAutoFit/>
          </a:bodyPr>
          <a:lstStyle/>
          <a:p>
            <a:pPr marL="342900" indent="-342900">
              <a:buAutoNum type="alphaUcParenR"/>
            </a:pPr>
            <a:r>
              <a:rPr lang="es-ES" sz="1600" dirty="0">
                <a:latin typeface="Arial" panose="020B0604020202020204" pitchFamily="34" charset="0"/>
                <a:cs typeface="Arial" panose="020B0604020202020204" pitchFamily="34" charset="0"/>
              </a:rPr>
              <a:t>Cambiar el ángulo de incidencia del conjunto de láseres en ambos lentes.</a:t>
            </a:r>
          </a:p>
          <a:p>
            <a:pPr marL="342900" indent="-342900">
              <a:buAutoNum type="alphaUcParenR"/>
            </a:pPr>
            <a:r>
              <a:rPr lang="es-ES" sz="1600" dirty="0">
                <a:latin typeface="Arial" panose="020B0604020202020204" pitchFamily="34" charset="0"/>
                <a:cs typeface="Arial" panose="020B0604020202020204" pitchFamily="34" charset="0"/>
              </a:rPr>
              <a:t>Aumentar la amplitud del conjunto de láseres en ambos lentes.</a:t>
            </a:r>
          </a:p>
          <a:p>
            <a:pPr marL="342900" indent="-342900">
              <a:buAutoNum type="alphaUcParenR"/>
            </a:pPr>
            <a:r>
              <a:rPr lang="es-ES" sz="1600" dirty="0">
                <a:latin typeface="Arial" panose="020B0604020202020204" pitchFamily="34" charset="0"/>
                <a:cs typeface="Arial" panose="020B0604020202020204" pitchFamily="34" charset="0"/>
              </a:rPr>
              <a:t>Aumentar la separación entre los distintos haces de luz láser.</a:t>
            </a:r>
          </a:p>
          <a:p>
            <a:pPr marL="342900" indent="-342900">
              <a:buAutoNum type="alphaUcParenR"/>
            </a:pPr>
            <a:r>
              <a:rPr lang="es-ES" sz="1600" dirty="0">
                <a:latin typeface="Arial" panose="020B0604020202020204" pitchFamily="34" charset="0"/>
                <a:cs typeface="Arial" panose="020B0604020202020204" pitchFamily="34" charset="0"/>
              </a:rPr>
              <a:t>Focalizar los distintos haces de luz láser en un único punto.</a:t>
            </a:r>
          </a:p>
        </p:txBody>
      </p:sp>
      <p:sp>
        <p:nvSpPr>
          <p:cNvPr id="15" name="CuadroTexto 14">
            <a:extLst>
              <a:ext uri="{FF2B5EF4-FFF2-40B4-BE49-F238E27FC236}">
                <a16:creationId xmlns:a16="http://schemas.microsoft.com/office/drawing/2014/main" id="{88B5B91A-1625-E77A-53E5-78FC11C4F509}"/>
              </a:ext>
            </a:extLst>
          </p:cNvPr>
          <p:cNvSpPr txBox="1"/>
          <p:nvPr/>
        </p:nvSpPr>
        <p:spPr>
          <a:xfrm>
            <a:off x="89699" y="6454051"/>
            <a:ext cx="5974116"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cs typeface="Arial" panose="020B0604020202020204" pitchFamily="34" charset="0"/>
              </a:rPr>
              <a:t>Pregunta 6 – PAES regular Ciencias Física – Forma 163, admisión 2026. DEMRE. </a:t>
            </a:r>
            <a:endParaRPr lang="es-CL" sz="1000" b="1" dirty="0">
              <a:cs typeface="Arial" panose="020B0604020202020204" pitchFamily="34" charset="0"/>
            </a:endParaRPr>
          </a:p>
        </p:txBody>
      </p:sp>
      <p:grpSp>
        <p:nvGrpSpPr>
          <p:cNvPr id="24" name="Grupo 23">
            <a:extLst>
              <a:ext uri="{FF2B5EF4-FFF2-40B4-BE49-F238E27FC236}">
                <a16:creationId xmlns:a16="http://schemas.microsoft.com/office/drawing/2014/main" id="{247660D8-3927-F620-28B7-79D614BA2142}"/>
              </a:ext>
            </a:extLst>
          </p:cNvPr>
          <p:cNvGrpSpPr/>
          <p:nvPr/>
        </p:nvGrpSpPr>
        <p:grpSpPr>
          <a:xfrm>
            <a:off x="6011022" y="4456447"/>
            <a:ext cx="2893465" cy="1975370"/>
            <a:chOff x="4986465" y="4908927"/>
            <a:chExt cx="2893465" cy="1975370"/>
          </a:xfrm>
        </p:grpSpPr>
        <p:grpSp>
          <p:nvGrpSpPr>
            <p:cNvPr id="25" name="22 Grupo">
              <a:extLst>
                <a:ext uri="{FF2B5EF4-FFF2-40B4-BE49-F238E27FC236}">
                  <a16:creationId xmlns:a16="http://schemas.microsoft.com/office/drawing/2014/main" id="{59E8E05F-56B7-DD46-B9E1-094EF69BE25C}"/>
                </a:ext>
              </a:extLst>
            </p:cNvPr>
            <p:cNvGrpSpPr/>
            <p:nvPr/>
          </p:nvGrpSpPr>
          <p:grpSpPr>
            <a:xfrm>
              <a:off x="4986465" y="5252457"/>
              <a:ext cx="2893465" cy="1631840"/>
              <a:chOff x="5452676" y="595925"/>
              <a:chExt cx="3763223" cy="1811991"/>
            </a:xfrm>
          </p:grpSpPr>
          <p:pic>
            <p:nvPicPr>
              <p:cNvPr id="28" name="Picture 3" descr="C:\Users\karla.hernandez\Desktop\PROGRAMAS ANUALES\TC31\íconos en png para PPT\pos it.png">
                <a:extLst>
                  <a:ext uri="{FF2B5EF4-FFF2-40B4-BE49-F238E27FC236}">
                    <a16:creationId xmlns:a16="http://schemas.microsoft.com/office/drawing/2014/main" id="{1B380C00-DF2D-4332-0DC8-B4A6CD4E77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2676" y="595925"/>
                <a:ext cx="3481528" cy="1770612"/>
              </a:xfrm>
              <a:prstGeom prst="rect">
                <a:avLst/>
              </a:prstGeom>
              <a:noFill/>
              <a:extLst>
                <a:ext uri="{909E8E84-426E-40DD-AFC4-6F175D3DCCD1}">
                  <a14:hiddenFill xmlns:a14="http://schemas.microsoft.com/office/drawing/2010/main">
                    <a:solidFill>
                      <a:srgbClr val="FFFFFF"/>
                    </a:solidFill>
                  </a14:hiddenFill>
                </a:ext>
              </a:extLst>
            </p:spPr>
          </p:pic>
          <p:sp>
            <p:nvSpPr>
              <p:cNvPr id="29" name="24 Rectángulo">
                <a:extLst>
                  <a:ext uri="{FF2B5EF4-FFF2-40B4-BE49-F238E27FC236}">
                    <a16:creationId xmlns:a16="http://schemas.microsoft.com/office/drawing/2014/main" id="{6D0B96AA-753E-F096-014E-485EF6662DAC}"/>
                  </a:ext>
                </a:extLst>
              </p:cNvPr>
              <p:cNvSpPr/>
              <p:nvPr/>
            </p:nvSpPr>
            <p:spPr>
              <a:xfrm rot="21211048">
                <a:off x="5908826" y="900795"/>
                <a:ext cx="1861757" cy="375930"/>
              </a:xfrm>
              <a:prstGeom prst="rect">
                <a:avLst/>
              </a:prstGeom>
            </p:spPr>
            <p:txBody>
              <a:bodyPr wrap="square">
                <a:spAutoFit/>
              </a:bodyPr>
              <a:lstStyle/>
              <a:p>
                <a:pPr algn="just"/>
                <a:r>
                  <a:rPr lang="es-ES" altLang="es-CL" sz="1600" b="1" dirty="0">
                    <a:latin typeface="+mj-lt"/>
                    <a:ea typeface="Myriad Arabic"/>
                    <a:cs typeface="Myriad Arabic"/>
                  </a:rPr>
                  <a:t>Habilidad: </a:t>
                </a:r>
              </a:p>
            </p:txBody>
          </p:sp>
          <p:pic>
            <p:nvPicPr>
              <p:cNvPr id="30" name="Picture 5" descr="C:\Users\karla.hernandez\Desktop\PROGRAMAS ANUALES\TC31\íconos en png para PPT\08 ícono.png">
                <a:extLst>
                  <a:ext uri="{FF2B5EF4-FFF2-40B4-BE49-F238E27FC236}">
                    <a16:creationId xmlns:a16="http://schemas.microsoft.com/office/drawing/2014/main" id="{BA6E9B59-2F49-7386-BDFF-92245E6F322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54915" y="1634571"/>
                <a:ext cx="860984" cy="773345"/>
              </a:xfrm>
              <a:prstGeom prst="rect">
                <a:avLst/>
              </a:prstGeom>
              <a:noFill/>
              <a:extLst>
                <a:ext uri="{909E8E84-426E-40DD-AFC4-6F175D3DCCD1}">
                  <a14:hiddenFill xmlns:a14="http://schemas.microsoft.com/office/drawing/2010/main">
                    <a:solidFill>
                      <a:srgbClr val="FFFFFF"/>
                    </a:solidFill>
                  </a14:hiddenFill>
                </a:ext>
              </a:extLst>
            </p:spPr>
          </p:pic>
        </p:grpSp>
        <p:sp>
          <p:nvSpPr>
            <p:cNvPr id="26" name="8 Rectángulo redondeado">
              <a:extLst>
                <a:ext uri="{FF2B5EF4-FFF2-40B4-BE49-F238E27FC236}">
                  <a16:creationId xmlns:a16="http://schemas.microsoft.com/office/drawing/2014/main" id="{1F77C191-EF19-7FF3-EA2F-9ADC5D86F9AC}"/>
                </a:ext>
              </a:extLst>
            </p:cNvPr>
            <p:cNvSpPr/>
            <p:nvPr/>
          </p:nvSpPr>
          <p:spPr>
            <a:xfrm>
              <a:off x="7052809" y="4908927"/>
              <a:ext cx="827121" cy="841634"/>
            </a:xfrm>
            <a:prstGeom prst="roundRect">
              <a:avLst/>
            </a:prstGeom>
            <a:solidFill>
              <a:srgbClr val="008080"/>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4800" b="1" dirty="0"/>
                <a:t>C</a:t>
              </a:r>
              <a:endParaRPr lang="es-CL" sz="4800" b="1" dirty="0"/>
            </a:p>
          </p:txBody>
        </p:sp>
        <p:sp>
          <p:nvSpPr>
            <p:cNvPr id="27" name="CuadroTexto 26">
              <a:extLst>
                <a:ext uri="{FF2B5EF4-FFF2-40B4-BE49-F238E27FC236}">
                  <a16:creationId xmlns:a16="http://schemas.microsoft.com/office/drawing/2014/main" id="{FDC5FB3F-C54A-5118-4933-4CD0C41E22F2}"/>
                </a:ext>
              </a:extLst>
            </p:cNvPr>
            <p:cNvSpPr txBox="1"/>
            <p:nvPr/>
          </p:nvSpPr>
          <p:spPr>
            <a:xfrm rot="21206444">
              <a:off x="5378458" y="5841882"/>
              <a:ext cx="1845720" cy="584775"/>
            </a:xfrm>
            <a:prstGeom prst="rect">
              <a:avLst/>
            </a:prstGeom>
            <a:noFill/>
          </p:spPr>
          <p:txBody>
            <a:bodyPr wrap="square" rtlCol="0">
              <a:spAutoFit/>
            </a:bodyPr>
            <a:lstStyle/>
            <a:p>
              <a:r>
                <a:rPr lang="es-ES" altLang="es-CL" sz="1600" dirty="0">
                  <a:latin typeface="+mj-lt"/>
                  <a:ea typeface="Myriad Arabic"/>
                  <a:cs typeface="Myriad Arabic"/>
                </a:rPr>
                <a:t>Planificar y conducir una investigación</a:t>
              </a:r>
            </a:p>
          </p:txBody>
        </p:sp>
      </p:grpSp>
      <p:pic>
        <p:nvPicPr>
          <p:cNvPr id="3" name="Imagen 2">
            <a:extLst>
              <a:ext uri="{FF2B5EF4-FFF2-40B4-BE49-F238E27FC236}">
                <a16:creationId xmlns:a16="http://schemas.microsoft.com/office/drawing/2014/main" id="{982B012E-6EDD-FB93-E7B4-C8E7C2E9A0E2}"/>
              </a:ext>
            </a:extLst>
          </p:cNvPr>
          <p:cNvPicPr>
            <a:picLocks noChangeAspect="1"/>
          </p:cNvPicPr>
          <p:nvPr/>
        </p:nvPicPr>
        <p:blipFill>
          <a:blip r:embed="rId5"/>
          <a:stretch>
            <a:fillRect/>
          </a:stretch>
        </p:blipFill>
        <p:spPr>
          <a:xfrm>
            <a:off x="36000" y="216000"/>
            <a:ext cx="1726517" cy="518406"/>
          </a:xfrm>
          <a:prstGeom prst="rect">
            <a:avLst/>
          </a:prstGeom>
        </p:spPr>
      </p:pic>
      <p:sp>
        <p:nvSpPr>
          <p:cNvPr id="5" name="Rectángulo 4">
            <a:extLst>
              <a:ext uri="{FF2B5EF4-FFF2-40B4-BE49-F238E27FC236}">
                <a16:creationId xmlns:a16="http://schemas.microsoft.com/office/drawing/2014/main" id="{CE90CDCB-844D-4669-08AC-6BA9E68E9A61}"/>
              </a:ext>
            </a:extLst>
          </p:cNvPr>
          <p:cNvSpPr/>
          <p:nvPr/>
        </p:nvSpPr>
        <p:spPr>
          <a:xfrm>
            <a:off x="579311" y="3917330"/>
            <a:ext cx="7862724" cy="830997"/>
          </a:xfrm>
          <a:prstGeom prst="rect">
            <a:avLst/>
          </a:prstGeom>
        </p:spPr>
        <p:txBody>
          <a:bodyPr wrap="square">
            <a:spAutoFit/>
          </a:bodyPr>
          <a:lstStyle/>
          <a:p>
            <a:pPr algn="just"/>
            <a:r>
              <a:rPr lang="es-ES" sz="1600" dirty="0">
                <a:latin typeface="Arial" panose="020B0604020202020204" pitchFamily="34" charset="0"/>
                <a:cs typeface="Arial" panose="020B0604020202020204" pitchFamily="34" charset="0"/>
              </a:rPr>
              <a:t>Respecto del patrón de haces de luz observado, ¿cuál de las siguientes opciones señala correctamente el objetivo que se pretende lograr con el experimento descrito?</a:t>
            </a:r>
            <a:endParaRPr lang="es-CL" sz="1600" dirty="0">
              <a:latin typeface="Arial" panose="020B0604020202020204" pitchFamily="34" charset="0"/>
              <a:cs typeface="Arial" panose="020B0604020202020204" pitchFamily="34" charset="0"/>
            </a:endParaRPr>
          </a:p>
        </p:txBody>
      </p:sp>
      <p:pic>
        <p:nvPicPr>
          <p:cNvPr id="7" name="Imagen 6">
            <a:extLst>
              <a:ext uri="{FF2B5EF4-FFF2-40B4-BE49-F238E27FC236}">
                <a16:creationId xmlns:a16="http://schemas.microsoft.com/office/drawing/2014/main" id="{1FB2C338-30A6-A7E0-F1E1-C50C7E13A195}"/>
              </a:ext>
            </a:extLst>
          </p:cNvPr>
          <p:cNvPicPr>
            <a:picLocks noChangeAspect="1"/>
          </p:cNvPicPr>
          <p:nvPr/>
        </p:nvPicPr>
        <p:blipFill>
          <a:blip r:embed="rId6"/>
          <a:stretch>
            <a:fillRect/>
          </a:stretch>
        </p:blipFill>
        <p:spPr>
          <a:xfrm>
            <a:off x="2249054" y="1747374"/>
            <a:ext cx="4645891" cy="2163839"/>
          </a:xfrm>
          <a:prstGeom prst="rect">
            <a:avLst/>
          </a:prstGeom>
        </p:spPr>
      </p:pic>
    </p:spTree>
    <p:extLst>
      <p:ext uri="{BB962C8B-B14F-4D97-AF65-F5344CB8AC3E}">
        <p14:creationId xmlns:p14="http://schemas.microsoft.com/office/powerpoint/2010/main" val="1528058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uadroTexto 18">
            <a:extLst>
              <a:ext uri="{FF2B5EF4-FFF2-40B4-BE49-F238E27FC236}">
                <a16:creationId xmlns:a16="http://schemas.microsoft.com/office/drawing/2014/main" id="{188A34BF-2B3F-1454-79F3-6DA9C5AA191F}"/>
              </a:ext>
            </a:extLst>
          </p:cNvPr>
          <p:cNvSpPr txBox="1"/>
          <p:nvPr/>
        </p:nvSpPr>
        <p:spPr>
          <a:xfrm>
            <a:off x="660731" y="2956517"/>
            <a:ext cx="7851580" cy="2062103"/>
          </a:xfrm>
          <a:prstGeom prst="rect">
            <a:avLst/>
          </a:prstGeom>
          <a:noFill/>
        </p:spPr>
        <p:txBody>
          <a:bodyPr wrap="square">
            <a:spAutoFit/>
          </a:bodyPr>
          <a:lstStyle/>
          <a:p>
            <a:pPr marL="342900" lvl="0" indent="-342900" algn="just">
              <a:buFont typeface="+mj-lt"/>
              <a:buAutoNum type="alphaUcParenR"/>
            </a:pPr>
            <a:r>
              <a:rPr lang="es-ES" sz="1600" dirty="0">
                <a:latin typeface="Arial" panose="020B0604020202020204" pitchFamily="34" charset="0"/>
                <a:ea typeface="Arial" panose="020B0604020202020204" pitchFamily="34" charset="0"/>
                <a:cs typeface="Arial" panose="020B0604020202020204" pitchFamily="34" charset="0"/>
              </a:rPr>
              <a:t>El recipiente de vidrio lleno de agua actúa como lente convergente, quedando la mano dentro de su distancia focal.</a:t>
            </a:r>
          </a:p>
          <a:p>
            <a:pPr marL="342900" lvl="0" indent="-342900" algn="just">
              <a:buFont typeface="+mj-lt"/>
              <a:buAutoNum type="alphaUcParenR"/>
            </a:pPr>
            <a:r>
              <a:rPr lang="es-ES" sz="1600" dirty="0">
                <a:latin typeface="Arial" panose="020B0604020202020204" pitchFamily="34" charset="0"/>
                <a:ea typeface="Arial" panose="020B0604020202020204" pitchFamily="34" charset="0"/>
                <a:cs typeface="Arial" panose="020B0604020202020204" pitchFamily="34" charset="0"/>
              </a:rPr>
              <a:t>El recipiente de vidrio lleno de agua actúa como lente convergente, quedando la mano fuera de su distancia focal.</a:t>
            </a:r>
          </a:p>
          <a:p>
            <a:pPr marL="342900" lvl="0" indent="-342900" algn="just">
              <a:buFont typeface="+mj-lt"/>
              <a:buAutoNum type="alphaUcParenR"/>
            </a:pPr>
            <a:r>
              <a:rPr lang="es-ES" sz="1600" dirty="0">
                <a:latin typeface="Arial" panose="020B0604020202020204" pitchFamily="34" charset="0"/>
                <a:ea typeface="Arial" panose="020B0604020202020204" pitchFamily="34" charset="0"/>
                <a:cs typeface="Arial" panose="020B0604020202020204" pitchFamily="34" charset="0"/>
              </a:rPr>
              <a:t>El recipiente de vidrio lleno de agua actúa como lente divergente, quedando la mano dentro de su distancia focal.</a:t>
            </a:r>
          </a:p>
          <a:p>
            <a:pPr marL="342900" lvl="0" indent="-342900" algn="just">
              <a:buFont typeface="+mj-lt"/>
              <a:buAutoNum type="alphaUcParenR"/>
            </a:pPr>
            <a:r>
              <a:rPr lang="es-ES" sz="1600" dirty="0">
                <a:latin typeface="Arial" panose="020B0604020202020204" pitchFamily="34" charset="0"/>
                <a:ea typeface="Arial" panose="020B0604020202020204" pitchFamily="34" charset="0"/>
                <a:cs typeface="Arial" panose="020B0604020202020204" pitchFamily="34" charset="0"/>
              </a:rPr>
              <a:t>El recipiente de vidrio lleno de agua actúa como lente divergente, quedando su mano fuera de la distancia focal.</a:t>
            </a:r>
          </a:p>
        </p:txBody>
      </p:sp>
      <p:sp>
        <p:nvSpPr>
          <p:cNvPr id="17" name="Rectángulo 16">
            <a:extLst>
              <a:ext uri="{FF2B5EF4-FFF2-40B4-BE49-F238E27FC236}">
                <a16:creationId xmlns:a16="http://schemas.microsoft.com/office/drawing/2014/main" id="{68E5977E-CD85-4425-2777-1755942AC7D4}"/>
              </a:ext>
            </a:extLst>
          </p:cNvPr>
          <p:cNvSpPr/>
          <p:nvPr/>
        </p:nvSpPr>
        <p:spPr>
          <a:xfrm>
            <a:off x="660731" y="1414474"/>
            <a:ext cx="7851580" cy="1323439"/>
          </a:xfrm>
          <a:prstGeom prst="rect">
            <a:avLst/>
          </a:prstGeom>
        </p:spPr>
        <p:txBody>
          <a:bodyPr wrap="square">
            <a:spAutoFit/>
          </a:bodyPr>
          <a:lstStyle/>
          <a:p>
            <a:pPr algn="just"/>
            <a:r>
              <a:rPr lang="es-ES" sz="1600" dirty="0">
                <a:latin typeface="Arial" panose="020B0604020202020204" pitchFamily="34" charset="0"/>
                <a:cs typeface="Arial" panose="020B0604020202020204" pitchFamily="34" charset="0"/>
              </a:rPr>
              <a:t>Una persona introduce su mano en un recipiente de vidrio lleno con agua y nota que la imagen que observa de su mano a través del recipiente no invierte su orientación y es de mayor tamaño en comparación a cuando esta se encuentra fuera del agua. ¿Cuál de las siguientes afirmaciones explica correctamente lo observado por la persona?</a:t>
            </a:r>
            <a:endParaRPr lang="es-CL" sz="1600" dirty="0">
              <a:latin typeface="Arial" panose="020B0604020202020204" pitchFamily="34" charset="0"/>
              <a:cs typeface="Arial" panose="020B0604020202020204" pitchFamily="34" charset="0"/>
            </a:endParaRPr>
          </a:p>
        </p:txBody>
      </p:sp>
      <p:sp>
        <p:nvSpPr>
          <p:cNvPr id="18" name="CuadroTexto 17">
            <a:extLst>
              <a:ext uri="{FF2B5EF4-FFF2-40B4-BE49-F238E27FC236}">
                <a16:creationId xmlns:a16="http://schemas.microsoft.com/office/drawing/2014/main" id="{88B5B91A-1625-E77A-53E5-78FC11C4F509}"/>
              </a:ext>
            </a:extLst>
          </p:cNvPr>
          <p:cNvSpPr txBox="1"/>
          <p:nvPr/>
        </p:nvSpPr>
        <p:spPr>
          <a:xfrm>
            <a:off x="89699" y="6454051"/>
            <a:ext cx="5974116"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cs typeface="Arial" panose="020B0604020202020204" pitchFamily="34" charset="0"/>
              </a:rPr>
              <a:t>Pregunta 61 – PAES regular Ciencias Física – Forma 163, admisión 2025. DEMRE. </a:t>
            </a:r>
            <a:endParaRPr lang="es-CL" sz="1000" b="1" dirty="0">
              <a:cs typeface="Arial" panose="020B0604020202020204" pitchFamily="34" charset="0"/>
            </a:endParaRPr>
          </a:p>
        </p:txBody>
      </p:sp>
      <p:grpSp>
        <p:nvGrpSpPr>
          <p:cNvPr id="4" name="Grupo 3">
            <a:extLst>
              <a:ext uri="{FF2B5EF4-FFF2-40B4-BE49-F238E27FC236}">
                <a16:creationId xmlns:a16="http://schemas.microsoft.com/office/drawing/2014/main" id="{5804264D-67A6-74A0-20B8-60F67814665E}"/>
              </a:ext>
            </a:extLst>
          </p:cNvPr>
          <p:cNvGrpSpPr/>
          <p:nvPr/>
        </p:nvGrpSpPr>
        <p:grpSpPr>
          <a:xfrm>
            <a:off x="5972106" y="4351486"/>
            <a:ext cx="2893464" cy="2072571"/>
            <a:chOff x="4986465" y="4811726"/>
            <a:chExt cx="2893464" cy="2072571"/>
          </a:xfrm>
        </p:grpSpPr>
        <p:grpSp>
          <p:nvGrpSpPr>
            <p:cNvPr id="5" name="22 Grupo">
              <a:extLst>
                <a:ext uri="{FF2B5EF4-FFF2-40B4-BE49-F238E27FC236}">
                  <a16:creationId xmlns:a16="http://schemas.microsoft.com/office/drawing/2014/main" id="{834BEEE4-B1F1-0C01-A967-AB0D2065510B}"/>
                </a:ext>
              </a:extLst>
            </p:cNvPr>
            <p:cNvGrpSpPr/>
            <p:nvPr/>
          </p:nvGrpSpPr>
          <p:grpSpPr>
            <a:xfrm>
              <a:off x="4986465" y="5252458"/>
              <a:ext cx="2893464" cy="1631839"/>
              <a:chOff x="5452677" y="595926"/>
              <a:chExt cx="3763222" cy="1811989"/>
            </a:xfrm>
          </p:grpSpPr>
          <p:pic>
            <p:nvPicPr>
              <p:cNvPr id="13" name="Picture 3" descr="C:\Users\karla.hernandez\Desktop\PROGRAMAS ANUALES\TC31\íconos en png para PPT\pos it.png">
                <a:extLst>
                  <a:ext uri="{FF2B5EF4-FFF2-40B4-BE49-F238E27FC236}">
                    <a16:creationId xmlns:a16="http://schemas.microsoft.com/office/drawing/2014/main" id="{6F28A018-C7AD-55AD-0C5C-3E073F3DF1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2677" y="595926"/>
                <a:ext cx="3481527" cy="1770612"/>
              </a:xfrm>
              <a:prstGeom prst="rect">
                <a:avLst/>
              </a:prstGeom>
              <a:noFill/>
              <a:extLst>
                <a:ext uri="{909E8E84-426E-40DD-AFC4-6F175D3DCCD1}">
                  <a14:hiddenFill xmlns:a14="http://schemas.microsoft.com/office/drawing/2010/main">
                    <a:solidFill>
                      <a:srgbClr val="FFFFFF"/>
                    </a:solidFill>
                  </a14:hiddenFill>
                </a:ext>
              </a:extLst>
            </p:spPr>
          </p:pic>
          <p:sp>
            <p:nvSpPr>
              <p:cNvPr id="14" name="24 Rectángulo">
                <a:extLst>
                  <a:ext uri="{FF2B5EF4-FFF2-40B4-BE49-F238E27FC236}">
                    <a16:creationId xmlns:a16="http://schemas.microsoft.com/office/drawing/2014/main" id="{30C56CD9-EE23-FB48-DEB0-BA3CB778EC42}"/>
                  </a:ext>
                </a:extLst>
              </p:cNvPr>
              <p:cNvSpPr/>
              <p:nvPr/>
            </p:nvSpPr>
            <p:spPr>
              <a:xfrm rot="21211048">
                <a:off x="5908826" y="900795"/>
                <a:ext cx="1861757" cy="375930"/>
              </a:xfrm>
              <a:prstGeom prst="rect">
                <a:avLst/>
              </a:prstGeom>
            </p:spPr>
            <p:txBody>
              <a:bodyPr wrap="square">
                <a:spAutoFit/>
              </a:bodyPr>
              <a:lstStyle/>
              <a:p>
                <a:pPr algn="just"/>
                <a:r>
                  <a:rPr lang="es-ES" altLang="es-CL" sz="1600" b="1" dirty="0">
                    <a:latin typeface="+mj-lt"/>
                    <a:ea typeface="Myriad Arabic"/>
                    <a:cs typeface="Myriad Arabic"/>
                  </a:rPr>
                  <a:t>Habilidad: </a:t>
                </a:r>
              </a:p>
            </p:txBody>
          </p:sp>
          <p:pic>
            <p:nvPicPr>
              <p:cNvPr id="15" name="Picture 5" descr="C:\Users\karla.hernandez\Desktop\PROGRAMAS ANUALES\TC31\íconos en png para PPT\08 ícono.png">
                <a:extLst>
                  <a:ext uri="{FF2B5EF4-FFF2-40B4-BE49-F238E27FC236}">
                    <a16:creationId xmlns:a16="http://schemas.microsoft.com/office/drawing/2014/main" id="{CF586279-4EC2-C39B-0605-6BF17ADD10E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54915" y="1634570"/>
                <a:ext cx="860984" cy="773345"/>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8 Rectángulo redondeado">
              <a:extLst>
                <a:ext uri="{FF2B5EF4-FFF2-40B4-BE49-F238E27FC236}">
                  <a16:creationId xmlns:a16="http://schemas.microsoft.com/office/drawing/2014/main" id="{0DDDF30A-0C2C-2D4D-0CDE-B424E11DB545}"/>
                </a:ext>
              </a:extLst>
            </p:cNvPr>
            <p:cNvSpPr/>
            <p:nvPr/>
          </p:nvSpPr>
          <p:spPr>
            <a:xfrm>
              <a:off x="7035737" y="4811726"/>
              <a:ext cx="827121" cy="841634"/>
            </a:xfrm>
            <a:prstGeom prst="roundRect">
              <a:avLst/>
            </a:prstGeom>
            <a:solidFill>
              <a:srgbClr val="008080"/>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4800" b="1" dirty="0"/>
                <a:t>A</a:t>
              </a:r>
              <a:endParaRPr lang="es-CL" sz="4800" b="1" dirty="0"/>
            </a:p>
          </p:txBody>
        </p:sp>
        <p:sp>
          <p:nvSpPr>
            <p:cNvPr id="12" name="CuadroTexto 11">
              <a:extLst>
                <a:ext uri="{FF2B5EF4-FFF2-40B4-BE49-F238E27FC236}">
                  <a16:creationId xmlns:a16="http://schemas.microsoft.com/office/drawing/2014/main" id="{548EDF4E-D30A-530B-FED3-AAEAEA02AA14}"/>
                </a:ext>
              </a:extLst>
            </p:cNvPr>
            <p:cNvSpPr txBox="1"/>
            <p:nvPr/>
          </p:nvSpPr>
          <p:spPr>
            <a:xfrm rot="21206444">
              <a:off x="5427725" y="5778403"/>
              <a:ext cx="1931721" cy="584775"/>
            </a:xfrm>
            <a:prstGeom prst="rect">
              <a:avLst/>
            </a:prstGeom>
            <a:noFill/>
          </p:spPr>
          <p:txBody>
            <a:bodyPr wrap="square" rtlCol="0">
              <a:spAutoFit/>
            </a:bodyPr>
            <a:lstStyle/>
            <a:p>
              <a:r>
                <a:rPr lang="es-ES" altLang="es-CL" sz="1600" dirty="0">
                  <a:latin typeface="+mj-lt"/>
                  <a:ea typeface="Myriad Arabic"/>
                  <a:cs typeface="Myriad Arabic"/>
                </a:rPr>
                <a:t>Procesar y analizar la evidencia</a:t>
              </a:r>
            </a:p>
          </p:txBody>
        </p:sp>
      </p:grpSp>
      <p:pic>
        <p:nvPicPr>
          <p:cNvPr id="2" name="Imagen 1">
            <a:extLst>
              <a:ext uri="{FF2B5EF4-FFF2-40B4-BE49-F238E27FC236}">
                <a16:creationId xmlns:a16="http://schemas.microsoft.com/office/drawing/2014/main" id="{7B7E7E31-7A63-B606-6566-725A5E0F6009}"/>
              </a:ext>
            </a:extLst>
          </p:cNvPr>
          <p:cNvPicPr>
            <a:picLocks noChangeAspect="1"/>
          </p:cNvPicPr>
          <p:nvPr/>
        </p:nvPicPr>
        <p:blipFill>
          <a:blip r:embed="rId4"/>
          <a:stretch>
            <a:fillRect/>
          </a:stretch>
        </p:blipFill>
        <p:spPr>
          <a:xfrm>
            <a:off x="36000" y="216000"/>
            <a:ext cx="1726517" cy="518406"/>
          </a:xfrm>
          <a:prstGeom prst="rect">
            <a:avLst/>
          </a:prstGeom>
        </p:spPr>
      </p:pic>
    </p:spTree>
    <p:extLst>
      <p:ext uri="{BB962C8B-B14F-4D97-AF65-F5344CB8AC3E}">
        <p14:creationId xmlns:p14="http://schemas.microsoft.com/office/powerpoint/2010/main" val="765251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Diagrama&#10;&#10;Descripción generada automáticamente">
            <a:extLst>
              <a:ext uri="{FF2B5EF4-FFF2-40B4-BE49-F238E27FC236}">
                <a16:creationId xmlns:a16="http://schemas.microsoft.com/office/drawing/2014/main" id="{D723C48A-17FC-513A-4DBF-95540438D6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8144" y="2675680"/>
            <a:ext cx="7020272" cy="3398551"/>
          </a:xfrm>
          <a:prstGeom prst="rect">
            <a:avLst/>
          </a:prstGeom>
          <a:ln w="38100" cap="sq">
            <a:solidFill>
              <a:srgbClr val="A7BA1A"/>
            </a:solidFill>
            <a:prstDash val="solid"/>
            <a:miter lim="800000"/>
          </a:ln>
          <a:effectLst/>
        </p:spPr>
      </p:pic>
      <p:sp>
        <p:nvSpPr>
          <p:cNvPr id="9" name="CuadroTexto 8">
            <a:extLst>
              <a:ext uri="{FF2B5EF4-FFF2-40B4-BE49-F238E27FC236}">
                <a16:creationId xmlns:a16="http://schemas.microsoft.com/office/drawing/2014/main" id="{A6DE8D4F-DD65-3ABF-637A-519BD308A98B}"/>
              </a:ext>
            </a:extLst>
          </p:cNvPr>
          <p:cNvSpPr txBox="1"/>
          <p:nvPr/>
        </p:nvSpPr>
        <p:spPr>
          <a:xfrm>
            <a:off x="1692057" y="218900"/>
            <a:ext cx="6227814" cy="1200329"/>
          </a:xfrm>
          <a:prstGeom prst="rect">
            <a:avLst/>
          </a:prstGeom>
          <a:noFill/>
        </p:spPr>
        <p:txBody>
          <a:bodyPr wrap="square" rtlCol="0">
            <a:spAutoFit/>
          </a:bodyPr>
          <a:lstStyle/>
          <a:p>
            <a:pPr algn="ctr"/>
            <a:r>
              <a:rPr lang="es-ES" sz="3600" b="1" dirty="0"/>
              <a:t>Aplicaciones de las ondas electromagnéticas</a:t>
            </a:r>
          </a:p>
        </p:txBody>
      </p:sp>
      <p:sp>
        <p:nvSpPr>
          <p:cNvPr id="10" name="CuadroTexto 9">
            <a:extLst>
              <a:ext uri="{FF2B5EF4-FFF2-40B4-BE49-F238E27FC236}">
                <a16:creationId xmlns:a16="http://schemas.microsoft.com/office/drawing/2014/main" id="{C989379D-8B48-2DF3-80E2-8FD5897DC243}"/>
              </a:ext>
            </a:extLst>
          </p:cNvPr>
          <p:cNvSpPr txBox="1"/>
          <p:nvPr/>
        </p:nvSpPr>
        <p:spPr>
          <a:xfrm>
            <a:off x="455330" y="1971091"/>
            <a:ext cx="7837332" cy="646331"/>
          </a:xfrm>
          <a:prstGeom prst="rect">
            <a:avLst/>
          </a:prstGeom>
          <a:noFill/>
        </p:spPr>
        <p:txBody>
          <a:bodyPr wrap="square">
            <a:spAutoFit/>
          </a:bodyPr>
          <a:lstStyle/>
          <a:p>
            <a:pPr algn="just"/>
            <a:r>
              <a:rPr lang="es-ES" dirty="0"/>
              <a:t>Ayudan a </a:t>
            </a:r>
            <a:r>
              <a:rPr lang="es-ES" b="1" dirty="0"/>
              <a:t>enfocar la imagen en la retina</a:t>
            </a:r>
            <a:r>
              <a:rPr lang="es-ES" dirty="0"/>
              <a:t>, cuando el </a:t>
            </a:r>
            <a:r>
              <a:rPr lang="es-ES" b="1" dirty="0"/>
              <a:t>cristalino</a:t>
            </a:r>
            <a:r>
              <a:rPr lang="es-ES" dirty="0"/>
              <a:t> no puede hacerlo correctamente.</a:t>
            </a:r>
          </a:p>
        </p:txBody>
      </p:sp>
      <p:sp>
        <p:nvSpPr>
          <p:cNvPr id="11" name="CuadroTexto 10">
            <a:extLst>
              <a:ext uri="{FF2B5EF4-FFF2-40B4-BE49-F238E27FC236}">
                <a16:creationId xmlns:a16="http://schemas.microsoft.com/office/drawing/2014/main" id="{57470764-B46F-C181-B77A-90BC94C78601}"/>
              </a:ext>
            </a:extLst>
          </p:cNvPr>
          <p:cNvSpPr txBox="1"/>
          <p:nvPr/>
        </p:nvSpPr>
        <p:spPr>
          <a:xfrm>
            <a:off x="455330" y="1500628"/>
            <a:ext cx="4940981" cy="400110"/>
          </a:xfrm>
          <a:prstGeom prst="rect">
            <a:avLst/>
          </a:prstGeom>
          <a:noFill/>
        </p:spPr>
        <p:txBody>
          <a:bodyPr wrap="square">
            <a:spAutoFit/>
          </a:bodyPr>
          <a:lstStyle/>
          <a:p>
            <a:pPr algn="just"/>
            <a:r>
              <a:rPr lang="es-ES" sz="2000" b="1" dirty="0">
                <a:solidFill>
                  <a:schemeClr val="accent2">
                    <a:lumMod val="75000"/>
                  </a:schemeClr>
                </a:solidFill>
              </a:rPr>
              <a:t>Lentes que corrigen problemas de visión</a:t>
            </a:r>
          </a:p>
        </p:txBody>
      </p:sp>
      <p:pic>
        <p:nvPicPr>
          <p:cNvPr id="8" name="Imagen 7"/>
          <p:cNvPicPr>
            <a:picLocks noChangeAspect="1"/>
          </p:cNvPicPr>
          <p:nvPr/>
        </p:nvPicPr>
        <p:blipFill rotWithShape="1">
          <a:blip r:embed="rId3">
            <a:extLst>
              <a:ext uri="{28A0092B-C50C-407E-A947-70E740481C1C}">
                <a14:useLocalDpi xmlns:a14="http://schemas.microsoft.com/office/drawing/2010/main" val="0"/>
              </a:ext>
            </a:extLst>
          </a:blip>
          <a:srcRect l="18874" t="48891" r="62583" b="602"/>
          <a:stretch/>
        </p:blipFill>
        <p:spPr>
          <a:xfrm>
            <a:off x="-182732" y="4236748"/>
            <a:ext cx="1808614" cy="2771057"/>
          </a:xfrm>
          <a:prstGeom prst="rect">
            <a:avLst/>
          </a:prstGeom>
        </p:spPr>
      </p:pic>
      <p:pic>
        <p:nvPicPr>
          <p:cNvPr id="3" name="Imagen 2">
            <a:extLst>
              <a:ext uri="{FF2B5EF4-FFF2-40B4-BE49-F238E27FC236}">
                <a16:creationId xmlns:a16="http://schemas.microsoft.com/office/drawing/2014/main" id="{6E24D19B-2122-8034-DAA7-E964C0487BAE}"/>
              </a:ext>
            </a:extLst>
          </p:cNvPr>
          <p:cNvPicPr>
            <a:picLocks noChangeAspect="1"/>
          </p:cNvPicPr>
          <p:nvPr/>
        </p:nvPicPr>
        <p:blipFill>
          <a:blip r:embed="rId4"/>
          <a:stretch>
            <a:fillRect/>
          </a:stretch>
        </p:blipFill>
        <p:spPr>
          <a:xfrm>
            <a:off x="36000" y="216000"/>
            <a:ext cx="1726517" cy="518406"/>
          </a:xfrm>
          <a:prstGeom prst="rect">
            <a:avLst/>
          </a:prstGeom>
        </p:spPr>
      </p:pic>
      <p:grpSp>
        <p:nvGrpSpPr>
          <p:cNvPr id="13" name="Grupo 12">
            <a:extLst>
              <a:ext uri="{FF2B5EF4-FFF2-40B4-BE49-F238E27FC236}">
                <a16:creationId xmlns:a16="http://schemas.microsoft.com/office/drawing/2014/main" id="{78D11CBB-0A83-155D-47AA-15C0AA76A25E}"/>
              </a:ext>
            </a:extLst>
          </p:cNvPr>
          <p:cNvGrpSpPr/>
          <p:nvPr/>
        </p:nvGrpSpPr>
        <p:grpSpPr>
          <a:xfrm>
            <a:off x="1619214" y="6175534"/>
            <a:ext cx="3777097" cy="487715"/>
            <a:chOff x="1619214" y="6175534"/>
            <a:chExt cx="3777097" cy="487715"/>
          </a:xfrm>
        </p:grpSpPr>
        <p:sp>
          <p:nvSpPr>
            <p:cNvPr id="7" name="CuadroTexto 6"/>
            <p:cNvSpPr txBox="1"/>
            <p:nvPr/>
          </p:nvSpPr>
          <p:spPr>
            <a:xfrm>
              <a:off x="1856509" y="6254626"/>
              <a:ext cx="3539802" cy="408623"/>
            </a:xfrm>
            <a:prstGeom prst="wedgeRoundRectCallout">
              <a:avLst>
                <a:gd name="adj1" fmla="val -21254"/>
                <a:gd name="adj2" fmla="val -19480"/>
                <a:gd name="adj3" fmla="val 16667"/>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s-ES" b="1" dirty="0">
                  <a:solidFill>
                    <a:schemeClr val="tx1"/>
                  </a:solidFill>
                </a:rPr>
                <a:t>¿Cuál es la función del cristalino?</a:t>
              </a:r>
            </a:p>
          </p:txBody>
        </p:sp>
        <p:pic>
          <p:nvPicPr>
            <p:cNvPr id="12" name="Imagen 11">
              <a:extLst>
                <a:ext uri="{FF2B5EF4-FFF2-40B4-BE49-F238E27FC236}">
                  <a16:creationId xmlns:a16="http://schemas.microsoft.com/office/drawing/2014/main" id="{4E6C2B9E-6F0B-E9F8-873E-44FE01F421F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3281" t="8333" r="11719" b="37501"/>
            <a:stretch/>
          </p:blipFill>
          <p:spPr>
            <a:xfrm rot="3927319">
              <a:off x="1661934" y="6132814"/>
              <a:ext cx="390579" cy="476019"/>
            </a:xfrm>
            <a:prstGeom prst="rect">
              <a:avLst/>
            </a:prstGeom>
          </p:spPr>
        </p:pic>
      </p:grpSp>
      <p:sp>
        <p:nvSpPr>
          <p:cNvPr id="5" name="Bocadillo: rectángulo con esquinas redondeadas 4">
            <a:extLst>
              <a:ext uri="{FF2B5EF4-FFF2-40B4-BE49-F238E27FC236}">
                <a16:creationId xmlns:a16="http://schemas.microsoft.com/office/drawing/2014/main" id="{FEB3F846-8D85-AFE8-7481-3FE38BAC9E73}"/>
              </a:ext>
            </a:extLst>
          </p:cNvPr>
          <p:cNvSpPr/>
          <p:nvPr/>
        </p:nvSpPr>
        <p:spPr>
          <a:xfrm>
            <a:off x="5200073" y="5441826"/>
            <a:ext cx="3001818" cy="869590"/>
          </a:xfrm>
          <a:prstGeom prst="wedgeRoundRectCallout">
            <a:avLst>
              <a:gd name="adj1" fmla="val -22389"/>
              <a:gd name="adj2" fmla="val -31561"/>
              <a:gd name="adj3" fmla="val 16667"/>
            </a:avLst>
          </a:prstGeom>
          <a:solidFill>
            <a:srgbClr val="7030A0"/>
          </a:solidFill>
          <a:ln>
            <a:solidFill>
              <a:srgbClr val="7030A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just">
              <a:defRPr/>
            </a:pPr>
            <a:r>
              <a:rPr lang="es-ES" altLang="es-CL" b="1" dirty="0">
                <a:solidFill>
                  <a:schemeClr val="bg1"/>
                </a:solidFill>
                <a:cs typeface="Arial" panose="020B0604020202020204" pitchFamily="34" charset="0"/>
              </a:rPr>
              <a:t>La función del </a:t>
            </a:r>
            <a:r>
              <a:rPr lang="es-ES" altLang="es-CL" b="1" dirty="0">
                <a:solidFill>
                  <a:schemeClr val="accent4"/>
                </a:solidFill>
                <a:cs typeface="Arial" panose="020B0604020202020204" pitchFamily="34" charset="0"/>
              </a:rPr>
              <a:t>cristalino</a:t>
            </a:r>
            <a:r>
              <a:rPr lang="es-ES" altLang="es-CL" b="1" dirty="0">
                <a:solidFill>
                  <a:schemeClr val="bg1"/>
                </a:solidFill>
                <a:cs typeface="Arial" panose="020B0604020202020204" pitchFamily="34" charset="0"/>
              </a:rPr>
              <a:t> es </a:t>
            </a:r>
            <a:r>
              <a:rPr lang="es-ES" altLang="es-CL" b="1" dirty="0">
                <a:solidFill>
                  <a:schemeClr val="accent4"/>
                </a:solidFill>
                <a:cs typeface="Arial" panose="020B0604020202020204" pitchFamily="34" charset="0"/>
              </a:rPr>
              <a:t>enfocar la luz sobre la retina</a:t>
            </a:r>
            <a:r>
              <a:rPr lang="es-ES" altLang="es-CL" b="1" dirty="0">
                <a:solidFill>
                  <a:schemeClr val="bg1"/>
                </a:solidFill>
                <a:cs typeface="Arial" panose="020B0604020202020204" pitchFamily="34" charset="0"/>
              </a:rPr>
              <a:t>.</a:t>
            </a:r>
            <a:endParaRPr lang="es-MX" altLang="es-CL" sz="1800" b="1" dirty="0">
              <a:solidFill>
                <a:schemeClr val="accent4"/>
              </a:solidFill>
              <a:cs typeface="Arial" panose="020B0604020202020204" pitchFamily="34" charset="0"/>
            </a:endParaRPr>
          </a:p>
        </p:txBody>
      </p:sp>
    </p:spTree>
    <p:extLst>
      <p:ext uri="{BB962C8B-B14F-4D97-AF65-F5344CB8AC3E}">
        <p14:creationId xmlns:p14="http://schemas.microsoft.com/office/powerpoint/2010/main" val="556056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Diagrama&#10;&#10;Descripción generada automáticamente">
            <a:extLst>
              <a:ext uri="{FF2B5EF4-FFF2-40B4-BE49-F238E27FC236}">
                <a16:creationId xmlns:a16="http://schemas.microsoft.com/office/drawing/2014/main" id="{438BA592-58BF-DB48-3BEE-D6DAFD0D0260}"/>
              </a:ext>
            </a:extLst>
          </p:cNvPr>
          <p:cNvPicPr>
            <a:picLocks noChangeAspect="1"/>
          </p:cNvPicPr>
          <p:nvPr/>
        </p:nvPicPr>
        <p:blipFill rotWithShape="1">
          <a:blip r:embed="rId2">
            <a:extLst>
              <a:ext uri="{28A0092B-C50C-407E-A947-70E740481C1C}">
                <a14:useLocalDpi xmlns:a14="http://schemas.microsoft.com/office/drawing/2010/main" val="0"/>
              </a:ext>
            </a:extLst>
          </a:blip>
          <a:srcRect l="3943" t="4588" r="3447" b="6256"/>
          <a:stretch/>
        </p:blipFill>
        <p:spPr>
          <a:xfrm>
            <a:off x="4777355" y="2826560"/>
            <a:ext cx="3676083" cy="2211879"/>
          </a:xfrm>
          <a:prstGeom prst="rect">
            <a:avLst/>
          </a:prstGeom>
          <a:ln w="38100" cap="sq">
            <a:solidFill>
              <a:srgbClr val="A7BA1A"/>
            </a:solidFill>
            <a:prstDash val="solid"/>
            <a:miter lim="800000"/>
          </a:ln>
          <a:effectLst/>
        </p:spPr>
      </p:pic>
      <p:pic>
        <p:nvPicPr>
          <p:cNvPr id="3" name="Imagen 2" descr="Diagrama&#10;&#10;Descripción generada automáticamente">
            <a:extLst>
              <a:ext uri="{FF2B5EF4-FFF2-40B4-BE49-F238E27FC236}">
                <a16:creationId xmlns:a16="http://schemas.microsoft.com/office/drawing/2014/main" id="{4581907D-EA49-3D3C-B4D9-429045EE49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635" y="2917889"/>
            <a:ext cx="4073704" cy="2029223"/>
          </a:xfrm>
          <a:prstGeom prst="rect">
            <a:avLst/>
          </a:prstGeom>
          <a:ln w="38100" cap="sq">
            <a:solidFill>
              <a:srgbClr val="A7BA1A"/>
            </a:solidFill>
            <a:prstDash val="solid"/>
            <a:miter lim="800000"/>
          </a:ln>
          <a:effectLst/>
        </p:spPr>
      </p:pic>
      <p:sp>
        <p:nvSpPr>
          <p:cNvPr id="4" name="CuadroTexto 3">
            <a:extLst>
              <a:ext uri="{FF2B5EF4-FFF2-40B4-BE49-F238E27FC236}">
                <a16:creationId xmlns:a16="http://schemas.microsoft.com/office/drawing/2014/main" id="{DD51C49A-01BD-9D27-5F11-F8492FB6BA5D}"/>
              </a:ext>
            </a:extLst>
          </p:cNvPr>
          <p:cNvSpPr txBox="1"/>
          <p:nvPr/>
        </p:nvSpPr>
        <p:spPr>
          <a:xfrm>
            <a:off x="455330" y="1409939"/>
            <a:ext cx="2816764" cy="400110"/>
          </a:xfrm>
          <a:prstGeom prst="rect">
            <a:avLst/>
          </a:prstGeom>
          <a:noFill/>
        </p:spPr>
        <p:txBody>
          <a:bodyPr wrap="square">
            <a:spAutoFit/>
          </a:bodyPr>
          <a:lstStyle/>
          <a:p>
            <a:pPr algn="ctr"/>
            <a:r>
              <a:rPr lang="es-CL" sz="2000" b="1" dirty="0">
                <a:solidFill>
                  <a:schemeClr val="accent2">
                    <a:lumMod val="75000"/>
                  </a:schemeClr>
                </a:solidFill>
              </a:rPr>
              <a:t>Prismáticos y telescopios</a:t>
            </a:r>
          </a:p>
        </p:txBody>
      </p:sp>
      <p:sp>
        <p:nvSpPr>
          <p:cNvPr id="5" name="Rectángulo 4"/>
          <p:cNvSpPr/>
          <p:nvPr/>
        </p:nvSpPr>
        <p:spPr>
          <a:xfrm>
            <a:off x="457444" y="1880738"/>
            <a:ext cx="7995994" cy="646331"/>
          </a:xfrm>
          <a:prstGeom prst="rect">
            <a:avLst/>
          </a:prstGeom>
        </p:spPr>
        <p:txBody>
          <a:bodyPr wrap="square">
            <a:spAutoFit/>
          </a:bodyPr>
          <a:lstStyle/>
          <a:p>
            <a:pPr algn="just"/>
            <a:r>
              <a:rPr lang="es-ES" dirty="0"/>
              <a:t>Permiten </a:t>
            </a:r>
            <a:r>
              <a:rPr lang="es-ES" b="1" dirty="0"/>
              <a:t>ampliar la imagen </a:t>
            </a:r>
            <a:r>
              <a:rPr lang="es-ES" dirty="0"/>
              <a:t>de los objetos por medio de </a:t>
            </a:r>
            <a:r>
              <a:rPr lang="es-ES" b="1" dirty="0"/>
              <a:t>lentes, prismas y/o espejos </a:t>
            </a:r>
            <a:r>
              <a:rPr lang="es-ES" dirty="0"/>
              <a:t>curvos.</a:t>
            </a:r>
          </a:p>
        </p:txBody>
      </p:sp>
      <p:pic>
        <p:nvPicPr>
          <p:cNvPr id="10" name="Imagen 9"/>
          <p:cNvPicPr>
            <a:picLocks noChangeAspect="1"/>
          </p:cNvPicPr>
          <p:nvPr/>
        </p:nvPicPr>
        <p:blipFill rotWithShape="1">
          <a:blip r:embed="rId4">
            <a:extLst>
              <a:ext uri="{28A0092B-C50C-407E-A947-70E740481C1C}">
                <a14:useLocalDpi xmlns:a14="http://schemas.microsoft.com/office/drawing/2010/main" val="0"/>
              </a:ext>
            </a:extLst>
          </a:blip>
          <a:srcRect l="42105" t="-183" r="38596" b="55703"/>
          <a:stretch/>
        </p:blipFill>
        <p:spPr>
          <a:xfrm flipH="1">
            <a:off x="-457224" y="4146971"/>
            <a:ext cx="2424785" cy="3143517"/>
          </a:xfrm>
          <a:prstGeom prst="rect">
            <a:avLst/>
          </a:prstGeom>
        </p:spPr>
      </p:pic>
      <p:pic>
        <p:nvPicPr>
          <p:cNvPr id="9" name="Imagen 8">
            <a:extLst>
              <a:ext uri="{FF2B5EF4-FFF2-40B4-BE49-F238E27FC236}">
                <a16:creationId xmlns:a16="http://schemas.microsoft.com/office/drawing/2014/main" id="{407CC581-2C8C-035E-6CDB-A04CF6122384}"/>
              </a:ext>
            </a:extLst>
          </p:cNvPr>
          <p:cNvPicPr>
            <a:picLocks noChangeAspect="1"/>
          </p:cNvPicPr>
          <p:nvPr/>
        </p:nvPicPr>
        <p:blipFill>
          <a:blip r:embed="rId5"/>
          <a:stretch>
            <a:fillRect/>
          </a:stretch>
        </p:blipFill>
        <p:spPr>
          <a:xfrm>
            <a:off x="36000" y="216000"/>
            <a:ext cx="1726517" cy="518406"/>
          </a:xfrm>
          <a:prstGeom prst="rect">
            <a:avLst/>
          </a:prstGeom>
        </p:spPr>
      </p:pic>
      <p:sp>
        <p:nvSpPr>
          <p:cNvPr id="8" name="CuadroTexto 7">
            <a:extLst>
              <a:ext uri="{FF2B5EF4-FFF2-40B4-BE49-F238E27FC236}">
                <a16:creationId xmlns:a16="http://schemas.microsoft.com/office/drawing/2014/main" id="{892B4666-7214-EDCD-FD4C-A7A23CB16CA4}"/>
              </a:ext>
            </a:extLst>
          </p:cNvPr>
          <p:cNvSpPr txBox="1"/>
          <p:nvPr/>
        </p:nvSpPr>
        <p:spPr>
          <a:xfrm>
            <a:off x="1692057" y="218900"/>
            <a:ext cx="6227814" cy="1200329"/>
          </a:xfrm>
          <a:prstGeom prst="rect">
            <a:avLst/>
          </a:prstGeom>
          <a:noFill/>
        </p:spPr>
        <p:txBody>
          <a:bodyPr wrap="square" rtlCol="0">
            <a:spAutoFit/>
          </a:bodyPr>
          <a:lstStyle/>
          <a:p>
            <a:pPr algn="ctr"/>
            <a:r>
              <a:rPr lang="es-ES" sz="3600" b="1" dirty="0"/>
              <a:t>Aplicaciones de las ondas electromagnéticas</a:t>
            </a:r>
          </a:p>
        </p:txBody>
      </p:sp>
      <p:grpSp>
        <p:nvGrpSpPr>
          <p:cNvPr id="14" name="Grupo 13">
            <a:extLst>
              <a:ext uri="{FF2B5EF4-FFF2-40B4-BE49-F238E27FC236}">
                <a16:creationId xmlns:a16="http://schemas.microsoft.com/office/drawing/2014/main" id="{F8EEF0B9-E528-7059-44D4-B95A174046D1}"/>
              </a:ext>
            </a:extLst>
          </p:cNvPr>
          <p:cNvGrpSpPr/>
          <p:nvPr/>
        </p:nvGrpSpPr>
        <p:grpSpPr>
          <a:xfrm>
            <a:off x="1908896" y="5364456"/>
            <a:ext cx="3963266" cy="951342"/>
            <a:chOff x="1908896" y="5364456"/>
            <a:chExt cx="3963266" cy="951342"/>
          </a:xfrm>
        </p:grpSpPr>
        <p:sp>
          <p:nvSpPr>
            <p:cNvPr id="7" name="CuadroTexto 6"/>
            <p:cNvSpPr txBox="1"/>
            <p:nvPr/>
          </p:nvSpPr>
          <p:spPr>
            <a:xfrm>
              <a:off x="2081070" y="5600709"/>
              <a:ext cx="3791092" cy="715089"/>
            </a:xfrm>
            <a:prstGeom prst="wedgeRoundRectCallout">
              <a:avLst>
                <a:gd name="adj1" fmla="val -21254"/>
                <a:gd name="adj2" fmla="val -19480"/>
                <a:gd name="adj3" fmla="val 16667"/>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s-ES" b="1" dirty="0">
                  <a:solidFill>
                    <a:schemeClr val="tx1"/>
                  </a:solidFill>
                </a:rPr>
                <a:t>¿Cuál es la diferencia entre un telescopio refractor y uno reflector?</a:t>
              </a:r>
            </a:p>
          </p:txBody>
        </p:sp>
        <p:pic>
          <p:nvPicPr>
            <p:cNvPr id="13" name="Imagen 12">
              <a:extLst>
                <a:ext uri="{FF2B5EF4-FFF2-40B4-BE49-F238E27FC236}">
                  <a16:creationId xmlns:a16="http://schemas.microsoft.com/office/drawing/2014/main" id="{46B6AEB6-F40C-B0E6-1374-75DAF91AA48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3281" t="8333" r="11719" b="37501"/>
            <a:stretch/>
          </p:blipFill>
          <p:spPr>
            <a:xfrm rot="3927319">
              <a:off x="1960976" y="5312376"/>
              <a:ext cx="476159" cy="580320"/>
            </a:xfrm>
            <a:prstGeom prst="rect">
              <a:avLst/>
            </a:prstGeom>
          </p:spPr>
        </p:pic>
      </p:grpSp>
      <p:sp>
        <p:nvSpPr>
          <p:cNvPr id="12" name="Bocadillo: rectángulo con esquinas redondeadas 11">
            <a:extLst>
              <a:ext uri="{FF2B5EF4-FFF2-40B4-BE49-F238E27FC236}">
                <a16:creationId xmlns:a16="http://schemas.microsoft.com/office/drawing/2014/main" id="{222888DF-C7FE-379D-6E8D-6D634D202E5F}"/>
              </a:ext>
            </a:extLst>
          </p:cNvPr>
          <p:cNvSpPr/>
          <p:nvPr/>
        </p:nvSpPr>
        <p:spPr>
          <a:xfrm>
            <a:off x="4029399" y="4396945"/>
            <a:ext cx="4582966" cy="1279235"/>
          </a:xfrm>
          <a:prstGeom prst="wedgeRoundRectCallout">
            <a:avLst>
              <a:gd name="adj1" fmla="val -22389"/>
              <a:gd name="adj2" fmla="val -31561"/>
              <a:gd name="adj3" fmla="val 16667"/>
            </a:avLst>
          </a:prstGeom>
          <a:solidFill>
            <a:srgbClr val="7030A0"/>
          </a:solidFill>
          <a:ln>
            <a:solidFill>
              <a:srgbClr val="7030A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just">
              <a:defRPr/>
            </a:pPr>
            <a:r>
              <a:rPr lang="es-ES" altLang="es-CL" b="1" dirty="0">
                <a:solidFill>
                  <a:schemeClr val="accent4"/>
                </a:solidFill>
                <a:cs typeface="Arial" panose="020B0604020202020204" pitchFamily="34" charset="0"/>
              </a:rPr>
              <a:t>Telescopio refractor: </a:t>
            </a:r>
            <a:r>
              <a:rPr lang="es-ES" altLang="es-CL" b="1" dirty="0">
                <a:solidFill>
                  <a:schemeClr val="bg1"/>
                </a:solidFill>
                <a:cs typeface="Arial" panose="020B0604020202020204" pitchFamily="34" charset="0"/>
              </a:rPr>
              <a:t>utiliza el fenómeno de la </a:t>
            </a:r>
            <a:r>
              <a:rPr lang="es-ES" altLang="es-CL" b="1" dirty="0">
                <a:solidFill>
                  <a:schemeClr val="accent4"/>
                </a:solidFill>
                <a:cs typeface="Arial" panose="020B0604020202020204" pitchFamily="34" charset="0"/>
              </a:rPr>
              <a:t>refracción</a:t>
            </a:r>
            <a:r>
              <a:rPr lang="es-ES" altLang="es-CL" b="1" dirty="0">
                <a:solidFill>
                  <a:schemeClr val="bg1"/>
                </a:solidFill>
                <a:cs typeface="Arial" panose="020B0604020202020204" pitchFamily="34" charset="0"/>
              </a:rPr>
              <a:t> (lentes).</a:t>
            </a:r>
          </a:p>
          <a:p>
            <a:pPr algn="just">
              <a:defRPr/>
            </a:pPr>
            <a:r>
              <a:rPr lang="es-ES" altLang="es-CL" sz="1800" b="1" dirty="0">
                <a:solidFill>
                  <a:schemeClr val="accent4"/>
                </a:solidFill>
                <a:cs typeface="Arial" panose="020B0604020202020204" pitchFamily="34" charset="0"/>
              </a:rPr>
              <a:t>Telescopio reflector: </a:t>
            </a:r>
            <a:r>
              <a:rPr lang="es-ES" altLang="es-CL" sz="1800" b="1" dirty="0">
                <a:solidFill>
                  <a:schemeClr val="bg1"/>
                </a:solidFill>
                <a:cs typeface="Arial" panose="020B0604020202020204" pitchFamily="34" charset="0"/>
              </a:rPr>
              <a:t>utiliza el fenómeno de la </a:t>
            </a:r>
            <a:r>
              <a:rPr lang="es-ES" altLang="es-CL" sz="1800" b="1" dirty="0">
                <a:solidFill>
                  <a:schemeClr val="accent4"/>
                </a:solidFill>
                <a:cs typeface="Arial" panose="020B0604020202020204" pitchFamily="34" charset="0"/>
              </a:rPr>
              <a:t>reflexión</a:t>
            </a:r>
            <a:r>
              <a:rPr lang="es-ES" altLang="es-CL" sz="1800" b="1" dirty="0">
                <a:solidFill>
                  <a:schemeClr val="bg1"/>
                </a:solidFill>
                <a:cs typeface="Arial" panose="020B0604020202020204" pitchFamily="34" charset="0"/>
              </a:rPr>
              <a:t> (espejos).</a:t>
            </a:r>
            <a:endParaRPr lang="es-MX" altLang="es-CL" sz="1800" b="1" dirty="0">
              <a:solidFill>
                <a:schemeClr val="accent4"/>
              </a:solidFill>
              <a:cs typeface="Arial" panose="020B0604020202020204" pitchFamily="34" charset="0"/>
            </a:endParaRPr>
          </a:p>
        </p:txBody>
      </p:sp>
    </p:spTree>
    <p:extLst>
      <p:ext uri="{BB962C8B-B14F-4D97-AF65-F5344CB8AC3E}">
        <p14:creationId xmlns:p14="http://schemas.microsoft.com/office/powerpoint/2010/main" val="1215421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par>
                                <p:cTn id="15" presetID="10"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upo 23">
            <a:extLst>
              <a:ext uri="{FF2B5EF4-FFF2-40B4-BE49-F238E27FC236}">
                <a16:creationId xmlns:a16="http://schemas.microsoft.com/office/drawing/2014/main" id="{247660D8-3927-F620-28B7-79D614BA2142}"/>
              </a:ext>
            </a:extLst>
          </p:cNvPr>
          <p:cNvGrpSpPr/>
          <p:nvPr/>
        </p:nvGrpSpPr>
        <p:grpSpPr>
          <a:xfrm>
            <a:off x="5887860" y="2209110"/>
            <a:ext cx="2893465" cy="1871423"/>
            <a:chOff x="4986465" y="5012874"/>
            <a:chExt cx="2893465" cy="1871423"/>
          </a:xfrm>
        </p:grpSpPr>
        <p:grpSp>
          <p:nvGrpSpPr>
            <p:cNvPr id="25" name="22 Grupo">
              <a:extLst>
                <a:ext uri="{FF2B5EF4-FFF2-40B4-BE49-F238E27FC236}">
                  <a16:creationId xmlns:a16="http://schemas.microsoft.com/office/drawing/2014/main" id="{59E8E05F-56B7-DD46-B9E1-094EF69BE25C}"/>
                </a:ext>
              </a:extLst>
            </p:cNvPr>
            <p:cNvGrpSpPr/>
            <p:nvPr/>
          </p:nvGrpSpPr>
          <p:grpSpPr>
            <a:xfrm>
              <a:off x="4986465" y="5252457"/>
              <a:ext cx="2893465" cy="1631840"/>
              <a:chOff x="5452676" y="595925"/>
              <a:chExt cx="3763223" cy="1811991"/>
            </a:xfrm>
          </p:grpSpPr>
          <p:pic>
            <p:nvPicPr>
              <p:cNvPr id="28" name="Picture 3" descr="C:\Users\karla.hernandez\Desktop\PROGRAMAS ANUALES\TC31\íconos en png para PPT\pos it.png">
                <a:extLst>
                  <a:ext uri="{FF2B5EF4-FFF2-40B4-BE49-F238E27FC236}">
                    <a16:creationId xmlns:a16="http://schemas.microsoft.com/office/drawing/2014/main" id="{1B380C00-DF2D-4332-0DC8-B4A6CD4E77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2676" y="595925"/>
                <a:ext cx="3481528" cy="1770612"/>
              </a:xfrm>
              <a:prstGeom prst="rect">
                <a:avLst/>
              </a:prstGeom>
              <a:noFill/>
              <a:extLst>
                <a:ext uri="{909E8E84-426E-40DD-AFC4-6F175D3DCCD1}">
                  <a14:hiddenFill xmlns:a14="http://schemas.microsoft.com/office/drawing/2010/main">
                    <a:solidFill>
                      <a:srgbClr val="FFFFFF"/>
                    </a:solidFill>
                  </a14:hiddenFill>
                </a:ext>
              </a:extLst>
            </p:spPr>
          </p:pic>
          <p:sp>
            <p:nvSpPr>
              <p:cNvPr id="29" name="24 Rectángulo">
                <a:extLst>
                  <a:ext uri="{FF2B5EF4-FFF2-40B4-BE49-F238E27FC236}">
                    <a16:creationId xmlns:a16="http://schemas.microsoft.com/office/drawing/2014/main" id="{6D0B96AA-753E-F096-014E-485EF6662DAC}"/>
                  </a:ext>
                </a:extLst>
              </p:cNvPr>
              <p:cNvSpPr/>
              <p:nvPr/>
            </p:nvSpPr>
            <p:spPr>
              <a:xfrm rot="21211048">
                <a:off x="5908826" y="900795"/>
                <a:ext cx="1861757" cy="375930"/>
              </a:xfrm>
              <a:prstGeom prst="rect">
                <a:avLst/>
              </a:prstGeom>
            </p:spPr>
            <p:txBody>
              <a:bodyPr wrap="square">
                <a:spAutoFit/>
              </a:bodyPr>
              <a:lstStyle/>
              <a:p>
                <a:pPr algn="just"/>
                <a:r>
                  <a:rPr lang="es-ES" altLang="es-CL" sz="1600" b="1" dirty="0">
                    <a:latin typeface="+mj-lt"/>
                    <a:ea typeface="Myriad Arabic"/>
                    <a:cs typeface="Myriad Arabic"/>
                  </a:rPr>
                  <a:t>Habilidad: </a:t>
                </a:r>
              </a:p>
            </p:txBody>
          </p:sp>
          <p:pic>
            <p:nvPicPr>
              <p:cNvPr id="30" name="Picture 5" descr="C:\Users\karla.hernandez\Desktop\PROGRAMAS ANUALES\TC31\íconos en png para PPT\08 ícono.png">
                <a:extLst>
                  <a:ext uri="{FF2B5EF4-FFF2-40B4-BE49-F238E27FC236}">
                    <a16:creationId xmlns:a16="http://schemas.microsoft.com/office/drawing/2014/main" id="{BA6E9B59-2F49-7386-BDFF-92245E6F322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54915" y="1634571"/>
                <a:ext cx="860984" cy="773345"/>
              </a:xfrm>
              <a:prstGeom prst="rect">
                <a:avLst/>
              </a:prstGeom>
              <a:noFill/>
              <a:extLst>
                <a:ext uri="{909E8E84-426E-40DD-AFC4-6F175D3DCCD1}">
                  <a14:hiddenFill xmlns:a14="http://schemas.microsoft.com/office/drawing/2010/main">
                    <a:solidFill>
                      <a:srgbClr val="FFFFFF"/>
                    </a:solidFill>
                  </a14:hiddenFill>
                </a:ext>
              </a:extLst>
            </p:spPr>
          </p:pic>
        </p:grpSp>
        <p:sp>
          <p:nvSpPr>
            <p:cNvPr id="26" name="8 Rectángulo redondeado">
              <a:extLst>
                <a:ext uri="{FF2B5EF4-FFF2-40B4-BE49-F238E27FC236}">
                  <a16:creationId xmlns:a16="http://schemas.microsoft.com/office/drawing/2014/main" id="{1F77C191-EF19-7FF3-EA2F-9ADC5D86F9AC}"/>
                </a:ext>
              </a:extLst>
            </p:cNvPr>
            <p:cNvSpPr/>
            <p:nvPr/>
          </p:nvSpPr>
          <p:spPr>
            <a:xfrm>
              <a:off x="7017406" y="5012874"/>
              <a:ext cx="827121" cy="841634"/>
            </a:xfrm>
            <a:prstGeom prst="roundRect">
              <a:avLst/>
            </a:prstGeom>
            <a:solidFill>
              <a:srgbClr val="008080"/>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4800" b="1" dirty="0"/>
                <a:t>A</a:t>
              </a:r>
              <a:endParaRPr lang="es-CL" sz="4800" b="1" dirty="0"/>
            </a:p>
          </p:txBody>
        </p:sp>
        <p:sp>
          <p:nvSpPr>
            <p:cNvPr id="27" name="CuadroTexto 26">
              <a:extLst>
                <a:ext uri="{FF2B5EF4-FFF2-40B4-BE49-F238E27FC236}">
                  <a16:creationId xmlns:a16="http://schemas.microsoft.com/office/drawing/2014/main" id="{FDC5FB3F-C54A-5118-4933-4CD0C41E22F2}"/>
                </a:ext>
              </a:extLst>
            </p:cNvPr>
            <p:cNvSpPr txBox="1"/>
            <p:nvPr/>
          </p:nvSpPr>
          <p:spPr>
            <a:xfrm rot="21206444">
              <a:off x="5378807" y="5847974"/>
              <a:ext cx="1739051" cy="584775"/>
            </a:xfrm>
            <a:prstGeom prst="rect">
              <a:avLst/>
            </a:prstGeom>
            <a:noFill/>
          </p:spPr>
          <p:txBody>
            <a:bodyPr wrap="square" rtlCol="0">
              <a:spAutoFit/>
            </a:bodyPr>
            <a:lstStyle/>
            <a:p>
              <a:r>
                <a:rPr lang="es-ES" altLang="es-CL" sz="1600" dirty="0">
                  <a:latin typeface="+mj-lt"/>
                  <a:ea typeface="Myriad Arabic"/>
                  <a:cs typeface="Myriad Arabic"/>
                </a:rPr>
                <a:t>Procesar y analizar la evidencia</a:t>
              </a:r>
            </a:p>
          </p:txBody>
        </p:sp>
      </p:grpSp>
      <p:sp>
        <p:nvSpPr>
          <p:cNvPr id="2" name="Rectángulo 1">
            <a:extLst>
              <a:ext uri="{FF2B5EF4-FFF2-40B4-BE49-F238E27FC236}">
                <a16:creationId xmlns:a16="http://schemas.microsoft.com/office/drawing/2014/main" id="{68E5977E-CD85-4425-2777-1755942AC7D4}"/>
              </a:ext>
            </a:extLst>
          </p:cNvPr>
          <p:cNvSpPr/>
          <p:nvPr/>
        </p:nvSpPr>
        <p:spPr>
          <a:xfrm>
            <a:off x="579356" y="1047224"/>
            <a:ext cx="7851580" cy="830997"/>
          </a:xfrm>
          <a:prstGeom prst="rect">
            <a:avLst/>
          </a:prstGeom>
        </p:spPr>
        <p:txBody>
          <a:bodyPr wrap="square">
            <a:spAutoFit/>
          </a:bodyPr>
          <a:lstStyle/>
          <a:p>
            <a:pPr algn="just"/>
            <a:r>
              <a:rPr lang="es-ES" sz="1600" dirty="0">
                <a:latin typeface="Arial" panose="020B0604020202020204" pitchFamily="34" charset="0"/>
                <a:cs typeface="Arial" panose="020B0604020202020204" pitchFamily="34" charset="0"/>
              </a:rPr>
              <a:t>La siguiente figura muestra de manera esquemática un “telescopio de Newton”, el cual se compone de una lente L y dos espejos M y N. Cuando la luz entra al sistema sigue las trayectorias que pasan por M, N y L para finalmente llegar al usuario:</a:t>
            </a:r>
            <a:endParaRPr lang="es-CL" sz="1600" dirty="0">
              <a:latin typeface="Arial" panose="020B0604020202020204" pitchFamily="34" charset="0"/>
              <a:cs typeface="Arial" panose="020B0604020202020204" pitchFamily="34" charset="0"/>
            </a:endParaRPr>
          </a:p>
        </p:txBody>
      </p:sp>
      <p:sp>
        <p:nvSpPr>
          <p:cNvPr id="4" name="CuadroTexto 3">
            <a:extLst>
              <a:ext uri="{FF2B5EF4-FFF2-40B4-BE49-F238E27FC236}">
                <a16:creationId xmlns:a16="http://schemas.microsoft.com/office/drawing/2014/main" id="{A30659FF-3289-BB26-2E2C-33C2F1F24BD4}"/>
              </a:ext>
            </a:extLst>
          </p:cNvPr>
          <p:cNvSpPr txBox="1"/>
          <p:nvPr/>
        </p:nvSpPr>
        <p:spPr>
          <a:xfrm>
            <a:off x="579356" y="5161321"/>
            <a:ext cx="7899477" cy="1077218"/>
          </a:xfrm>
          <a:prstGeom prst="rect">
            <a:avLst/>
          </a:prstGeom>
          <a:noFill/>
        </p:spPr>
        <p:txBody>
          <a:bodyPr wrap="square">
            <a:spAutoFit/>
          </a:bodyPr>
          <a:lstStyle/>
          <a:p>
            <a:pPr marL="342900" indent="-342900">
              <a:buAutoNum type="alphaUcParenR"/>
            </a:pPr>
            <a:r>
              <a:rPr lang="es-ES" sz="1600" dirty="0">
                <a:latin typeface="Arial" panose="020B0604020202020204" pitchFamily="34" charset="0"/>
                <a:cs typeface="Arial" panose="020B0604020202020204" pitchFamily="34" charset="0"/>
              </a:rPr>
              <a:t>Reflexión, reflexión y refracción</a:t>
            </a:r>
          </a:p>
          <a:p>
            <a:pPr marL="342900" indent="-342900">
              <a:buAutoNum type="alphaUcParenR"/>
            </a:pPr>
            <a:r>
              <a:rPr lang="es-ES" sz="1600" dirty="0">
                <a:latin typeface="Arial" panose="020B0604020202020204" pitchFamily="34" charset="0"/>
                <a:cs typeface="Arial" panose="020B0604020202020204" pitchFamily="34" charset="0"/>
              </a:rPr>
              <a:t>Difracción, difracción y absorción</a:t>
            </a:r>
          </a:p>
          <a:p>
            <a:pPr marL="342900" indent="-342900">
              <a:buAutoNum type="alphaUcParenR"/>
            </a:pPr>
            <a:r>
              <a:rPr lang="es-ES" sz="1600" dirty="0">
                <a:latin typeface="Arial" panose="020B0604020202020204" pitchFamily="34" charset="0"/>
                <a:cs typeface="Arial" panose="020B0604020202020204" pitchFamily="34" charset="0"/>
              </a:rPr>
              <a:t>Absorción, absorción y dispersión</a:t>
            </a:r>
          </a:p>
          <a:p>
            <a:pPr marL="342900" indent="-342900">
              <a:buAutoNum type="alphaUcParenR"/>
            </a:pPr>
            <a:r>
              <a:rPr lang="es-ES" sz="1600" dirty="0">
                <a:latin typeface="Arial" panose="020B0604020202020204" pitchFamily="34" charset="0"/>
                <a:cs typeface="Arial" panose="020B0604020202020204" pitchFamily="34" charset="0"/>
              </a:rPr>
              <a:t>Reflexión, reflexión e interferencia</a:t>
            </a:r>
          </a:p>
        </p:txBody>
      </p:sp>
      <p:sp>
        <p:nvSpPr>
          <p:cNvPr id="5" name="Rectángulo 4">
            <a:extLst>
              <a:ext uri="{FF2B5EF4-FFF2-40B4-BE49-F238E27FC236}">
                <a16:creationId xmlns:a16="http://schemas.microsoft.com/office/drawing/2014/main" id="{7EC60A7E-8D7C-D2C9-B13F-713BDA2A1CB4}"/>
              </a:ext>
            </a:extLst>
          </p:cNvPr>
          <p:cNvSpPr/>
          <p:nvPr/>
        </p:nvSpPr>
        <p:spPr>
          <a:xfrm>
            <a:off x="579356" y="4481670"/>
            <a:ext cx="7851580" cy="584775"/>
          </a:xfrm>
          <a:prstGeom prst="rect">
            <a:avLst/>
          </a:prstGeom>
        </p:spPr>
        <p:txBody>
          <a:bodyPr wrap="square">
            <a:spAutoFit/>
          </a:bodyPr>
          <a:lstStyle/>
          <a:p>
            <a:pPr algn="just"/>
            <a:r>
              <a:rPr lang="es-ES" sz="1600" dirty="0">
                <a:latin typeface="Arial" panose="020B0604020202020204" pitchFamily="34" charset="0"/>
                <a:cs typeface="Arial" panose="020B0604020202020204" pitchFamily="34" charset="0"/>
              </a:rPr>
              <a:t>¿Cuál de las combinaciones que se presentan a continuación corresponde a los fenómenos ondulatorios observados en M, N y L?</a:t>
            </a:r>
          </a:p>
        </p:txBody>
      </p:sp>
      <p:sp>
        <p:nvSpPr>
          <p:cNvPr id="16" name="CuadroTexto 15">
            <a:extLst>
              <a:ext uri="{FF2B5EF4-FFF2-40B4-BE49-F238E27FC236}">
                <a16:creationId xmlns:a16="http://schemas.microsoft.com/office/drawing/2014/main" id="{88B5B91A-1625-E77A-53E5-78FC11C4F509}"/>
              </a:ext>
            </a:extLst>
          </p:cNvPr>
          <p:cNvSpPr txBox="1"/>
          <p:nvPr/>
        </p:nvSpPr>
        <p:spPr>
          <a:xfrm>
            <a:off x="82475" y="6469132"/>
            <a:ext cx="5974116"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cs typeface="Arial" panose="020B0604020202020204" pitchFamily="34" charset="0"/>
              </a:rPr>
              <a:t>Pregunta 2 – Lentes, Cuaderno de ejercicios. CPECH.</a:t>
            </a:r>
            <a:endParaRPr lang="es-CL" sz="1000" b="1" dirty="0">
              <a:cs typeface="Arial" panose="020B0604020202020204" pitchFamily="34" charset="0"/>
            </a:endParaRPr>
          </a:p>
        </p:txBody>
      </p:sp>
      <p:pic>
        <p:nvPicPr>
          <p:cNvPr id="3" name="Imagen 2"/>
          <p:cNvPicPr>
            <a:picLocks noChangeAspect="1"/>
          </p:cNvPicPr>
          <p:nvPr/>
        </p:nvPicPr>
        <p:blipFill>
          <a:blip r:embed="rId5"/>
          <a:stretch>
            <a:fillRect/>
          </a:stretch>
        </p:blipFill>
        <p:spPr>
          <a:xfrm>
            <a:off x="3424708" y="1945882"/>
            <a:ext cx="2208771" cy="2554245"/>
          </a:xfrm>
          <a:prstGeom prst="rect">
            <a:avLst/>
          </a:prstGeom>
        </p:spPr>
      </p:pic>
      <p:pic>
        <p:nvPicPr>
          <p:cNvPr id="6" name="Imagen 5">
            <a:extLst>
              <a:ext uri="{FF2B5EF4-FFF2-40B4-BE49-F238E27FC236}">
                <a16:creationId xmlns:a16="http://schemas.microsoft.com/office/drawing/2014/main" id="{10039DA4-D711-060E-9102-246482F43A4A}"/>
              </a:ext>
            </a:extLst>
          </p:cNvPr>
          <p:cNvPicPr>
            <a:picLocks noChangeAspect="1"/>
          </p:cNvPicPr>
          <p:nvPr/>
        </p:nvPicPr>
        <p:blipFill>
          <a:blip r:embed="rId6"/>
          <a:stretch>
            <a:fillRect/>
          </a:stretch>
        </p:blipFill>
        <p:spPr>
          <a:xfrm>
            <a:off x="36000" y="216000"/>
            <a:ext cx="1726517" cy="518406"/>
          </a:xfrm>
          <a:prstGeom prst="rect">
            <a:avLst/>
          </a:prstGeom>
        </p:spPr>
      </p:pic>
    </p:spTree>
    <p:extLst>
      <p:ext uri="{BB962C8B-B14F-4D97-AF65-F5344CB8AC3E}">
        <p14:creationId xmlns:p14="http://schemas.microsoft.com/office/powerpoint/2010/main" val="3730507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esquinas redondeadas 4">
            <a:extLst>
              <a:ext uri="{FF2B5EF4-FFF2-40B4-BE49-F238E27FC236}">
                <a16:creationId xmlns:a16="http://schemas.microsoft.com/office/drawing/2014/main" id="{CD4D5619-7CE6-8BF4-369C-FB492E6C86F7}"/>
              </a:ext>
            </a:extLst>
          </p:cNvPr>
          <p:cNvSpPr/>
          <p:nvPr/>
        </p:nvSpPr>
        <p:spPr>
          <a:xfrm>
            <a:off x="3560587" y="845590"/>
            <a:ext cx="1795244" cy="771788"/>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t>Óptica geométrica</a:t>
            </a:r>
            <a:endParaRPr lang="es-CL" b="1" dirty="0"/>
          </a:p>
        </p:txBody>
      </p:sp>
      <p:sp>
        <p:nvSpPr>
          <p:cNvPr id="19" name="Rectángulo: esquinas redondeadas 18">
            <a:extLst>
              <a:ext uri="{FF2B5EF4-FFF2-40B4-BE49-F238E27FC236}">
                <a16:creationId xmlns:a16="http://schemas.microsoft.com/office/drawing/2014/main" id="{23477CF1-B75F-52D7-2A7E-5E6D933AD323}"/>
              </a:ext>
            </a:extLst>
          </p:cNvPr>
          <p:cNvSpPr/>
          <p:nvPr/>
        </p:nvSpPr>
        <p:spPr>
          <a:xfrm>
            <a:off x="6774202" y="4732685"/>
            <a:ext cx="1795244" cy="771788"/>
          </a:xfrm>
          <a:prstGeom prst="roundRect">
            <a:avLst/>
          </a:prstGeom>
          <a:solidFill>
            <a:schemeClr val="accent2">
              <a:lumMod val="40000"/>
              <a:lumOff val="60000"/>
            </a:schemeClr>
          </a:solidFill>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CL" b="1" dirty="0">
                <a:solidFill>
                  <a:schemeClr val="tx1"/>
                </a:solidFill>
              </a:rPr>
              <a:t>Convergentes</a:t>
            </a:r>
          </a:p>
        </p:txBody>
      </p:sp>
      <p:sp>
        <p:nvSpPr>
          <p:cNvPr id="2" name="Rectángulo: esquinas redondeadas 1">
            <a:extLst>
              <a:ext uri="{FF2B5EF4-FFF2-40B4-BE49-F238E27FC236}">
                <a16:creationId xmlns:a16="http://schemas.microsoft.com/office/drawing/2014/main" id="{C49328C7-6B2E-EFEF-334C-8D53514CD7D6}"/>
              </a:ext>
            </a:extLst>
          </p:cNvPr>
          <p:cNvSpPr/>
          <p:nvPr/>
        </p:nvSpPr>
        <p:spPr>
          <a:xfrm>
            <a:off x="4314871" y="2181400"/>
            <a:ext cx="1795244" cy="771788"/>
          </a:xfrm>
          <a:prstGeom prst="roundRect">
            <a:avLst/>
          </a:prstGeom>
          <a:solidFill>
            <a:schemeClr val="accent2">
              <a:lumMod val="40000"/>
              <a:lumOff val="60000"/>
            </a:schemeClr>
          </a:solidFill>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CL" b="1" dirty="0">
                <a:solidFill>
                  <a:schemeClr val="tx1"/>
                </a:solidFill>
              </a:rPr>
              <a:t>Divergentes</a:t>
            </a:r>
          </a:p>
        </p:txBody>
      </p:sp>
      <p:cxnSp>
        <p:nvCxnSpPr>
          <p:cNvPr id="12" name="Conector: curvado 11">
            <a:extLst>
              <a:ext uri="{FF2B5EF4-FFF2-40B4-BE49-F238E27FC236}">
                <a16:creationId xmlns:a16="http://schemas.microsoft.com/office/drawing/2014/main" id="{8DCB493C-07AC-66AB-63F8-AF0797A48C03}"/>
              </a:ext>
            </a:extLst>
          </p:cNvPr>
          <p:cNvCxnSpPr>
            <a:cxnSpLocks/>
            <a:stCxn id="74" idx="1"/>
            <a:endCxn id="19" idx="3"/>
          </p:cNvCxnSpPr>
          <p:nvPr/>
        </p:nvCxnSpPr>
        <p:spPr>
          <a:xfrm rot="10800000" flipH="1" flipV="1">
            <a:off x="7067524" y="1977323"/>
            <a:ext cx="1501921" cy="3141255"/>
          </a:xfrm>
          <a:prstGeom prst="curvedConnector5">
            <a:avLst>
              <a:gd name="adj1" fmla="val -15221"/>
              <a:gd name="adj2" fmla="val 50000"/>
              <a:gd name="adj3" fmla="val 115221"/>
            </a:avLst>
          </a:prstGeom>
          <a:ln w="38100">
            <a:solidFill>
              <a:schemeClr val="accent2">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2" name="Conector: curvado 21">
            <a:extLst>
              <a:ext uri="{FF2B5EF4-FFF2-40B4-BE49-F238E27FC236}">
                <a16:creationId xmlns:a16="http://schemas.microsoft.com/office/drawing/2014/main" id="{C41D6D46-65D3-FEB2-D2DD-A0A7F695792F}"/>
              </a:ext>
            </a:extLst>
          </p:cNvPr>
          <p:cNvCxnSpPr>
            <a:cxnSpLocks/>
            <a:stCxn id="74" idx="1"/>
            <a:endCxn id="2" idx="3"/>
          </p:cNvCxnSpPr>
          <p:nvPr/>
        </p:nvCxnSpPr>
        <p:spPr>
          <a:xfrm rot="10800000" flipV="1">
            <a:off x="6110115" y="1977324"/>
            <a:ext cx="957410" cy="589970"/>
          </a:xfrm>
          <a:prstGeom prst="curvedConnector3">
            <a:avLst>
              <a:gd name="adj1" fmla="val 50000"/>
            </a:avLst>
          </a:prstGeom>
          <a:ln w="38100">
            <a:solidFill>
              <a:schemeClr val="accent2">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74" name="Rectángulo: esquinas redondeadas 73">
            <a:extLst>
              <a:ext uri="{FF2B5EF4-FFF2-40B4-BE49-F238E27FC236}">
                <a16:creationId xmlns:a16="http://schemas.microsoft.com/office/drawing/2014/main" id="{DB7C2BA7-E1F0-3A36-FA74-C63CA89ADEF0}"/>
              </a:ext>
            </a:extLst>
          </p:cNvPr>
          <p:cNvSpPr/>
          <p:nvPr/>
        </p:nvSpPr>
        <p:spPr>
          <a:xfrm>
            <a:off x="7067525" y="1591430"/>
            <a:ext cx="1795244" cy="771788"/>
          </a:xfrm>
          <a:prstGeom prst="roundRect">
            <a:avLst/>
          </a:prstGeom>
          <a:solidFill>
            <a:schemeClr val="accent1">
              <a:lumMod val="20000"/>
              <a:lumOff val="80000"/>
            </a:schemeClr>
          </a:solidFill>
          <a:ln>
            <a:solidFill>
              <a:schemeClr val="accent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CL" b="1" dirty="0">
                <a:solidFill>
                  <a:schemeClr val="tx1"/>
                </a:solidFill>
              </a:rPr>
              <a:t>Lentes</a:t>
            </a:r>
          </a:p>
        </p:txBody>
      </p:sp>
      <p:cxnSp>
        <p:nvCxnSpPr>
          <p:cNvPr id="75" name="Conector: curvado 74">
            <a:extLst>
              <a:ext uri="{FF2B5EF4-FFF2-40B4-BE49-F238E27FC236}">
                <a16:creationId xmlns:a16="http://schemas.microsoft.com/office/drawing/2014/main" id="{BFC586C3-0413-D9B8-3C51-1FEFA87D5A5A}"/>
              </a:ext>
            </a:extLst>
          </p:cNvPr>
          <p:cNvCxnSpPr>
            <a:cxnSpLocks/>
            <a:stCxn id="5" idx="3"/>
            <a:endCxn id="74" idx="0"/>
          </p:cNvCxnSpPr>
          <p:nvPr/>
        </p:nvCxnSpPr>
        <p:spPr>
          <a:xfrm>
            <a:off x="5355831" y="1231484"/>
            <a:ext cx="2609316" cy="359946"/>
          </a:xfrm>
          <a:prstGeom prst="curvedConnector2">
            <a:avLst/>
          </a:prstGeom>
          <a:ln w="38100">
            <a:solidFill>
              <a:srgbClr val="4472C4"/>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93" name="Conector: curvado 92">
            <a:extLst>
              <a:ext uri="{FF2B5EF4-FFF2-40B4-BE49-F238E27FC236}">
                <a16:creationId xmlns:a16="http://schemas.microsoft.com/office/drawing/2014/main" id="{B5A0F757-FFB5-6014-D128-ED37133239C1}"/>
              </a:ext>
            </a:extLst>
          </p:cNvPr>
          <p:cNvCxnSpPr>
            <a:cxnSpLocks/>
            <a:stCxn id="2" idx="1"/>
            <a:endCxn id="4" idx="3"/>
          </p:cNvCxnSpPr>
          <p:nvPr/>
        </p:nvCxnSpPr>
        <p:spPr>
          <a:xfrm rot="10800000" flipV="1">
            <a:off x="3560587" y="2567293"/>
            <a:ext cx="754284" cy="6489"/>
          </a:xfrm>
          <a:prstGeom prst="curvedConnector3">
            <a:avLst>
              <a:gd name="adj1" fmla="val 50000"/>
            </a:avLst>
          </a:prstGeom>
          <a:ln w="38100">
            <a:solidFill>
              <a:srgbClr val="ED7D3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02" name="Conector: curvado 101">
            <a:extLst>
              <a:ext uri="{FF2B5EF4-FFF2-40B4-BE49-F238E27FC236}">
                <a16:creationId xmlns:a16="http://schemas.microsoft.com/office/drawing/2014/main" id="{83664B97-2B6D-536B-F59E-443446AEFE23}"/>
              </a:ext>
            </a:extLst>
          </p:cNvPr>
          <p:cNvCxnSpPr>
            <a:cxnSpLocks/>
            <a:stCxn id="19" idx="1"/>
            <a:endCxn id="14" idx="3"/>
          </p:cNvCxnSpPr>
          <p:nvPr/>
        </p:nvCxnSpPr>
        <p:spPr>
          <a:xfrm rot="10800000">
            <a:off x="6006052" y="5114253"/>
            <a:ext cx="768151" cy="4326"/>
          </a:xfrm>
          <a:prstGeom prst="curvedConnector3">
            <a:avLst>
              <a:gd name="adj1" fmla="val 50000"/>
            </a:avLst>
          </a:prstGeom>
          <a:ln w="38100">
            <a:solidFill>
              <a:srgbClr val="ED7D31"/>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4" name="Imagen 3"/>
          <p:cNvPicPr>
            <a:picLocks noChangeAspect="1"/>
          </p:cNvPicPr>
          <p:nvPr/>
        </p:nvPicPr>
        <p:blipFill>
          <a:blip r:embed="rId2"/>
          <a:stretch>
            <a:fillRect/>
          </a:stretch>
        </p:blipFill>
        <p:spPr>
          <a:xfrm>
            <a:off x="283505" y="1732623"/>
            <a:ext cx="3277082" cy="1682319"/>
          </a:xfrm>
          <a:prstGeom prst="rect">
            <a:avLst/>
          </a:prstGeom>
          <a:ln w="28575">
            <a:solidFill>
              <a:srgbClr val="A7BA1A"/>
            </a:solidFill>
          </a:ln>
        </p:spPr>
      </p:pic>
      <p:sp>
        <p:nvSpPr>
          <p:cNvPr id="65" name="Rectángulo: esquinas redondeadas 64">
            <a:extLst>
              <a:ext uri="{FF2B5EF4-FFF2-40B4-BE49-F238E27FC236}">
                <a16:creationId xmlns:a16="http://schemas.microsoft.com/office/drawing/2014/main" id="{7071DF1E-DADC-2EA9-E5F3-E2CA11B961A3}"/>
              </a:ext>
            </a:extLst>
          </p:cNvPr>
          <p:cNvSpPr/>
          <p:nvPr/>
        </p:nvSpPr>
        <p:spPr>
          <a:xfrm>
            <a:off x="533002" y="3350942"/>
            <a:ext cx="2778088" cy="667013"/>
          </a:xfrm>
          <a:prstGeom prst="round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600" b="1" dirty="0"/>
              <a:t>Imágenes virtuales, derechas y de menor tamaño. </a:t>
            </a:r>
          </a:p>
        </p:txBody>
      </p:sp>
      <p:pic>
        <p:nvPicPr>
          <p:cNvPr id="14" name="Imagen 13"/>
          <p:cNvPicPr>
            <a:picLocks noChangeAspect="1"/>
          </p:cNvPicPr>
          <p:nvPr/>
        </p:nvPicPr>
        <p:blipFill>
          <a:blip r:embed="rId3"/>
          <a:stretch>
            <a:fillRect/>
          </a:stretch>
        </p:blipFill>
        <p:spPr>
          <a:xfrm>
            <a:off x="1619113" y="4310640"/>
            <a:ext cx="4386938" cy="1607226"/>
          </a:xfrm>
          <a:prstGeom prst="rect">
            <a:avLst/>
          </a:prstGeom>
          <a:ln w="28575">
            <a:solidFill>
              <a:srgbClr val="A7BA1A"/>
            </a:solidFill>
          </a:ln>
        </p:spPr>
      </p:pic>
      <p:sp>
        <p:nvSpPr>
          <p:cNvPr id="100" name="Rectángulo: esquinas redondeadas 99">
            <a:extLst>
              <a:ext uri="{FF2B5EF4-FFF2-40B4-BE49-F238E27FC236}">
                <a16:creationId xmlns:a16="http://schemas.microsoft.com/office/drawing/2014/main" id="{F2D2F5F3-1AFA-6890-C4B6-5309AC092EB9}"/>
              </a:ext>
            </a:extLst>
          </p:cNvPr>
          <p:cNvSpPr/>
          <p:nvPr/>
        </p:nvSpPr>
        <p:spPr>
          <a:xfrm>
            <a:off x="1752480" y="5884687"/>
            <a:ext cx="4120203" cy="651728"/>
          </a:xfrm>
          <a:prstGeom prst="round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600" b="1" dirty="0"/>
              <a:t>Las características de la imagen dependen de la posición en la que se encuentre el objeto.</a:t>
            </a:r>
          </a:p>
        </p:txBody>
      </p:sp>
      <p:pic>
        <p:nvPicPr>
          <p:cNvPr id="3" name="Imagen 2">
            <a:extLst>
              <a:ext uri="{FF2B5EF4-FFF2-40B4-BE49-F238E27FC236}">
                <a16:creationId xmlns:a16="http://schemas.microsoft.com/office/drawing/2014/main" id="{FF2508CE-0667-AEAD-3B3D-980ED702FDD2}"/>
              </a:ext>
            </a:extLst>
          </p:cNvPr>
          <p:cNvPicPr>
            <a:picLocks noChangeAspect="1"/>
          </p:cNvPicPr>
          <p:nvPr/>
        </p:nvPicPr>
        <p:blipFill>
          <a:blip r:embed="rId4"/>
          <a:stretch>
            <a:fillRect/>
          </a:stretch>
        </p:blipFill>
        <p:spPr>
          <a:xfrm>
            <a:off x="36000" y="216000"/>
            <a:ext cx="1728019" cy="514345"/>
          </a:xfrm>
          <a:prstGeom prst="rect">
            <a:avLst/>
          </a:prstGeom>
        </p:spPr>
      </p:pic>
      <p:sp>
        <p:nvSpPr>
          <p:cNvPr id="7" name="CuadroTexto 6">
            <a:extLst>
              <a:ext uri="{FF2B5EF4-FFF2-40B4-BE49-F238E27FC236}">
                <a16:creationId xmlns:a16="http://schemas.microsoft.com/office/drawing/2014/main" id="{86A25F32-DBFC-E7D3-6DA8-CE3C79E7896D}"/>
              </a:ext>
            </a:extLst>
          </p:cNvPr>
          <p:cNvSpPr txBox="1"/>
          <p:nvPr/>
        </p:nvSpPr>
        <p:spPr>
          <a:xfrm>
            <a:off x="2127914" y="296285"/>
            <a:ext cx="6455833" cy="369332"/>
          </a:xfrm>
          <a:prstGeom prst="rect">
            <a:avLst/>
          </a:prstGeom>
          <a:noFill/>
        </p:spPr>
        <p:txBody>
          <a:bodyPr wrap="square" rtlCol="0">
            <a:spAutoFit/>
          </a:bodyPr>
          <a:lstStyle/>
          <a:p>
            <a:r>
              <a:rPr lang="es-ES" dirty="0"/>
              <a:t>El siguiente mapa conceptual resume los contenidos de la clase:</a:t>
            </a:r>
            <a:endParaRPr lang="es-CL" dirty="0"/>
          </a:p>
        </p:txBody>
      </p:sp>
    </p:spTree>
    <p:extLst>
      <p:ext uri="{BB962C8B-B14F-4D97-AF65-F5344CB8AC3E}">
        <p14:creationId xmlns:p14="http://schemas.microsoft.com/office/powerpoint/2010/main" val="489357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fade">
                                      <p:cBhvr>
                                        <p:cTn id="7" dur="500"/>
                                        <p:tgtEl>
                                          <p:spTgt spid="7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4"/>
                                        </p:tgtEl>
                                        <p:attrNameLst>
                                          <p:attrName>style.visibility</p:attrName>
                                        </p:attrNameLst>
                                      </p:cBhvr>
                                      <p:to>
                                        <p:strVal val="visible"/>
                                      </p:to>
                                    </p:set>
                                    <p:animEffect transition="in" filter="fade">
                                      <p:cBhvr>
                                        <p:cTn id="10" dur="500"/>
                                        <p:tgtEl>
                                          <p:spTgt spid="7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par>
                                <p:cTn id="19" presetID="10" presetClass="entr" presetSubtype="0" fill="hold" nodeType="withEffect">
                                  <p:stCondLst>
                                    <p:cond delay="0"/>
                                  </p:stCondLst>
                                  <p:childTnLst>
                                    <p:set>
                                      <p:cBhvr>
                                        <p:cTn id="20" dur="1" fill="hold">
                                          <p:stCondLst>
                                            <p:cond delay="0"/>
                                          </p:stCondLst>
                                        </p:cTn>
                                        <p:tgtEl>
                                          <p:spTgt spid="93"/>
                                        </p:tgtEl>
                                        <p:attrNameLst>
                                          <p:attrName>style.visibility</p:attrName>
                                        </p:attrNameLst>
                                      </p:cBhvr>
                                      <p:to>
                                        <p:strVal val="visible"/>
                                      </p:to>
                                    </p:set>
                                    <p:animEffect transition="in" filter="fade">
                                      <p:cBhvr>
                                        <p:cTn id="21" dur="500"/>
                                        <p:tgtEl>
                                          <p:spTgt spid="93"/>
                                        </p:tgtEl>
                                      </p:cBhvr>
                                    </p:animEffect>
                                  </p:childTnLst>
                                </p:cTn>
                              </p:par>
                              <p:par>
                                <p:cTn id="22" presetID="10"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65"/>
                                        </p:tgtEl>
                                        <p:attrNameLst>
                                          <p:attrName>style.visibility</p:attrName>
                                        </p:attrNameLst>
                                      </p:cBhvr>
                                      <p:to>
                                        <p:strVal val="visible"/>
                                      </p:to>
                                    </p:set>
                                    <p:animEffect transition="in" filter="fade">
                                      <p:cBhvr>
                                        <p:cTn id="27" dur="500"/>
                                        <p:tgtEl>
                                          <p:spTgt spid="6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par>
                                <p:cTn id="36" presetID="10" presetClass="entr" presetSubtype="0" fill="hold" nodeType="withEffect">
                                  <p:stCondLst>
                                    <p:cond delay="0"/>
                                  </p:stCondLst>
                                  <p:childTnLst>
                                    <p:set>
                                      <p:cBhvr>
                                        <p:cTn id="37" dur="1" fill="hold">
                                          <p:stCondLst>
                                            <p:cond delay="0"/>
                                          </p:stCondLst>
                                        </p:cTn>
                                        <p:tgtEl>
                                          <p:spTgt spid="102"/>
                                        </p:tgtEl>
                                        <p:attrNameLst>
                                          <p:attrName>style.visibility</p:attrName>
                                        </p:attrNameLst>
                                      </p:cBhvr>
                                      <p:to>
                                        <p:strVal val="visible"/>
                                      </p:to>
                                    </p:set>
                                    <p:animEffect transition="in" filter="fade">
                                      <p:cBhvr>
                                        <p:cTn id="38" dur="500"/>
                                        <p:tgtEl>
                                          <p:spTgt spid="102"/>
                                        </p:tgtEl>
                                      </p:cBhvr>
                                    </p:animEffect>
                                  </p:childTnLst>
                                </p:cTn>
                              </p:par>
                              <p:par>
                                <p:cTn id="39" presetID="10" presetClass="entr" presetSubtype="0"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00"/>
                                        </p:tgtEl>
                                        <p:attrNameLst>
                                          <p:attrName>style.visibility</p:attrName>
                                        </p:attrNameLst>
                                      </p:cBhvr>
                                      <p:to>
                                        <p:strVal val="visible"/>
                                      </p:to>
                                    </p:set>
                                    <p:animEffect transition="in" filter="fade">
                                      <p:cBhvr>
                                        <p:cTn id="44"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 grpId="0" animBg="1"/>
      <p:bldP spid="74" grpId="0" animBg="1"/>
      <p:bldP spid="65" grpId="0" animBg="1"/>
      <p:bldP spid="10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upo 17"/>
          <p:cNvGrpSpPr/>
          <p:nvPr/>
        </p:nvGrpSpPr>
        <p:grpSpPr>
          <a:xfrm>
            <a:off x="4452742" y="4111095"/>
            <a:ext cx="4227020" cy="2455366"/>
            <a:chOff x="4761923" y="3933535"/>
            <a:chExt cx="4227020" cy="2455366"/>
          </a:xfrm>
        </p:grpSpPr>
        <p:pic>
          <p:nvPicPr>
            <p:cNvPr id="2050" name="Picture 2" descr="https://assets.science.nasa.gov/content/dam/science/astro/universe/internal_resources/696/Gravitational_Lensing-1.gif?w=540&amp;h=297&amp;fit=clip&amp;crop=faces%2Cfocalpoin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761923" y="3933535"/>
              <a:ext cx="4084630" cy="2246547"/>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p:cNvSpPr/>
            <p:nvPr/>
          </p:nvSpPr>
          <p:spPr>
            <a:xfrm>
              <a:off x="7010516" y="6158069"/>
              <a:ext cx="1978427" cy="230832"/>
            </a:xfrm>
            <a:prstGeom prst="rect">
              <a:avLst/>
            </a:prstGeom>
          </p:spPr>
          <p:txBody>
            <a:bodyPr wrap="none">
              <a:spAutoFit/>
            </a:bodyPr>
            <a:lstStyle/>
            <a:p>
              <a:r>
                <a:rPr lang="es-CL" sz="900" dirty="0">
                  <a:solidFill>
                    <a:srgbClr val="000000"/>
                  </a:solidFill>
                </a:rPr>
                <a:t>Fuente: NASA, Frank </a:t>
              </a:r>
              <a:r>
                <a:rPr lang="es-CL" sz="900" dirty="0" err="1">
                  <a:solidFill>
                    <a:srgbClr val="000000"/>
                  </a:solidFill>
                </a:rPr>
                <a:t>Summers</a:t>
              </a:r>
              <a:r>
                <a:rPr lang="es-CL" sz="900" dirty="0">
                  <a:solidFill>
                    <a:srgbClr val="000000"/>
                  </a:solidFill>
                </a:rPr>
                <a:t> (</a:t>
              </a:r>
              <a:r>
                <a:rPr lang="es-CL" sz="900" dirty="0" err="1">
                  <a:solidFill>
                    <a:srgbClr val="000000"/>
                  </a:solidFill>
                </a:rPr>
                <a:t>STScI</a:t>
              </a:r>
              <a:r>
                <a:rPr lang="es-CL" sz="900" dirty="0">
                  <a:solidFill>
                    <a:srgbClr val="000000"/>
                  </a:solidFill>
                </a:rPr>
                <a:t>).</a:t>
              </a:r>
              <a:endParaRPr lang="es-CL" sz="900" dirty="0"/>
            </a:p>
          </p:txBody>
        </p:sp>
      </p:grpSp>
      <p:sp>
        <p:nvSpPr>
          <p:cNvPr id="10" name="CuadroTexto 9">
            <a:extLst>
              <a:ext uri="{FF2B5EF4-FFF2-40B4-BE49-F238E27FC236}">
                <a16:creationId xmlns:a16="http://schemas.microsoft.com/office/drawing/2014/main" id="{31BC65F7-7F57-D14A-AD90-5BE88D31BBA9}"/>
              </a:ext>
            </a:extLst>
          </p:cNvPr>
          <p:cNvSpPr txBox="1"/>
          <p:nvPr/>
        </p:nvSpPr>
        <p:spPr>
          <a:xfrm>
            <a:off x="478933" y="933975"/>
            <a:ext cx="7260904" cy="369332"/>
          </a:xfrm>
          <a:prstGeom prst="rect">
            <a:avLst/>
          </a:prstGeom>
          <a:noFill/>
        </p:spPr>
        <p:txBody>
          <a:bodyPr wrap="square" rtlCol="0">
            <a:spAutoFit/>
          </a:bodyPr>
          <a:lstStyle/>
          <a:p>
            <a:pPr algn="just"/>
            <a:r>
              <a:rPr lang="es-ES" dirty="0"/>
              <a:t>Lee el siguiente texto. Luego, responde las preguntas:</a:t>
            </a:r>
            <a:endParaRPr lang="es-CL" dirty="0"/>
          </a:p>
        </p:txBody>
      </p:sp>
      <p:sp>
        <p:nvSpPr>
          <p:cNvPr id="2" name="Rectángulo 1"/>
          <p:cNvSpPr/>
          <p:nvPr/>
        </p:nvSpPr>
        <p:spPr>
          <a:xfrm>
            <a:off x="581072" y="1499938"/>
            <a:ext cx="8044918" cy="2062103"/>
          </a:xfrm>
          <a:prstGeom prst="rect">
            <a:avLst/>
          </a:prstGeom>
          <a:ln w="28575"/>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s-ES" sz="1600" dirty="0"/>
              <a:t>“La lente gravitacional se produce cuando un objeto masivo, como un cúmulo de galaxias, o una enana blanca deforma el espacio y el tiempo, provocando que la luz se doble, distorsione y amplifique al pasar alrededor de dicho objeto. Einstein fue uno de los primeros en describir este fenómeno. En su teoría de la relatividad general, Einstein fusiona el espacio y el tiempo en una única magnitud llamada «espacio-tiempo» y describe la gravedad simplemente como la curvatura del espacio-tiempo. La teoría describe la trayectoria que sigue la luz a través de una lente gravitacional como una curva que distorsiona y amplía la imagen del objeto, al igual que una lupa.”                                                                                                                                Fuente: NASA</a:t>
            </a:r>
            <a:endParaRPr lang="es-CL" sz="1600" dirty="0"/>
          </a:p>
        </p:txBody>
      </p:sp>
      <p:sp>
        <p:nvSpPr>
          <p:cNvPr id="7" name="CuadroTexto 6"/>
          <p:cNvSpPr txBox="1"/>
          <p:nvPr/>
        </p:nvSpPr>
        <p:spPr>
          <a:xfrm>
            <a:off x="4896320" y="4197590"/>
            <a:ext cx="3302646" cy="1021556"/>
          </a:xfrm>
          <a:prstGeom prst="wedgeRoundRectCallout">
            <a:avLst>
              <a:gd name="adj1" fmla="val -21254"/>
              <a:gd name="adj2" fmla="val -19480"/>
              <a:gd name="adj3" fmla="val 16667"/>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s-ES" b="1" dirty="0">
                <a:solidFill>
                  <a:schemeClr val="tx1"/>
                </a:solidFill>
              </a:rPr>
              <a:t>¿Por qué este fenómeno se denomina "lente gravitacional"?</a:t>
            </a:r>
          </a:p>
        </p:txBody>
      </p:sp>
      <p:sp>
        <p:nvSpPr>
          <p:cNvPr id="8" name="CuadroTexto 7"/>
          <p:cNvSpPr txBox="1"/>
          <p:nvPr/>
        </p:nvSpPr>
        <p:spPr>
          <a:xfrm>
            <a:off x="4515403" y="5338778"/>
            <a:ext cx="4064480" cy="715089"/>
          </a:xfrm>
          <a:prstGeom prst="wedgeRoundRectCallout">
            <a:avLst>
              <a:gd name="adj1" fmla="val -21254"/>
              <a:gd name="adj2" fmla="val -19480"/>
              <a:gd name="adj3" fmla="val 16667"/>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s-ES" b="1" dirty="0">
                <a:solidFill>
                  <a:schemeClr val="tx1"/>
                </a:solidFill>
              </a:rPr>
              <a:t>¿Qué crees que hace una lente óptica con la luz, como por ejemplo una lupa?</a:t>
            </a:r>
          </a:p>
        </p:txBody>
      </p:sp>
      <p:grpSp>
        <p:nvGrpSpPr>
          <p:cNvPr id="16" name="Grupo 15"/>
          <p:cNvGrpSpPr/>
          <p:nvPr/>
        </p:nvGrpSpPr>
        <p:grpSpPr>
          <a:xfrm>
            <a:off x="617106" y="3863788"/>
            <a:ext cx="3492279" cy="2850457"/>
            <a:chOff x="581072" y="3693295"/>
            <a:chExt cx="3492279" cy="2850457"/>
          </a:xfrm>
        </p:grpSpPr>
        <p:sp>
          <p:nvSpPr>
            <p:cNvPr id="5" name="Rectángulo 4"/>
            <p:cNvSpPr/>
            <p:nvPr/>
          </p:nvSpPr>
          <p:spPr>
            <a:xfrm>
              <a:off x="2043628" y="6312920"/>
              <a:ext cx="2029723" cy="230832"/>
            </a:xfrm>
            <a:prstGeom prst="rect">
              <a:avLst/>
            </a:prstGeom>
          </p:spPr>
          <p:txBody>
            <a:bodyPr wrap="none">
              <a:spAutoFit/>
            </a:bodyPr>
            <a:lstStyle/>
            <a:p>
              <a:r>
                <a:rPr lang="nn-NO" sz="900" dirty="0">
                  <a:solidFill>
                    <a:srgbClr val="000000"/>
                  </a:solidFill>
                </a:rPr>
                <a:t>Fuente: NASA, ESA, and A. Feild (STScI).</a:t>
              </a:r>
              <a:endParaRPr lang="es-CL" sz="900" dirty="0"/>
            </a:p>
          </p:txBody>
        </p:sp>
        <p:grpSp>
          <p:nvGrpSpPr>
            <p:cNvPr id="12" name="Grupo 11"/>
            <p:cNvGrpSpPr/>
            <p:nvPr/>
          </p:nvGrpSpPr>
          <p:grpSpPr>
            <a:xfrm>
              <a:off x="581072" y="3693295"/>
              <a:ext cx="3355803" cy="2632369"/>
              <a:chOff x="581072" y="3657600"/>
              <a:chExt cx="3355803" cy="2632369"/>
            </a:xfrm>
          </p:grpSpPr>
          <p:pic>
            <p:nvPicPr>
              <p:cNvPr id="3" name="Imagen 2"/>
              <p:cNvPicPr>
                <a:picLocks noChangeAspect="1"/>
              </p:cNvPicPr>
              <p:nvPr/>
            </p:nvPicPr>
            <p:blipFill rotWithShape="1">
              <a:blip r:embed="rId4"/>
              <a:srcRect l="22240" t="22793" r="21307" b="16172"/>
              <a:stretch/>
            </p:blipFill>
            <p:spPr>
              <a:xfrm>
                <a:off x="617106" y="3657600"/>
                <a:ext cx="3319769" cy="2632369"/>
              </a:xfrm>
              <a:prstGeom prst="rect">
                <a:avLst/>
              </a:prstGeom>
            </p:spPr>
          </p:pic>
          <p:sp>
            <p:nvSpPr>
              <p:cNvPr id="9" name="CuadroTexto 8"/>
              <p:cNvSpPr txBox="1"/>
              <p:nvPr/>
            </p:nvSpPr>
            <p:spPr>
              <a:xfrm>
                <a:off x="2430913" y="3718091"/>
                <a:ext cx="1505962" cy="430887"/>
              </a:xfrm>
              <a:prstGeom prst="rect">
                <a:avLst/>
              </a:prstGeom>
              <a:solidFill>
                <a:schemeClr val="tx1"/>
              </a:solidFill>
              <a:ln>
                <a:solidFill>
                  <a:schemeClr val="tx1"/>
                </a:solidFill>
              </a:ln>
              <a:effectLst>
                <a:softEdge rad="63500"/>
              </a:effectLst>
            </p:spPr>
            <p:txBody>
              <a:bodyPr wrap="square" rtlCol="0">
                <a:spAutoFit/>
              </a:bodyPr>
              <a:lstStyle/>
              <a:p>
                <a:pPr algn="ctr"/>
                <a:r>
                  <a:rPr lang="es-ES" sz="1100" b="1" dirty="0">
                    <a:solidFill>
                      <a:schemeClr val="bg1"/>
                    </a:solidFill>
                  </a:rPr>
                  <a:t>Posición de estrella observada</a:t>
                </a:r>
                <a:endParaRPr lang="es-CL" sz="1100" b="1" dirty="0">
                  <a:solidFill>
                    <a:schemeClr val="bg1"/>
                  </a:solidFill>
                </a:endParaRPr>
              </a:p>
            </p:txBody>
          </p:sp>
          <p:sp>
            <p:nvSpPr>
              <p:cNvPr id="13" name="CuadroTexto 12"/>
              <p:cNvSpPr txBox="1"/>
              <p:nvPr/>
            </p:nvSpPr>
            <p:spPr>
              <a:xfrm>
                <a:off x="581072" y="3746215"/>
                <a:ext cx="1225206" cy="430887"/>
              </a:xfrm>
              <a:prstGeom prst="rect">
                <a:avLst/>
              </a:prstGeom>
              <a:solidFill>
                <a:schemeClr val="tx1"/>
              </a:solidFill>
              <a:ln>
                <a:solidFill>
                  <a:schemeClr val="tx1"/>
                </a:solidFill>
              </a:ln>
              <a:effectLst>
                <a:softEdge rad="63500"/>
              </a:effectLst>
            </p:spPr>
            <p:txBody>
              <a:bodyPr wrap="square" rtlCol="0">
                <a:spAutoFit/>
              </a:bodyPr>
              <a:lstStyle/>
              <a:p>
                <a:pPr algn="ctr"/>
                <a:r>
                  <a:rPr lang="es-ES" sz="1100" b="1" dirty="0">
                    <a:solidFill>
                      <a:schemeClr val="bg1"/>
                    </a:solidFill>
                  </a:rPr>
                  <a:t>Posición real de la estrella</a:t>
                </a:r>
                <a:endParaRPr lang="es-CL" sz="1100" b="1" dirty="0">
                  <a:solidFill>
                    <a:schemeClr val="bg1"/>
                  </a:solidFill>
                </a:endParaRPr>
              </a:p>
            </p:txBody>
          </p:sp>
          <p:sp>
            <p:nvSpPr>
              <p:cNvPr id="14" name="CuadroTexto 13"/>
              <p:cNvSpPr txBox="1"/>
              <p:nvPr/>
            </p:nvSpPr>
            <p:spPr>
              <a:xfrm>
                <a:off x="1423401" y="4870980"/>
                <a:ext cx="967665" cy="261610"/>
              </a:xfrm>
              <a:prstGeom prst="rect">
                <a:avLst/>
              </a:prstGeom>
              <a:solidFill>
                <a:schemeClr val="tx1"/>
              </a:solidFill>
              <a:ln>
                <a:solidFill>
                  <a:schemeClr val="tx1"/>
                </a:solidFill>
              </a:ln>
              <a:effectLst>
                <a:softEdge rad="31750"/>
              </a:effectLst>
            </p:spPr>
            <p:txBody>
              <a:bodyPr wrap="square" rtlCol="0">
                <a:spAutoFit/>
              </a:bodyPr>
              <a:lstStyle/>
              <a:p>
                <a:pPr algn="ctr"/>
                <a:r>
                  <a:rPr lang="es-ES" sz="1100" b="1" dirty="0">
                    <a:solidFill>
                      <a:schemeClr val="bg1"/>
                    </a:solidFill>
                  </a:rPr>
                  <a:t>Enana blanca</a:t>
                </a:r>
                <a:endParaRPr lang="es-CL" sz="1100" b="1" dirty="0">
                  <a:solidFill>
                    <a:schemeClr val="bg1"/>
                  </a:solidFill>
                </a:endParaRPr>
              </a:p>
            </p:txBody>
          </p:sp>
          <p:sp>
            <p:nvSpPr>
              <p:cNvPr id="15" name="CuadroTexto 14"/>
              <p:cNvSpPr txBox="1"/>
              <p:nvPr/>
            </p:nvSpPr>
            <p:spPr>
              <a:xfrm>
                <a:off x="1540517" y="5929643"/>
                <a:ext cx="1425774" cy="261610"/>
              </a:xfrm>
              <a:prstGeom prst="rect">
                <a:avLst/>
              </a:prstGeom>
              <a:solidFill>
                <a:schemeClr val="tx1"/>
              </a:solidFill>
              <a:ln>
                <a:solidFill>
                  <a:schemeClr val="tx1"/>
                </a:solidFill>
              </a:ln>
            </p:spPr>
            <p:txBody>
              <a:bodyPr wrap="square" rtlCol="0">
                <a:spAutoFit/>
              </a:bodyPr>
              <a:lstStyle/>
              <a:p>
                <a:pPr algn="ctr"/>
                <a:r>
                  <a:rPr lang="es-ES" sz="1100" b="1" dirty="0">
                    <a:solidFill>
                      <a:schemeClr val="bg1"/>
                    </a:solidFill>
                  </a:rPr>
                  <a:t>Telescopio Hubble</a:t>
                </a:r>
                <a:endParaRPr lang="es-CL" sz="1100" b="1" dirty="0">
                  <a:solidFill>
                    <a:schemeClr val="bg1"/>
                  </a:solidFill>
                </a:endParaRPr>
              </a:p>
            </p:txBody>
          </p:sp>
        </p:grpSp>
      </p:grpSp>
      <p:sp>
        <p:nvSpPr>
          <p:cNvPr id="17" name="Bocadillo: rectángulo con esquinas redondeadas 23">
            <a:extLst>
              <a:ext uri="{FF2B5EF4-FFF2-40B4-BE49-F238E27FC236}">
                <a16:creationId xmlns:a16="http://schemas.microsoft.com/office/drawing/2014/main" id="{FDE696E0-DFD5-BE8B-DFD5-14DCF567BE9E}"/>
              </a:ext>
            </a:extLst>
          </p:cNvPr>
          <p:cNvSpPr/>
          <p:nvPr/>
        </p:nvSpPr>
        <p:spPr>
          <a:xfrm>
            <a:off x="2267696" y="2855377"/>
            <a:ext cx="2659310" cy="1124125"/>
          </a:xfrm>
          <a:prstGeom prst="wedgeRoundRectCallout">
            <a:avLst>
              <a:gd name="adj1" fmla="val 44403"/>
              <a:gd name="adj2" fmla="val 87355"/>
              <a:gd name="adj3" fmla="val 16667"/>
            </a:avLst>
          </a:prstGeom>
          <a:solidFill>
            <a:srgbClr val="7030A0"/>
          </a:solidFill>
          <a:ln>
            <a:solidFill>
              <a:srgbClr val="7030A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r>
              <a:rPr lang="es-ES" altLang="es-CL" b="1" dirty="0">
                <a:solidFill>
                  <a:schemeClr val="bg1"/>
                </a:solidFill>
                <a:cs typeface="Arial" panose="020B0604020202020204" pitchFamily="34" charset="0"/>
              </a:rPr>
              <a:t>Lente gravitacional moviéndose contra un fondo de galaxias.</a:t>
            </a:r>
          </a:p>
        </p:txBody>
      </p:sp>
      <p:sp>
        <p:nvSpPr>
          <p:cNvPr id="21" name="Bocadillo: rectángulo con esquinas redondeadas 23">
            <a:extLst>
              <a:ext uri="{FF2B5EF4-FFF2-40B4-BE49-F238E27FC236}">
                <a16:creationId xmlns:a16="http://schemas.microsoft.com/office/drawing/2014/main" id="{FDE696E0-DFD5-BE8B-DFD5-14DCF567BE9E}"/>
              </a:ext>
            </a:extLst>
          </p:cNvPr>
          <p:cNvSpPr/>
          <p:nvPr/>
        </p:nvSpPr>
        <p:spPr>
          <a:xfrm>
            <a:off x="256753" y="2369154"/>
            <a:ext cx="4806230" cy="1817682"/>
          </a:xfrm>
          <a:prstGeom prst="wedgeRoundRectCallout">
            <a:avLst>
              <a:gd name="adj1" fmla="val 40279"/>
              <a:gd name="adj2" fmla="val 84877"/>
              <a:gd name="adj3" fmla="val 16667"/>
            </a:avLst>
          </a:prstGeom>
          <a:solidFill>
            <a:srgbClr val="002060"/>
          </a:solidFill>
          <a:ln>
            <a:solidFill>
              <a:srgbClr val="00206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just">
              <a:defRPr/>
            </a:pPr>
            <a:r>
              <a:rPr lang="es-ES" altLang="es-CL" sz="1700" b="1" dirty="0">
                <a:solidFill>
                  <a:schemeClr val="bg1"/>
                </a:solidFill>
                <a:cs typeface="Arial" panose="020B0604020202020204" pitchFamily="34" charset="0"/>
              </a:rPr>
              <a:t>Se llama “lente gravitacional” porque </a:t>
            </a:r>
            <a:r>
              <a:rPr lang="es-ES" altLang="es-CL" sz="1700" b="1" dirty="0">
                <a:solidFill>
                  <a:schemeClr val="accent4"/>
                </a:solidFill>
                <a:cs typeface="Arial" panose="020B0604020202020204" pitchFamily="34" charset="0"/>
              </a:rPr>
              <a:t>la gravedad </a:t>
            </a:r>
            <a:r>
              <a:rPr lang="es-ES" altLang="es-CL" sz="1700" b="1" dirty="0">
                <a:solidFill>
                  <a:schemeClr val="bg1"/>
                </a:solidFill>
                <a:cs typeface="Arial" panose="020B0604020202020204" pitchFamily="34" charset="0"/>
              </a:rPr>
              <a:t>de un objeto masivo </a:t>
            </a:r>
            <a:r>
              <a:rPr lang="es-ES" altLang="es-CL" sz="1700" b="1" dirty="0">
                <a:solidFill>
                  <a:schemeClr val="accent4"/>
                </a:solidFill>
                <a:cs typeface="Arial" panose="020B0604020202020204" pitchFamily="34" charset="0"/>
              </a:rPr>
              <a:t>desvía la luz</a:t>
            </a:r>
            <a:r>
              <a:rPr lang="es-ES" altLang="es-CL" sz="1700" b="1" dirty="0">
                <a:solidFill>
                  <a:schemeClr val="bg1"/>
                </a:solidFill>
                <a:cs typeface="Arial" panose="020B0604020202020204" pitchFamily="34" charset="0"/>
              </a:rPr>
              <a:t>, creando </a:t>
            </a:r>
            <a:r>
              <a:rPr lang="es-ES" altLang="es-CL" sz="1700" b="1" dirty="0">
                <a:solidFill>
                  <a:schemeClr val="accent4"/>
                </a:solidFill>
                <a:cs typeface="Arial" panose="020B0604020202020204" pitchFamily="34" charset="0"/>
              </a:rPr>
              <a:t>imágenes distorsionadas y/o amplificadas</a:t>
            </a:r>
            <a:r>
              <a:rPr lang="es-ES" altLang="es-CL" sz="1700" b="1" dirty="0">
                <a:solidFill>
                  <a:schemeClr val="bg1"/>
                </a:solidFill>
                <a:cs typeface="Arial" panose="020B0604020202020204" pitchFamily="34" charset="0"/>
              </a:rPr>
              <a:t>, de manera similar a cómo algunas </a:t>
            </a:r>
            <a:r>
              <a:rPr lang="es-ES" altLang="es-CL" sz="1700" b="1" dirty="0">
                <a:solidFill>
                  <a:schemeClr val="accent4"/>
                </a:solidFill>
                <a:cs typeface="Arial" panose="020B0604020202020204" pitchFamily="34" charset="0"/>
              </a:rPr>
              <a:t>lentes ópticas cambian la dirección de la luz, </a:t>
            </a:r>
            <a:r>
              <a:rPr lang="es-ES" altLang="es-CL" sz="1700" b="1" dirty="0">
                <a:solidFill>
                  <a:schemeClr val="bg1"/>
                </a:solidFill>
                <a:cs typeface="Arial" panose="020B0604020202020204" pitchFamily="34" charset="0"/>
              </a:rPr>
              <a:t>enfocándola para formar imágenes (Ej. Lupa).</a:t>
            </a:r>
          </a:p>
        </p:txBody>
      </p:sp>
      <p:pic>
        <p:nvPicPr>
          <p:cNvPr id="6" name="Imagen 5">
            <a:extLst>
              <a:ext uri="{FF2B5EF4-FFF2-40B4-BE49-F238E27FC236}">
                <a16:creationId xmlns:a16="http://schemas.microsoft.com/office/drawing/2014/main" id="{4907ABDD-7BF0-2C13-5BC9-7B3C7C469DE6}"/>
              </a:ext>
            </a:extLst>
          </p:cNvPr>
          <p:cNvPicPr>
            <a:picLocks noChangeAspect="1"/>
          </p:cNvPicPr>
          <p:nvPr/>
        </p:nvPicPr>
        <p:blipFill>
          <a:blip r:embed="rId5"/>
          <a:stretch>
            <a:fillRect/>
          </a:stretch>
        </p:blipFill>
        <p:spPr>
          <a:xfrm>
            <a:off x="36000" y="216000"/>
            <a:ext cx="1752600" cy="526238"/>
          </a:xfrm>
          <a:prstGeom prst="rect">
            <a:avLst/>
          </a:prstGeom>
        </p:spPr>
      </p:pic>
      <p:pic>
        <p:nvPicPr>
          <p:cNvPr id="11" name="Imagen 10">
            <a:extLst>
              <a:ext uri="{FF2B5EF4-FFF2-40B4-BE49-F238E27FC236}">
                <a16:creationId xmlns:a16="http://schemas.microsoft.com/office/drawing/2014/main" id="{96B01A9C-792B-1BA4-5076-62502488316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752" t="509" r="60244" b="45325"/>
          <a:stretch/>
        </p:blipFill>
        <p:spPr>
          <a:xfrm>
            <a:off x="7817725" y="3833618"/>
            <a:ext cx="709169" cy="583926"/>
          </a:xfrm>
          <a:prstGeom prst="rect">
            <a:avLst/>
          </a:prstGeom>
        </p:spPr>
      </p:pic>
      <p:pic>
        <p:nvPicPr>
          <p:cNvPr id="19" name="Imagen 18">
            <a:extLst>
              <a:ext uri="{FF2B5EF4-FFF2-40B4-BE49-F238E27FC236}">
                <a16:creationId xmlns:a16="http://schemas.microsoft.com/office/drawing/2014/main" id="{C8579566-5C3D-301E-CD70-5746679B234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752" t="509" r="60244" b="45325"/>
          <a:stretch/>
        </p:blipFill>
        <p:spPr>
          <a:xfrm>
            <a:off x="8225298" y="5008096"/>
            <a:ext cx="709169" cy="583926"/>
          </a:xfrm>
          <a:prstGeom prst="rect">
            <a:avLst/>
          </a:prstGeom>
        </p:spPr>
      </p:pic>
    </p:spTree>
    <p:extLst>
      <p:ext uri="{BB962C8B-B14F-4D97-AF65-F5344CB8AC3E}">
        <p14:creationId xmlns:p14="http://schemas.microsoft.com/office/powerpoint/2010/main" val="2430902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500"/>
                                        <p:tgtEl>
                                          <p:spTgt spid="17"/>
                                        </p:tgtEl>
                                      </p:cBhvr>
                                    </p:animEffect>
                                    <p:set>
                                      <p:cBhvr>
                                        <p:cTn id="29" dur="1" fill="hold">
                                          <p:stCondLst>
                                            <p:cond delay="499"/>
                                          </p:stCondLst>
                                        </p:cTn>
                                        <p:tgtEl>
                                          <p:spTgt spid="17"/>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500"/>
                                        <p:tgtEl>
                                          <p:spTgt spid="18"/>
                                        </p:tgtEl>
                                      </p:cBhvr>
                                    </p:animEffect>
                                    <p:set>
                                      <p:cBhvr>
                                        <p:cTn id="32" dur="1" fill="hold">
                                          <p:stCondLst>
                                            <p:cond delay="499"/>
                                          </p:stCondLst>
                                        </p:cTn>
                                        <p:tgtEl>
                                          <p:spTgt spid="18"/>
                                        </p:tgtEl>
                                        <p:attrNameLst>
                                          <p:attrName>style.visibility</p:attrName>
                                        </p:attrNameLst>
                                      </p:cBhvr>
                                      <p:to>
                                        <p:strVal val="hidden"/>
                                      </p:to>
                                    </p:set>
                                  </p:childTnLst>
                                </p:cTn>
                              </p:par>
                              <p:par>
                                <p:cTn id="33" presetID="10" presetClass="entr" presetSubtype="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par>
                                <p:cTn id="36" presetID="10" presetClass="entr" presetSubtype="0" fill="hold"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500"/>
                                        <p:tgtEl>
                                          <p:spTgt spid="8"/>
                                        </p:tgtEl>
                                      </p:cBhvr>
                                    </p:animEffect>
                                  </p:childTnLst>
                                </p:cTn>
                              </p:par>
                              <p:par>
                                <p:cTn id="42" presetID="10" presetClass="entr" presetSubtype="0" fill="hold" nodeType="with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500"/>
                                        <p:tgtEl>
                                          <p:spTgt spid="19"/>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500"/>
                                        <p:tgtEl>
                                          <p:spTgt spid="21"/>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21"/>
                                        </p:tgtEl>
                                      </p:cBhvr>
                                    </p:animEffect>
                                    <p:set>
                                      <p:cBhvr>
                                        <p:cTn id="54"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animBg="1"/>
      <p:bldP spid="7" grpId="0" animBg="1"/>
      <p:bldP spid="8" grpId="0" animBg="1"/>
      <p:bldP spid="17" grpId="0" animBg="1"/>
      <p:bldP spid="17" grpId="1" animBg="1"/>
      <p:bldP spid="21" grpId="0" animBg="1"/>
      <p:bldP spid="21"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F4F1516E-8BE8-641B-584E-2E02CA0FF0C9}"/>
              </a:ext>
            </a:extLst>
          </p:cNvPr>
          <p:cNvSpPr>
            <a:spLocks noChangeArrowheads="1"/>
          </p:cNvSpPr>
          <p:nvPr/>
        </p:nvSpPr>
        <p:spPr bwMode="auto">
          <a:xfrm>
            <a:off x="637563" y="1189329"/>
            <a:ext cx="781015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indent="0" algn="just" eaLnBrk="1" hangingPunct="1">
              <a:spcBef>
                <a:spcPct val="20000"/>
              </a:spcBef>
            </a:pPr>
            <a:r>
              <a:rPr lang="es-ES" altLang="es-CL" dirty="0">
                <a:latin typeface="+mn-lt"/>
              </a:rPr>
              <a:t>Las </a:t>
            </a:r>
            <a:r>
              <a:rPr lang="es-ES" altLang="es-CL" b="1" dirty="0">
                <a:latin typeface="+mn-lt"/>
              </a:rPr>
              <a:t>lentes</a:t>
            </a:r>
            <a:r>
              <a:rPr lang="es-ES" altLang="es-CL" dirty="0">
                <a:latin typeface="+mn-lt"/>
              </a:rPr>
              <a:t> son objetos </a:t>
            </a:r>
            <a:r>
              <a:rPr lang="es-ES" altLang="es-CL" b="1" dirty="0">
                <a:latin typeface="+mn-lt"/>
              </a:rPr>
              <a:t>transparentes</a:t>
            </a:r>
            <a:r>
              <a:rPr lang="es-ES" altLang="es-CL" dirty="0">
                <a:latin typeface="+mn-lt"/>
              </a:rPr>
              <a:t>, generalmente de vidrio, formados por dos superficies, siendo </a:t>
            </a:r>
            <a:r>
              <a:rPr lang="es-ES" altLang="es-CL" b="1" dirty="0">
                <a:latin typeface="+mn-lt"/>
              </a:rPr>
              <a:t>curva</a:t>
            </a:r>
            <a:r>
              <a:rPr lang="es-ES" altLang="es-CL" dirty="0">
                <a:latin typeface="+mn-lt"/>
              </a:rPr>
              <a:t> al </a:t>
            </a:r>
            <a:r>
              <a:rPr lang="es-ES" altLang="es-CL" b="1" dirty="0">
                <a:latin typeface="+mn-lt"/>
              </a:rPr>
              <a:t>menos una de ellas</a:t>
            </a:r>
            <a:r>
              <a:rPr lang="es-ES" altLang="es-CL" dirty="0">
                <a:latin typeface="+mn-lt"/>
              </a:rPr>
              <a:t>. Las lentes </a:t>
            </a:r>
            <a:r>
              <a:rPr lang="es-ES" altLang="es-CL" b="1" dirty="0">
                <a:latin typeface="+mn-lt"/>
              </a:rPr>
              <a:t>desvían</a:t>
            </a:r>
            <a:r>
              <a:rPr lang="es-ES" altLang="es-CL" dirty="0">
                <a:latin typeface="+mn-lt"/>
              </a:rPr>
              <a:t> la trayectoria de los </a:t>
            </a:r>
            <a:r>
              <a:rPr lang="es-ES" altLang="es-CL" b="1" dirty="0">
                <a:latin typeface="+mn-lt"/>
              </a:rPr>
              <a:t>rayos</a:t>
            </a:r>
            <a:r>
              <a:rPr lang="es-ES" altLang="es-CL" dirty="0">
                <a:latin typeface="+mn-lt"/>
              </a:rPr>
              <a:t> luminosos debido a la </a:t>
            </a:r>
            <a:r>
              <a:rPr lang="es-ES" altLang="es-CL" b="1" dirty="0">
                <a:latin typeface="+mn-lt"/>
              </a:rPr>
              <a:t>refracción</a:t>
            </a:r>
            <a:r>
              <a:rPr lang="es-ES" altLang="es-CL" dirty="0">
                <a:latin typeface="+mn-lt"/>
              </a:rPr>
              <a:t>, pudiendo de esta manera formar </a:t>
            </a:r>
            <a:r>
              <a:rPr lang="es-ES" altLang="es-CL" b="1" dirty="0">
                <a:latin typeface="+mn-lt"/>
              </a:rPr>
              <a:t>imágenes</a:t>
            </a:r>
            <a:r>
              <a:rPr lang="es-ES" altLang="es-CL" dirty="0">
                <a:latin typeface="+mn-lt"/>
              </a:rPr>
              <a:t>. En particular, estudiaremos las lentes </a:t>
            </a:r>
            <a:r>
              <a:rPr lang="es-ES" altLang="es-CL" b="1" dirty="0">
                <a:latin typeface="+mn-lt"/>
              </a:rPr>
              <a:t>convergentes</a:t>
            </a:r>
            <a:r>
              <a:rPr lang="es-ES" altLang="es-CL" dirty="0">
                <a:latin typeface="+mn-lt"/>
              </a:rPr>
              <a:t> y </a:t>
            </a:r>
            <a:r>
              <a:rPr lang="es-ES" altLang="es-CL" b="1" dirty="0">
                <a:latin typeface="+mn-lt"/>
              </a:rPr>
              <a:t>divergentes</a:t>
            </a:r>
            <a:r>
              <a:rPr lang="es-ES" altLang="es-CL" dirty="0">
                <a:latin typeface="+mn-lt"/>
              </a:rPr>
              <a:t>.</a:t>
            </a:r>
          </a:p>
        </p:txBody>
      </p:sp>
      <p:sp>
        <p:nvSpPr>
          <p:cNvPr id="19" name="CuadroTexto 18">
            <a:extLst>
              <a:ext uri="{FF2B5EF4-FFF2-40B4-BE49-F238E27FC236}">
                <a16:creationId xmlns:a16="http://schemas.microsoft.com/office/drawing/2014/main" id="{A6DE8D4F-DD65-3ABF-637A-519BD308A98B}"/>
              </a:ext>
            </a:extLst>
          </p:cNvPr>
          <p:cNvSpPr txBox="1"/>
          <p:nvPr/>
        </p:nvSpPr>
        <p:spPr>
          <a:xfrm>
            <a:off x="2417444" y="293142"/>
            <a:ext cx="5167579" cy="707886"/>
          </a:xfrm>
          <a:prstGeom prst="rect">
            <a:avLst/>
          </a:prstGeom>
          <a:noFill/>
        </p:spPr>
        <p:txBody>
          <a:bodyPr wrap="square" rtlCol="0">
            <a:spAutoFit/>
          </a:bodyPr>
          <a:lstStyle/>
          <a:p>
            <a:pPr algn="just"/>
            <a:r>
              <a:rPr lang="es-CL" sz="4000" b="1" dirty="0"/>
              <a:t>¿Qué son las lentes?</a:t>
            </a:r>
            <a:endParaRPr lang="es-CL" sz="3200" b="1" dirty="0"/>
          </a:p>
        </p:txBody>
      </p:sp>
      <p:pic>
        <p:nvPicPr>
          <p:cNvPr id="2" name="Imagen 1"/>
          <p:cNvPicPr>
            <a:picLocks noChangeAspect="1"/>
          </p:cNvPicPr>
          <p:nvPr/>
        </p:nvPicPr>
        <p:blipFill rotWithShape="1">
          <a:blip r:embed="rId2"/>
          <a:srcRect t="800" r="1008"/>
          <a:stretch/>
        </p:blipFill>
        <p:spPr>
          <a:xfrm>
            <a:off x="3789341" y="3359740"/>
            <a:ext cx="4557374" cy="3023189"/>
          </a:xfrm>
          <a:prstGeom prst="rect">
            <a:avLst/>
          </a:prstGeom>
          <a:ln w="28575">
            <a:solidFill>
              <a:srgbClr val="A7BA1A"/>
            </a:solidFill>
          </a:ln>
        </p:spPr>
      </p:pic>
      <p:pic>
        <p:nvPicPr>
          <p:cNvPr id="3" name="Imagen 2"/>
          <p:cNvPicPr>
            <a:picLocks noChangeAspect="1"/>
          </p:cNvPicPr>
          <p:nvPr/>
        </p:nvPicPr>
        <p:blipFill>
          <a:blip r:embed="rId3"/>
          <a:stretch>
            <a:fillRect/>
          </a:stretch>
        </p:blipFill>
        <p:spPr>
          <a:xfrm>
            <a:off x="789576" y="2524515"/>
            <a:ext cx="2575780" cy="2124498"/>
          </a:xfrm>
          <a:prstGeom prst="rect">
            <a:avLst/>
          </a:prstGeom>
          <a:ln w="28575" cap="sq">
            <a:solidFill>
              <a:srgbClr val="A7BA1A"/>
            </a:solidFill>
            <a:prstDash val="solid"/>
            <a:miter lim="800000"/>
          </a:ln>
          <a:effectLst/>
        </p:spPr>
      </p:pic>
      <p:pic>
        <p:nvPicPr>
          <p:cNvPr id="5" name="Imagen 4"/>
          <p:cNvPicPr>
            <a:picLocks noChangeAspect="1"/>
          </p:cNvPicPr>
          <p:nvPr/>
        </p:nvPicPr>
        <p:blipFill>
          <a:blip r:embed="rId4">
            <a:extLst>
              <a:ext uri="{BEBA8EAE-BF5A-486C-A8C5-ECC9F3942E4B}">
                <a14:imgProps xmlns:a14="http://schemas.microsoft.com/office/drawing/2010/main">
                  <a14:imgLayer r:embed="rId5">
                    <a14:imgEffect>
                      <a14:backgroundRemoval t="297" b="100000" l="0" r="100000">
                        <a14:foregroundMark x1="31978" y1="13056" x2="31978" y2="13056"/>
                        <a14:foregroundMark x1="32348" y1="5341" x2="32348" y2="5341"/>
                        <a14:foregroundMark x1="31238" y1="5638" x2="31793" y2="18991"/>
                        <a14:foregroundMark x1="29390" y1="5638" x2="37523" y2="5638"/>
                        <a14:foregroundMark x1="30314" y1="7418" x2="30499" y2="18398"/>
                        <a14:foregroundMark x1="28466" y1="19881" x2="34750" y2="18991"/>
                        <a14:foregroundMark x1="35120" y1="13650" x2="33087" y2="13650"/>
                        <a14:foregroundMark x1="46765" y1="7122" x2="47689" y2="19288"/>
                        <a14:foregroundMark x1="50462" y1="19585" x2="46211" y2="18694"/>
                        <a14:foregroundMark x1="46211" y1="5935" x2="51017" y2="5341"/>
                        <a14:foregroundMark x1="45656" y1="5638" x2="47320" y2="6528"/>
                        <a14:foregroundMark x1="46765" y1="17804" x2="46211" y2="18398"/>
                        <a14:foregroundMark x1="45471" y1="20178" x2="50647" y2="18991"/>
                        <a14:foregroundMark x1="71165" y1="10089" x2="72458" y2="8309"/>
                        <a14:foregroundMark x1="72458" y1="7715" x2="70610" y2="8605"/>
                        <a14:foregroundMark x1="72643" y1="6825" x2="73752" y2="8012"/>
                        <a14:foregroundMark x1="74492" y1="9496" x2="74492" y2="12166"/>
                        <a14:foregroundMark x1="73937" y1="12463" x2="70980" y2="18398"/>
                        <a14:foregroundMark x1="70240" y1="19881" x2="74492" y2="18398"/>
                        <a14:foregroundMark x1="75416" y1="18694" x2="70425" y2="18101"/>
                        <a14:foregroundMark x1="45102" y1="54896" x2="48244" y2="54303"/>
                        <a14:foregroundMark x1="44732" y1="46588" x2="45102" y2="54006"/>
                        <a14:foregroundMark x1="54529" y1="54006" x2="54529" y2="54006"/>
                        <a14:foregroundMark x1="73567" y1="67953" x2="73567" y2="67953"/>
                        <a14:foregroundMark x1="72828" y1="64985" x2="72828" y2="66469"/>
                        <a14:foregroundMark x1="73013" y1="70030" x2="73013" y2="70030"/>
                        <a14:foregroundMark x1="71534" y1="65282" x2="72089" y2="66469"/>
                        <a14:foregroundMark x1="72458" y1="70920" x2="74492" y2="69436"/>
                        <a14:foregroundMark x1="72828" y1="65875" x2="73752" y2="65875"/>
                        <a14:foregroundMark x1="73198" y1="77151" x2="73198" y2="82493"/>
                        <a14:foregroundMark x1="71904" y1="77745" x2="72458" y2="82789"/>
                        <a14:foregroundMark x1="24399" y1="89911" x2="54344" y2="89021"/>
                        <a14:foregroundMark x1="55268" y1="88724" x2="24399" y2="88131"/>
                        <a14:foregroundMark x1="25878" y1="77745" x2="26248" y2="80415"/>
                        <a14:foregroundMark x1="26063" y1="76558" x2="26617" y2="81009"/>
                        <a14:foregroundMark x1="25139" y1="80415" x2="54344" y2="80119"/>
                        <a14:foregroundMark x1="25139" y1="76558" x2="54529" y2="77745"/>
                        <a14:foregroundMark x1="24214" y1="64985" x2="55083" y2="64095"/>
                        <a14:foregroundMark x1="24769" y1="69733" x2="55083" y2="68249"/>
                        <a14:foregroundMark x1="55083" y1="81602" x2="25323" y2="82493"/>
                        <a14:foregroundMark x1="56192" y1="91098" x2="23845" y2="91691"/>
                        <a14:foregroundMark x1="25323" y1="70623" x2="54344" y2="70030"/>
                        <a14:foregroundMark x1="27726" y1="3858" x2="52495" y2="3858"/>
                        <a14:foregroundMark x1="28466" y1="5045" x2="28466" y2="20772"/>
                        <a14:foregroundMark x1="28466" y1="21365" x2="52680" y2="18991"/>
                        <a14:foregroundMark x1="53235" y1="19881" x2="54898" y2="9199"/>
                        <a14:foregroundMark x1="52495" y1="5341" x2="73752" y2="6528"/>
                        <a14:foregroundMark x1="54159" y1="20475" x2="51571" y2="21662"/>
                        <a14:foregroundMark x1="75416" y1="4451" x2="75970" y2="18101"/>
                        <a14:foregroundMark x1="76710" y1="19585" x2="57116" y2="19585"/>
                        <a14:foregroundMark x1="70610" y1="64985" x2="70795" y2="82493"/>
                        <a14:foregroundMark x1="75231" y1="64095" x2="73198" y2="83086"/>
                        <a14:foregroundMark x1="74122" y1="67656" x2="74677" y2="84866"/>
                        <a14:foregroundMark x1="74677" y1="86647" x2="71904" y2="85460"/>
                        <a14:foregroundMark x1="72274" y1="86053" x2="70610" y2="84570"/>
                        <a14:backgroundMark x1="44732" y1="59347" x2="49538" y2="58754"/>
                        <a14:backgroundMark x1="25508" y1="74481" x2="53420" y2="73887"/>
                      </a14:backgroundRemoval>
                    </a14:imgEffect>
                  </a14:imgLayer>
                </a14:imgProps>
              </a:ext>
            </a:extLst>
          </a:blip>
          <a:stretch>
            <a:fillRect/>
          </a:stretch>
        </p:blipFill>
        <p:spPr>
          <a:xfrm>
            <a:off x="491740" y="5025616"/>
            <a:ext cx="2539720" cy="1582044"/>
          </a:xfrm>
          <a:prstGeom prst="rect">
            <a:avLst/>
          </a:prstGeom>
        </p:spPr>
      </p:pic>
      <p:pic>
        <p:nvPicPr>
          <p:cNvPr id="7" name="Imagen 6">
            <a:extLst>
              <a:ext uri="{FF2B5EF4-FFF2-40B4-BE49-F238E27FC236}">
                <a16:creationId xmlns:a16="http://schemas.microsoft.com/office/drawing/2014/main" id="{B56ACF1A-0178-E6B1-4603-BCFEEF6E307E}"/>
              </a:ext>
            </a:extLst>
          </p:cNvPr>
          <p:cNvPicPr>
            <a:picLocks noChangeAspect="1"/>
          </p:cNvPicPr>
          <p:nvPr/>
        </p:nvPicPr>
        <p:blipFill>
          <a:blip r:embed="rId6"/>
          <a:stretch>
            <a:fillRect/>
          </a:stretch>
        </p:blipFill>
        <p:spPr>
          <a:xfrm>
            <a:off x="36000" y="216000"/>
            <a:ext cx="1726517" cy="518406"/>
          </a:xfrm>
          <a:prstGeom prst="rect">
            <a:avLst/>
          </a:prstGeom>
        </p:spPr>
      </p:pic>
    </p:spTree>
    <p:extLst>
      <p:ext uri="{BB962C8B-B14F-4D97-AF65-F5344CB8AC3E}">
        <p14:creationId xmlns:p14="http://schemas.microsoft.com/office/powerpoint/2010/main" val="3190976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esquinas redondeadas 6">
            <a:extLst>
              <a:ext uri="{FF2B5EF4-FFF2-40B4-BE49-F238E27FC236}">
                <a16:creationId xmlns:a16="http://schemas.microsoft.com/office/drawing/2014/main" id="{DCEB5C69-3EE0-A2A9-32A7-22C89EE2D989}"/>
              </a:ext>
            </a:extLst>
          </p:cNvPr>
          <p:cNvSpPr/>
          <p:nvPr/>
        </p:nvSpPr>
        <p:spPr>
          <a:xfrm>
            <a:off x="737982" y="2012837"/>
            <a:ext cx="3653404" cy="1200330"/>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altLang="es-CL" b="1" dirty="0">
                <a:solidFill>
                  <a:schemeClr val="accent4"/>
                </a:solidFill>
              </a:rPr>
              <a:t>Lentes divergentes</a:t>
            </a:r>
          </a:p>
          <a:p>
            <a:pPr algn="ctr"/>
            <a:r>
              <a:rPr lang="es-CL" altLang="es-CL" b="1" dirty="0"/>
              <a:t>Son aquellas lentes que poseen la superficie central hundida.</a:t>
            </a:r>
          </a:p>
        </p:txBody>
      </p:sp>
      <p:sp>
        <p:nvSpPr>
          <p:cNvPr id="8" name="Rectángulo: esquinas redondeadas 7">
            <a:extLst>
              <a:ext uri="{FF2B5EF4-FFF2-40B4-BE49-F238E27FC236}">
                <a16:creationId xmlns:a16="http://schemas.microsoft.com/office/drawing/2014/main" id="{967AC7AB-C5D7-52E5-9996-30BE2EB4A2EB}"/>
              </a:ext>
            </a:extLst>
          </p:cNvPr>
          <p:cNvSpPr/>
          <p:nvPr/>
        </p:nvSpPr>
        <p:spPr>
          <a:xfrm>
            <a:off x="4703006" y="2012837"/>
            <a:ext cx="3653404" cy="1200330"/>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altLang="es-CL" b="1" dirty="0">
                <a:solidFill>
                  <a:schemeClr val="accent4"/>
                </a:solidFill>
              </a:rPr>
              <a:t>Lentes convergentes</a:t>
            </a:r>
          </a:p>
          <a:p>
            <a:pPr algn="ctr">
              <a:spcBef>
                <a:spcPct val="20000"/>
              </a:spcBef>
            </a:pPr>
            <a:r>
              <a:rPr lang="es-ES" altLang="es-CL" b="1" dirty="0"/>
              <a:t>Son aquellas en que la parte central es más gruesa.</a:t>
            </a:r>
          </a:p>
        </p:txBody>
      </p:sp>
      <p:pic>
        <p:nvPicPr>
          <p:cNvPr id="12" name="Picture 2" descr="C:\Documents and Settings\mauricio.romero\Mis documentos\Mis imágenes\20111010klpcnafyq_4_Ies_SCO.jpg">
            <a:extLst>
              <a:ext uri="{FF2B5EF4-FFF2-40B4-BE49-F238E27FC236}">
                <a16:creationId xmlns:a16="http://schemas.microsoft.com/office/drawing/2014/main" id="{D91DB27C-7924-8D40-678F-B5AE9F6574FE}"/>
              </a:ext>
            </a:extLst>
          </p:cNvPr>
          <p:cNvPicPr>
            <a:picLocks noChangeAspect="1" noChangeArrowheads="1"/>
          </p:cNvPicPr>
          <p:nvPr/>
        </p:nvPicPr>
        <p:blipFill>
          <a:blip r:embed="rId2"/>
          <a:srcRect/>
          <a:stretch>
            <a:fillRect/>
          </a:stretch>
        </p:blipFill>
        <p:spPr bwMode="auto">
          <a:xfrm>
            <a:off x="1391522" y="3412738"/>
            <a:ext cx="2346325" cy="2290763"/>
          </a:xfrm>
          <a:prstGeom prst="rect">
            <a:avLst/>
          </a:prstGeom>
          <a:ln w="38100" cap="sq">
            <a:solidFill>
              <a:srgbClr val="A7BA1A"/>
            </a:solidFill>
            <a:prstDash val="solid"/>
            <a:miter lim="800000"/>
          </a:ln>
          <a:effectLst/>
          <a:extLst>
            <a:ext uri="{909E8E84-426E-40DD-AFC4-6F175D3DCCD1}">
              <a14:hiddenFill xmlns:a14="http://schemas.microsoft.com/office/drawing/2010/main">
                <a:solidFill>
                  <a:srgbClr val="FFFFFF"/>
                </a:solidFill>
              </a14:hiddenFill>
            </a:ext>
          </a:extLst>
        </p:spPr>
      </p:pic>
      <p:pic>
        <p:nvPicPr>
          <p:cNvPr id="14" name="Picture 5" descr="http://3.bp.blogspot.com/-2fdtqWae-m8/TdgpRMB6pgI/AAAAAAAAFHE/VVYCxAxGKJ0/s1600/LENTE+Convergente+simple.jpg">
            <a:extLst>
              <a:ext uri="{FF2B5EF4-FFF2-40B4-BE49-F238E27FC236}">
                <a16:creationId xmlns:a16="http://schemas.microsoft.com/office/drawing/2014/main" id="{250D39DF-2833-8655-A5A0-4C89A3D3DCB7}"/>
              </a:ext>
            </a:extLst>
          </p:cNvPr>
          <p:cNvPicPr>
            <a:picLocks noChangeAspect="1" noChangeArrowheads="1"/>
          </p:cNvPicPr>
          <p:nvPr/>
        </p:nvPicPr>
        <p:blipFill>
          <a:blip r:embed="rId3"/>
          <a:srcRect/>
          <a:stretch>
            <a:fillRect/>
          </a:stretch>
        </p:blipFill>
        <p:spPr bwMode="auto">
          <a:xfrm>
            <a:off x="4930301" y="3485127"/>
            <a:ext cx="3198814" cy="2143126"/>
          </a:xfrm>
          <a:prstGeom prst="rect">
            <a:avLst/>
          </a:prstGeom>
          <a:ln w="38100" cap="sq">
            <a:solidFill>
              <a:srgbClr val="A7BA1A"/>
            </a:solidFill>
            <a:prstDash val="solid"/>
            <a:miter lim="800000"/>
          </a:ln>
          <a:effectLst/>
          <a:extLst>
            <a:ext uri="{909E8E84-426E-40DD-AFC4-6F175D3DCCD1}">
              <a14:hiddenFill xmlns:a14="http://schemas.microsoft.com/office/drawing/2010/main">
                <a:solidFill>
                  <a:srgbClr val="FFFFFF"/>
                </a:solidFill>
              </a14:hiddenFill>
            </a:ext>
          </a:extLst>
        </p:spPr>
      </p:pic>
      <p:sp>
        <p:nvSpPr>
          <p:cNvPr id="24" name="Bocadillo: rectángulo con esquinas redondeadas 23">
            <a:extLst>
              <a:ext uri="{FF2B5EF4-FFF2-40B4-BE49-F238E27FC236}">
                <a16:creationId xmlns:a16="http://schemas.microsoft.com/office/drawing/2014/main" id="{FDE696E0-DFD5-BE8B-DFD5-14DCF567BE9E}"/>
              </a:ext>
            </a:extLst>
          </p:cNvPr>
          <p:cNvSpPr/>
          <p:nvPr/>
        </p:nvSpPr>
        <p:spPr>
          <a:xfrm>
            <a:off x="2697549" y="5487797"/>
            <a:ext cx="2659310" cy="1124125"/>
          </a:xfrm>
          <a:prstGeom prst="wedgeRoundRectCallout">
            <a:avLst>
              <a:gd name="adj1" fmla="val -40797"/>
              <a:gd name="adj2" fmla="val -84147"/>
              <a:gd name="adj3" fmla="val 16667"/>
            </a:avLst>
          </a:prstGeom>
          <a:solidFill>
            <a:srgbClr val="7030A0"/>
          </a:solidFill>
          <a:ln>
            <a:solidFill>
              <a:srgbClr val="7030A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eaLnBrk="1" hangingPunct="1">
              <a:defRPr/>
            </a:pPr>
            <a:r>
              <a:rPr lang="es-MX" altLang="es-CL" b="1" dirty="0">
                <a:solidFill>
                  <a:schemeClr val="bg1"/>
                </a:solidFill>
                <a:cs typeface="Arial" panose="020B0604020202020204" pitchFamily="34" charset="0"/>
              </a:rPr>
              <a:t>La </a:t>
            </a:r>
            <a:r>
              <a:rPr lang="es-MX" altLang="es-CL" b="1" dirty="0">
                <a:solidFill>
                  <a:schemeClr val="accent4"/>
                </a:solidFill>
                <a:cs typeface="Arial" panose="020B0604020202020204" pitchFamily="34" charset="0"/>
              </a:rPr>
              <a:t>lente divergente </a:t>
            </a:r>
            <a:r>
              <a:rPr lang="es-MX" altLang="es-CL" b="1" dirty="0">
                <a:solidFill>
                  <a:schemeClr val="bg1"/>
                </a:solidFill>
                <a:cs typeface="Arial" panose="020B0604020202020204" pitchFamily="34" charset="0"/>
              </a:rPr>
              <a:t>produce que los haces de luz se </a:t>
            </a:r>
            <a:r>
              <a:rPr lang="es-MX" altLang="es-CL" b="1" dirty="0">
                <a:solidFill>
                  <a:schemeClr val="accent4"/>
                </a:solidFill>
                <a:cs typeface="Arial" panose="020B0604020202020204" pitchFamily="34" charset="0"/>
              </a:rPr>
              <a:t>separen.</a:t>
            </a:r>
            <a:endParaRPr lang="es-MX" altLang="es-CL" sz="1800" b="1" dirty="0">
              <a:solidFill>
                <a:schemeClr val="accent4"/>
              </a:solidFill>
              <a:cs typeface="Arial" panose="020B0604020202020204" pitchFamily="34" charset="0"/>
            </a:endParaRPr>
          </a:p>
        </p:txBody>
      </p:sp>
      <p:sp>
        <p:nvSpPr>
          <p:cNvPr id="19" name="CuadroTexto 18">
            <a:extLst>
              <a:ext uri="{FF2B5EF4-FFF2-40B4-BE49-F238E27FC236}">
                <a16:creationId xmlns:a16="http://schemas.microsoft.com/office/drawing/2014/main" id="{A6DE8D4F-DD65-3ABF-637A-519BD308A98B}"/>
              </a:ext>
            </a:extLst>
          </p:cNvPr>
          <p:cNvSpPr txBox="1"/>
          <p:nvPr/>
        </p:nvSpPr>
        <p:spPr>
          <a:xfrm>
            <a:off x="2944294" y="275022"/>
            <a:ext cx="3933006" cy="707886"/>
          </a:xfrm>
          <a:prstGeom prst="rect">
            <a:avLst/>
          </a:prstGeom>
          <a:noFill/>
        </p:spPr>
        <p:txBody>
          <a:bodyPr wrap="square" rtlCol="0">
            <a:spAutoFit/>
          </a:bodyPr>
          <a:lstStyle/>
          <a:p>
            <a:pPr algn="just"/>
            <a:r>
              <a:rPr lang="es-CL" sz="4000" b="1" dirty="0"/>
              <a:t>Lentes esféricas</a:t>
            </a:r>
            <a:endParaRPr lang="es-CL" sz="3200" b="1" dirty="0"/>
          </a:p>
        </p:txBody>
      </p:sp>
      <p:sp>
        <p:nvSpPr>
          <p:cNvPr id="25" name="Bocadillo: rectángulo con esquinas redondeadas 24">
            <a:extLst>
              <a:ext uri="{FF2B5EF4-FFF2-40B4-BE49-F238E27FC236}">
                <a16:creationId xmlns:a16="http://schemas.microsoft.com/office/drawing/2014/main" id="{CA5B0CA7-EE3E-ACB1-13AC-79185FFACDA1}"/>
              </a:ext>
            </a:extLst>
          </p:cNvPr>
          <p:cNvSpPr/>
          <p:nvPr/>
        </p:nvSpPr>
        <p:spPr>
          <a:xfrm>
            <a:off x="6173524" y="5484637"/>
            <a:ext cx="2659310" cy="1124125"/>
          </a:xfrm>
          <a:prstGeom prst="wedgeRoundRectCallout">
            <a:avLst>
              <a:gd name="adj1" fmla="val 5226"/>
              <a:gd name="adj2" fmla="val -101601"/>
              <a:gd name="adj3" fmla="val 16667"/>
            </a:avLst>
          </a:prstGeom>
          <a:solidFill>
            <a:srgbClr val="7030A0"/>
          </a:solidFill>
          <a:ln>
            <a:solidFill>
              <a:srgbClr val="7030A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eaLnBrk="1" hangingPunct="1">
              <a:defRPr/>
            </a:pPr>
            <a:r>
              <a:rPr lang="es-MX" altLang="es-CL" b="1" dirty="0">
                <a:solidFill>
                  <a:schemeClr val="bg1"/>
                </a:solidFill>
                <a:cs typeface="Arial" panose="020B0604020202020204" pitchFamily="34" charset="0"/>
              </a:rPr>
              <a:t>La </a:t>
            </a:r>
            <a:r>
              <a:rPr lang="es-MX" altLang="es-CL" b="1" dirty="0">
                <a:solidFill>
                  <a:schemeClr val="accent4"/>
                </a:solidFill>
                <a:cs typeface="Arial" panose="020B0604020202020204" pitchFamily="34" charset="0"/>
              </a:rPr>
              <a:t>lente convergente </a:t>
            </a:r>
            <a:r>
              <a:rPr lang="es-MX" altLang="es-CL" b="1" dirty="0">
                <a:solidFill>
                  <a:schemeClr val="bg1"/>
                </a:solidFill>
                <a:cs typeface="Arial" panose="020B0604020202020204" pitchFamily="34" charset="0"/>
              </a:rPr>
              <a:t>produce que los haces de luz se </a:t>
            </a:r>
            <a:r>
              <a:rPr lang="es-MX" altLang="es-CL" b="1" dirty="0">
                <a:solidFill>
                  <a:schemeClr val="accent4"/>
                </a:solidFill>
                <a:cs typeface="Arial" panose="020B0604020202020204" pitchFamily="34" charset="0"/>
              </a:rPr>
              <a:t>junten.</a:t>
            </a:r>
            <a:endParaRPr lang="es-MX" altLang="es-CL" sz="1800" b="1" dirty="0">
              <a:solidFill>
                <a:schemeClr val="accent4"/>
              </a:solidFill>
              <a:cs typeface="Arial" panose="020B0604020202020204" pitchFamily="34" charset="0"/>
            </a:endParaRPr>
          </a:p>
        </p:txBody>
      </p:sp>
      <p:sp>
        <p:nvSpPr>
          <p:cNvPr id="15" name="Rectangle 4">
            <a:extLst>
              <a:ext uri="{FF2B5EF4-FFF2-40B4-BE49-F238E27FC236}">
                <a16:creationId xmlns:a16="http://schemas.microsoft.com/office/drawing/2014/main" id="{F4F1516E-8BE8-641B-584E-2E02CA0FF0C9}"/>
              </a:ext>
            </a:extLst>
          </p:cNvPr>
          <p:cNvSpPr>
            <a:spLocks noChangeArrowheads="1"/>
          </p:cNvSpPr>
          <p:nvPr/>
        </p:nvSpPr>
        <p:spPr bwMode="auto">
          <a:xfrm>
            <a:off x="637563" y="1189329"/>
            <a:ext cx="781015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indent="0" algn="just" eaLnBrk="1" hangingPunct="1">
              <a:spcBef>
                <a:spcPct val="20000"/>
              </a:spcBef>
            </a:pPr>
            <a:r>
              <a:rPr lang="es-ES" altLang="es-CL" dirty="0">
                <a:latin typeface="+mn-lt"/>
              </a:rPr>
              <a:t>Una lente esférica corresponde a una </a:t>
            </a:r>
            <a:r>
              <a:rPr lang="es-ES" altLang="es-CL" b="1" dirty="0">
                <a:latin typeface="+mn-lt"/>
              </a:rPr>
              <a:t>lente con forma de esfera</a:t>
            </a:r>
            <a:r>
              <a:rPr lang="es-ES" altLang="es-CL" dirty="0">
                <a:latin typeface="+mn-lt"/>
              </a:rPr>
              <a:t>. En esta clase estudiaremos lentes esféricas que poseen dos superficies esféricas:</a:t>
            </a:r>
          </a:p>
        </p:txBody>
      </p:sp>
      <p:sp>
        <p:nvSpPr>
          <p:cNvPr id="16" name="Bocadillo: rectángulo con esquinas redondeadas 15">
            <a:extLst>
              <a:ext uri="{FF2B5EF4-FFF2-40B4-BE49-F238E27FC236}">
                <a16:creationId xmlns:a16="http://schemas.microsoft.com/office/drawing/2014/main" id="{AABE4B55-40FF-DF96-8B33-0F944BFF3C10}"/>
              </a:ext>
            </a:extLst>
          </p:cNvPr>
          <p:cNvSpPr/>
          <p:nvPr/>
        </p:nvSpPr>
        <p:spPr>
          <a:xfrm>
            <a:off x="4319248" y="4136415"/>
            <a:ext cx="2659310" cy="1124125"/>
          </a:xfrm>
          <a:prstGeom prst="wedgeRoundRectCallout">
            <a:avLst>
              <a:gd name="adj1" fmla="val 70247"/>
              <a:gd name="adj2" fmla="val 54672"/>
              <a:gd name="adj3" fmla="val 16667"/>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1" hangingPunct="1">
              <a:defRPr/>
            </a:pPr>
            <a:r>
              <a:rPr lang="es-MX" altLang="es-CL" sz="1800" b="1" dirty="0">
                <a:solidFill>
                  <a:schemeClr val="bg1"/>
                </a:solidFill>
                <a:cs typeface="Arial" panose="020B0604020202020204" pitchFamily="34" charset="0"/>
              </a:rPr>
              <a:t>¡Una lupa es un ejemplo de </a:t>
            </a:r>
            <a:r>
              <a:rPr lang="es-MX" altLang="es-CL" sz="1800" b="1" dirty="0">
                <a:solidFill>
                  <a:schemeClr val="accent4"/>
                </a:solidFill>
                <a:cs typeface="Arial" panose="020B0604020202020204" pitchFamily="34" charset="0"/>
              </a:rPr>
              <a:t>lente convergente</a:t>
            </a:r>
            <a:r>
              <a:rPr lang="es-MX" altLang="es-CL" sz="1800" b="1" dirty="0">
                <a:solidFill>
                  <a:schemeClr val="bg1"/>
                </a:solidFill>
                <a:cs typeface="Arial" panose="020B0604020202020204" pitchFamily="34" charset="0"/>
              </a:rPr>
              <a:t>!</a:t>
            </a:r>
          </a:p>
        </p:txBody>
      </p:sp>
      <p:pic>
        <p:nvPicPr>
          <p:cNvPr id="20" name="Imagen 19"/>
          <p:cNvPicPr>
            <a:picLocks noChangeAspect="1"/>
          </p:cNvPicPr>
          <p:nvPr/>
        </p:nvPicPr>
        <p:blipFill rotWithShape="1">
          <a:blip r:embed="rId4">
            <a:extLst>
              <a:ext uri="{28A0092B-C50C-407E-A947-70E740481C1C}">
                <a14:useLocalDpi xmlns:a14="http://schemas.microsoft.com/office/drawing/2010/main" val="0"/>
              </a:ext>
            </a:extLst>
          </a:blip>
          <a:srcRect r="74331" b="56992"/>
          <a:stretch/>
        </p:blipFill>
        <p:spPr>
          <a:xfrm>
            <a:off x="6754925" y="4561389"/>
            <a:ext cx="2503631" cy="2359579"/>
          </a:xfrm>
          <a:prstGeom prst="rect">
            <a:avLst/>
          </a:prstGeom>
        </p:spPr>
      </p:pic>
      <p:pic>
        <p:nvPicPr>
          <p:cNvPr id="2" name="Imagen 1">
            <a:extLst>
              <a:ext uri="{FF2B5EF4-FFF2-40B4-BE49-F238E27FC236}">
                <a16:creationId xmlns:a16="http://schemas.microsoft.com/office/drawing/2014/main" id="{25C63180-FF0C-447F-43D6-E3725E789CE3}"/>
              </a:ext>
            </a:extLst>
          </p:cNvPr>
          <p:cNvPicPr>
            <a:picLocks noChangeAspect="1"/>
          </p:cNvPicPr>
          <p:nvPr/>
        </p:nvPicPr>
        <p:blipFill>
          <a:blip r:embed="rId5"/>
          <a:stretch>
            <a:fillRect/>
          </a:stretch>
        </p:blipFill>
        <p:spPr>
          <a:xfrm>
            <a:off x="36000" y="216000"/>
            <a:ext cx="1726517" cy="518406"/>
          </a:xfrm>
          <a:prstGeom prst="rect">
            <a:avLst/>
          </a:prstGeom>
        </p:spPr>
      </p:pic>
    </p:spTree>
    <p:extLst>
      <p:ext uri="{BB962C8B-B14F-4D97-AF65-F5344CB8AC3E}">
        <p14:creationId xmlns:p14="http://schemas.microsoft.com/office/powerpoint/2010/main" val="4223342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24"/>
                                        </p:tgtEl>
                                      </p:cBhvr>
                                    </p:animEffect>
                                    <p:set>
                                      <p:cBhvr>
                                        <p:cTn id="24" dur="1" fill="hold">
                                          <p:stCondLst>
                                            <p:cond delay="499"/>
                                          </p:stCondLst>
                                        </p:cTn>
                                        <p:tgtEl>
                                          <p:spTgt spid="24"/>
                                        </p:tgtEl>
                                        <p:attrNameLst>
                                          <p:attrName>style.visibility</p:attrName>
                                        </p:attrNameLst>
                                      </p:cBhvr>
                                      <p:to>
                                        <p:strVal val="hidden"/>
                                      </p:to>
                                    </p:set>
                                  </p:childTnLst>
                                </p:cTn>
                              </p:par>
                              <p:par>
                                <p:cTn id="25" presetID="10"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par>
                                <p:cTn id="28" presetID="10" presetClass="entr" presetSubtype="0"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500"/>
                                        <p:tgtEl>
                                          <p:spTgt spid="2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25"/>
                                        </p:tgtEl>
                                      </p:cBhvr>
                                    </p:animEffect>
                                    <p:set>
                                      <p:cBhvr>
                                        <p:cTn id="39" dur="1" fill="hold">
                                          <p:stCondLst>
                                            <p:cond delay="499"/>
                                          </p:stCondLst>
                                        </p:cTn>
                                        <p:tgtEl>
                                          <p:spTgt spid="25"/>
                                        </p:tgtEl>
                                        <p:attrNameLst>
                                          <p:attrName>style.visibility</p:attrName>
                                        </p:attrNameLst>
                                      </p:cBhvr>
                                      <p:to>
                                        <p:strVal val="hidden"/>
                                      </p:to>
                                    </p:set>
                                  </p:childTnLst>
                                </p:cTn>
                              </p:par>
                              <p:par>
                                <p:cTn id="40" presetID="10" presetClass="entr" presetSubtype="0"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par>
                                <p:cTn id="43" presetID="10" presetClass="entr" presetSubtype="0" fill="hold" nodeType="with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24" grpId="0" animBg="1"/>
      <p:bldP spid="24" grpId="1" animBg="1"/>
      <p:bldP spid="25" grpId="0" animBg="1"/>
      <p:bldP spid="25" grpId="1" animBg="1"/>
      <p:bldP spid="15" grpId="0"/>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a:extLst>
              <a:ext uri="{FF2B5EF4-FFF2-40B4-BE49-F238E27FC236}">
                <a16:creationId xmlns:a16="http://schemas.microsoft.com/office/drawing/2014/main" id="{2FB58535-459E-D692-18E6-52D58E99E235}"/>
              </a:ext>
            </a:extLst>
          </p:cNvPr>
          <p:cNvSpPr>
            <a:spLocks noChangeArrowheads="1"/>
          </p:cNvSpPr>
          <p:nvPr/>
        </p:nvSpPr>
        <p:spPr bwMode="auto">
          <a:xfrm>
            <a:off x="590837" y="1206385"/>
            <a:ext cx="781015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indent="0" algn="just" eaLnBrk="1" hangingPunct="1">
              <a:spcBef>
                <a:spcPct val="20000"/>
              </a:spcBef>
            </a:pPr>
            <a:r>
              <a:rPr lang="es-ES" altLang="es-CL" dirty="0">
                <a:latin typeface="+mn-lt"/>
              </a:rPr>
              <a:t>En las lentes esféricas, formadas por </a:t>
            </a:r>
            <a:r>
              <a:rPr lang="es-ES" altLang="es-CL" b="1" dirty="0">
                <a:latin typeface="+mn-lt"/>
              </a:rPr>
              <a:t>dos superficies esféricas</a:t>
            </a:r>
            <a:r>
              <a:rPr lang="es-ES" altLang="es-CL" dirty="0">
                <a:latin typeface="+mn-lt"/>
              </a:rPr>
              <a:t>, podemos identificar los </a:t>
            </a:r>
            <a:r>
              <a:rPr lang="es-ES" altLang="es-CL" b="1" dirty="0">
                <a:latin typeface="+mn-lt"/>
              </a:rPr>
              <a:t>siguientes elementos</a:t>
            </a:r>
            <a:r>
              <a:rPr lang="es-ES" altLang="es-CL" dirty="0">
                <a:latin typeface="+mn-lt"/>
              </a:rPr>
              <a:t>:</a:t>
            </a:r>
          </a:p>
        </p:txBody>
      </p:sp>
      <p:sp>
        <p:nvSpPr>
          <p:cNvPr id="30" name="CuadroTexto 29">
            <a:extLst>
              <a:ext uri="{FF2B5EF4-FFF2-40B4-BE49-F238E27FC236}">
                <a16:creationId xmlns:a16="http://schemas.microsoft.com/office/drawing/2014/main" id="{A6DE8D4F-DD65-3ABF-637A-519BD308A98B}"/>
              </a:ext>
            </a:extLst>
          </p:cNvPr>
          <p:cNvSpPr txBox="1"/>
          <p:nvPr/>
        </p:nvSpPr>
        <p:spPr>
          <a:xfrm>
            <a:off x="1762517" y="226186"/>
            <a:ext cx="7458586" cy="707886"/>
          </a:xfrm>
          <a:prstGeom prst="rect">
            <a:avLst/>
          </a:prstGeom>
          <a:noFill/>
        </p:spPr>
        <p:txBody>
          <a:bodyPr wrap="square" rtlCol="0">
            <a:spAutoFit/>
          </a:bodyPr>
          <a:lstStyle/>
          <a:p>
            <a:pPr algn="just"/>
            <a:r>
              <a:rPr lang="es-CL" sz="4000" b="1" dirty="0"/>
              <a:t>Elementos de una lente esférica</a:t>
            </a:r>
            <a:endParaRPr lang="es-CL" sz="3200" b="1" dirty="0"/>
          </a:p>
        </p:txBody>
      </p:sp>
      <p:pic>
        <p:nvPicPr>
          <p:cNvPr id="44" name="Imagen 43"/>
          <p:cNvPicPr>
            <a:picLocks noChangeAspect="1"/>
          </p:cNvPicPr>
          <p:nvPr/>
        </p:nvPicPr>
        <p:blipFill rotWithShape="1">
          <a:blip r:embed="rId2"/>
          <a:srcRect l="2529" r="2143" b="2260"/>
          <a:stretch/>
        </p:blipFill>
        <p:spPr>
          <a:xfrm>
            <a:off x="301796" y="2080915"/>
            <a:ext cx="4144079" cy="2314293"/>
          </a:xfrm>
          <a:prstGeom prst="rect">
            <a:avLst/>
          </a:prstGeom>
          <a:ln w="19050">
            <a:solidFill>
              <a:srgbClr val="A7BA1A"/>
            </a:solidFill>
          </a:ln>
        </p:spPr>
      </p:pic>
      <p:pic>
        <p:nvPicPr>
          <p:cNvPr id="45" name="Imagen 44"/>
          <p:cNvPicPr>
            <a:picLocks noChangeAspect="1"/>
          </p:cNvPicPr>
          <p:nvPr/>
        </p:nvPicPr>
        <p:blipFill rotWithShape="1">
          <a:blip r:embed="rId3"/>
          <a:srcRect l="5357" t="2043" r="6630" b="6443"/>
          <a:stretch/>
        </p:blipFill>
        <p:spPr>
          <a:xfrm>
            <a:off x="4590018" y="2197045"/>
            <a:ext cx="4211645" cy="2103570"/>
          </a:xfrm>
          <a:prstGeom prst="rect">
            <a:avLst/>
          </a:prstGeom>
          <a:ln w="12700">
            <a:solidFill>
              <a:srgbClr val="A7BA1A"/>
            </a:solidFill>
          </a:ln>
        </p:spPr>
      </p:pic>
      <p:sp>
        <p:nvSpPr>
          <p:cNvPr id="6" name="Rectángulo: esquinas redondeadas 30">
            <a:extLst>
              <a:ext uri="{FF2B5EF4-FFF2-40B4-BE49-F238E27FC236}">
                <a16:creationId xmlns:a16="http://schemas.microsoft.com/office/drawing/2014/main" id="{A5CC466D-8C32-877B-0511-E6B85306BC04}"/>
              </a:ext>
            </a:extLst>
          </p:cNvPr>
          <p:cNvSpPr/>
          <p:nvPr/>
        </p:nvSpPr>
        <p:spPr>
          <a:xfrm>
            <a:off x="6977367" y="1807068"/>
            <a:ext cx="1824296" cy="387771"/>
          </a:xfrm>
          <a:prstGeom prst="roundRect">
            <a:avLst/>
          </a:prstGeom>
          <a:solidFill>
            <a:srgbClr val="002060"/>
          </a:solidFill>
          <a:ln>
            <a:solidFill>
              <a:srgbClr val="00206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ES" b="1" dirty="0"/>
              <a:t>Esquemas en 2D</a:t>
            </a:r>
            <a:endParaRPr lang="es-CL" b="1" dirty="0">
              <a:solidFill>
                <a:srgbClr val="FFFF00"/>
              </a:solidFill>
            </a:endParaRPr>
          </a:p>
        </p:txBody>
      </p:sp>
      <p:sp>
        <p:nvSpPr>
          <p:cNvPr id="48" name="Rectángulo: esquinas redondeadas 28">
            <a:extLst>
              <a:ext uri="{FF2B5EF4-FFF2-40B4-BE49-F238E27FC236}">
                <a16:creationId xmlns:a16="http://schemas.microsoft.com/office/drawing/2014/main" id="{85A76F7C-01BC-5576-639C-80BECD4B4198}"/>
              </a:ext>
            </a:extLst>
          </p:cNvPr>
          <p:cNvSpPr/>
          <p:nvPr/>
        </p:nvSpPr>
        <p:spPr>
          <a:xfrm>
            <a:off x="301796" y="4522451"/>
            <a:ext cx="6216119" cy="2121588"/>
          </a:xfrm>
          <a:prstGeom prst="roundRect">
            <a:avLst/>
          </a:prstGeom>
          <a:noFill/>
          <a:ln w="381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altLang="es-CL" sz="1600" b="1" dirty="0">
                <a:solidFill>
                  <a:srgbClr val="C00000"/>
                </a:solidFill>
                <a:cs typeface="Arial" panose="020B0604020202020204" pitchFamily="34" charset="0"/>
              </a:rPr>
              <a:t>Centro óptico: </a:t>
            </a:r>
            <a:r>
              <a:rPr lang="es-ES" altLang="es-CL" sz="1600" dirty="0">
                <a:solidFill>
                  <a:schemeClr val="tx1"/>
                </a:solidFill>
                <a:cs typeface="Arial" panose="020B0604020202020204" pitchFamily="34" charset="0"/>
              </a:rPr>
              <a:t>punto central de la lente (es como el vértice de la lente).</a:t>
            </a:r>
          </a:p>
          <a:p>
            <a:pPr algn="just"/>
            <a:r>
              <a:rPr lang="es-ES" altLang="es-CL" sz="1600" b="1" dirty="0">
                <a:solidFill>
                  <a:srgbClr val="C00000"/>
                </a:solidFill>
                <a:cs typeface="Arial" panose="020B0604020202020204" pitchFamily="34" charset="0"/>
              </a:rPr>
              <a:t>Centro de curvatura (C): </a:t>
            </a:r>
            <a:r>
              <a:rPr lang="es-ES" altLang="es-CL" sz="1600" dirty="0">
                <a:solidFill>
                  <a:schemeClr val="tx1"/>
                </a:solidFill>
                <a:cs typeface="Arial" panose="020B0604020202020204" pitchFamily="34" charset="0"/>
              </a:rPr>
              <a:t>corresponde al centro de la esfera de la cual proviene la superficie curva de la lente. Cada cara curva de la lente tiene su propio centro de curvatura.</a:t>
            </a:r>
          </a:p>
          <a:p>
            <a:pPr algn="just"/>
            <a:r>
              <a:rPr lang="es-ES" altLang="es-CL" sz="1600" b="1" dirty="0">
                <a:solidFill>
                  <a:srgbClr val="C00000"/>
                </a:solidFill>
                <a:cs typeface="Arial" panose="020B0604020202020204" pitchFamily="34" charset="0"/>
              </a:rPr>
              <a:t>Foco (F): </a:t>
            </a:r>
            <a:r>
              <a:rPr lang="es-ES" altLang="es-CL" sz="1600" dirty="0">
                <a:solidFill>
                  <a:schemeClr val="tx1"/>
                </a:solidFill>
                <a:cs typeface="Arial" panose="020B0604020202020204" pitchFamily="34" charset="0"/>
              </a:rPr>
              <a:t>punto medio entre el centro de curvatura y el centro óptico.</a:t>
            </a:r>
            <a:r>
              <a:rPr lang="es-ES" altLang="es-CL" sz="1600" b="1" dirty="0">
                <a:solidFill>
                  <a:schemeClr val="bg1"/>
                </a:solidFill>
                <a:cs typeface="Arial" panose="020B0604020202020204" pitchFamily="34" charset="0"/>
              </a:rPr>
              <a:t>.</a:t>
            </a:r>
            <a:endParaRPr lang="es-ES" altLang="es-CL" sz="1600" dirty="0">
              <a:solidFill>
                <a:schemeClr val="tx1"/>
              </a:solidFill>
              <a:cs typeface="Arial" panose="020B0604020202020204" pitchFamily="34" charset="0"/>
            </a:endParaRPr>
          </a:p>
          <a:p>
            <a:pPr algn="just"/>
            <a:r>
              <a:rPr lang="es-ES" altLang="es-CL" sz="1600" b="1" dirty="0">
                <a:solidFill>
                  <a:srgbClr val="C00000"/>
                </a:solidFill>
                <a:cs typeface="Arial" panose="020B0604020202020204" pitchFamily="34" charset="0"/>
              </a:rPr>
              <a:t>Eje principal: </a:t>
            </a:r>
            <a:r>
              <a:rPr lang="es-ES" altLang="es-CL" sz="1600" dirty="0">
                <a:solidFill>
                  <a:schemeClr val="tx1"/>
                </a:solidFill>
                <a:cs typeface="Arial" panose="020B0604020202020204" pitchFamily="34" charset="0"/>
              </a:rPr>
              <a:t>línea imaginaria que pasa por el centro de curvatura, el foco y el centro óptico, dividiendo a la lente en dos partes simétricas.</a:t>
            </a:r>
          </a:p>
        </p:txBody>
      </p:sp>
      <p:sp>
        <p:nvSpPr>
          <p:cNvPr id="49" name="Bocadillo: rectángulo con esquinas redondeadas 26">
            <a:extLst>
              <a:ext uri="{FF2B5EF4-FFF2-40B4-BE49-F238E27FC236}">
                <a16:creationId xmlns:a16="http://schemas.microsoft.com/office/drawing/2014/main" id="{317EC807-EF7E-8344-C41B-26B99D26B934}"/>
              </a:ext>
            </a:extLst>
          </p:cNvPr>
          <p:cNvSpPr/>
          <p:nvPr/>
        </p:nvSpPr>
        <p:spPr>
          <a:xfrm>
            <a:off x="6644039" y="4926871"/>
            <a:ext cx="2157624" cy="1218153"/>
          </a:xfrm>
          <a:prstGeom prst="wedgeRoundRectCallout">
            <a:avLst>
              <a:gd name="adj1" fmla="val 4712"/>
              <a:gd name="adj2" fmla="val -42529"/>
              <a:gd name="adj3" fmla="val 16667"/>
            </a:avLst>
          </a:prstGeom>
          <a:solidFill>
            <a:srgbClr val="C00000"/>
          </a:solidFill>
          <a:ln>
            <a:solidFill>
              <a:schemeClr val="accent2">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ES" b="1" dirty="0"/>
              <a:t>En las lentes, existen </a:t>
            </a:r>
            <a:r>
              <a:rPr lang="es-ES" b="1" dirty="0">
                <a:solidFill>
                  <a:schemeClr val="accent4"/>
                </a:solidFill>
              </a:rPr>
              <a:t>dos focos </a:t>
            </a:r>
            <a:r>
              <a:rPr lang="es-ES" b="1" dirty="0"/>
              <a:t>y </a:t>
            </a:r>
            <a:r>
              <a:rPr lang="es-ES" b="1" dirty="0">
                <a:solidFill>
                  <a:schemeClr val="accent4"/>
                </a:solidFill>
              </a:rPr>
              <a:t>dos centros de curvatura.</a:t>
            </a:r>
          </a:p>
        </p:txBody>
      </p:sp>
      <p:pic>
        <p:nvPicPr>
          <p:cNvPr id="2" name="Imagen 1">
            <a:extLst>
              <a:ext uri="{FF2B5EF4-FFF2-40B4-BE49-F238E27FC236}">
                <a16:creationId xmlns:a16="http://schemas.microsoft.com/office/drawing/2014/main" id="{7F58C23E-623A-3801-B417-07B402B3B6D7}"/>
              </a:ext>
            </a:extLst>
          </p:cNvPr>
          <p:cNvPicPr>
            <a:picLocks noChangeAspect="1"/>
          </p:cNvPicPr>
          <p:nvPr/>
        </p:nvPicPr>
        <p:blipFill>
          <a:blip r:embed="rId4"/>
          <a:stretch>
            <a:fillRect/>
          </a:stretch>
        </p:blipFill>
        <p:spPr>
          <a:xfrm>
            <a:off x="36000" y="216000"/>
            <a:ext cx="1726517" cy="518406"/>
          </a:xfrm>
          <a:prstGeom prst="rect">
            <a:avLst/>
          </a:prstGeom>
        </p:spPr>
      </p:pic>
    </p:spTree>
    <p:extLst>
      <p:ext uri="{BB962C8B-B14F-4D97-AF65-F5344CB8AC3E}">
        <p14:creationId xmlns:p14="http://schemas.microsoft.com/office/powerpoint/2010/main" val="3590810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fade">
                                      <p:cBhvr>
                                        <p:cTn id="13" dur="500"/>
                                        <p:tgtEl>
                                          <p:spTgt spid="44"/>
                                        </p:tgtEl>
                                      </p:cBhvr>
                                    </p:animEffect>
                                  </p:childTnLst>
                                </p:cTn>
                              </p:par>
                              <p:par>
                                <p:cTn id="14" presetID="10" presetClass="entr" presetSubtype="0" fill="hold" nodeType="with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fade">
                                      <p:cBhvr>
                                        <p:cTn id="16" dur="500"/>
                                        <p:tgtEl>
                                          <p:spTgt spid="4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8"/>
                                        </p:tgtEl>
                                        <p:attrNameLst>
                                          <p:attrName>style.visibility</p:attrName>
                                        </p:attrNameLst>
                                      </p:cBhvr>
                                      <p:to>
                                        <p:strVal val="visible"/>
                                      </p:to>
                                    </p:set>
                                    <p:animEffect transition="in" filter="fade">
                                      <p:cBhvr>
                                        <p:cTn id="21" dur="500"/>
                                        <p:tgtEl>
                                          <p:spTgt spid="48"/>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fade">
                                      <p:cBhvr>
                                        <p:cTn id="25"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48" grpId="0" animBg="1"/>
      <p:bldP spid="4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a:extLst>
              <a:ext uri="{FF2B5EF4-FFF2-40B4-BE49-F238E27FC236}">
                <a16:creationId xmlns:a16="http://schemas.microsoft.com/office/drawing/2014/main" id="{2FB58535-459E-D692-18E6-52D58E99E235}"/>
              </a:ext>
            </a:extLst>
          </p:cNvPr>
          <p:cNvSpPr>
            <a:spLocks noChangeArrowheads="1"/>
          </p:cNvSpPr>
          <p:nvPr/>
        </p:nvSpPr>
        <p:spPr bwMode="auto">
          <a:xfrm>
            <a:off x="590837" y="1206385"/>
            <a:ext cx="781015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indent="0" algn="just" eaLnBrk="1" hangingPunct="1">
              <a:spcBef>
                <a:spcPct val="20000"/>
              </a:spcBef>
            </a:pPr>
            <a:r>
              <a:rPr lang="es-ES" altLang="es-CL" dirty="0">
                <a:latin typeface="+mn-lt"/>
              </a:rPr>
              <a:t>En las lentes esféricas, formadas por dos superficies esféricas, podemos identificar los </a:t>
            </a:r>
            <a:r>
              <a:rPr lang="es-ES" altLang="es-CL" b="1" dirty="0">
                <a:latin typeface="+mn-lt"/>
              </a:rPr>
              <a:t>siguientes elementos</a:t>
            </a:r>
            <a:r>
              <a:rPr lang="es-ES" altLang="es-CL" dirty="0">
                <a:latin typeface="+mn-lt"/>
              </a:rPr>
              <a:t>:</a:t>
            </a:r>
          </a:p>
        </p:txBody>
      </p:sp>
      <p:pic>
        <p:nvPicPr>
          <p:cNvPr id="9" name="Imagen 8"/>
          <p:cNvPicPr>
            <a:picLocks noChangeAspect="1"/>
          </p:cNvPicPr>
          <p:nvPr/>
        </p:nvPicPr>
        <p:blipFill rotWithShape="1">
          <a:blip r:embed="rId2"/>
          <a:srcRect l="2252" r="1796"/>
          <a:stretch/>
        </p:blipFill>
        <p:spPr>
          <a:xfrm>
            <a:off x="301796" y="2059730"/>
            <a:ext cx="4169295" cy="2314293"/>
          </a:xfrm>
          <a:prstGeom prst="rect">
            <a:avLst/>
          </a:prstGeom>
          <a:ln w="12700">
            <a:solidFill>
              <a:srgbClr val="A7BA1A"/>
            </a:solidFill>
          </a:ln>
        </p:spPr>
      </p:pic>
      <p:pic>
        <p:nvPicPr>
          <p:cNvPr id="10" name="Imagen 9"/>
          <p:cNvPicPr>
            <a:picLocks noChangeAspect="1"/>
          </p:cNvPicPr>
          <p:nvPr/>
        </p:nvPicPr>
        <p:blipFill rotWithShape="1">
          <a:blip r:embed="rId3"/>
          <a:srcRect l="2045" t="1032" r="3201" b="2722"/>
          <a:stretch/>
        </p:blipFill>
        <p:spPr>
          <a:xfrm>
            <a:off x="4623625" y="2240487"/>
            <a:ext cx="4221005" cy="1952777"/>
          </a:xfrm>
          <a:prstGeom prst="rect">
            <a:avLst/>
          </a:prstGeom>
          <a:ln w="12700">
            <a:solidFill>
              <a:srgbClr val="A7BA1A"/>
            </a:solidFill>
          </a:ln>
        </p:spPr>
      </p:pic>
      <p:sp>
        <p:nvSpPr>
          <p:cNvPr id="6" name="Rectángulo: esquinas redondeadas 30">
            <a:extLst>
              <a:ext uri="{FF2B5EF4-FFF2-40B4-BE49-F238E27FC236}">
                <a16:creationId xmlns:a16="http://schemas.microsoft.com/office/drawing/2014/main" id="{A5CC466D-8C32-877B-0511-E6B85306BC04}"/>
              </a:ext>
            </a:extLst>
          </p:cNvPr>
          <p:cNvSpPr/>
          <p:nvPr/>
        </p:nvSpPr>
        <p:spPr>
          <a:xfrm>
            <a:off x="7067456" y="1852716"/>
            <a:ext cx="1777174" cy="387771"/>
          </a:xfrm>
          <a:prstGeom prst="roundRect">
            <a:avLst/>
          </a:prstGeom>
          <a:solidFill>
            <a:srgbClr val="002060"/>
          </a:solidFill>
          <a:ln>
            <a:solidFill>
              <a:srgbClr val="00206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ES" b="1" dirty="0"/>
              <a:t>Esquemas en 2D</a:t>
            </a:r>
            <a:endParaRPr lang="es-CL" b="1" dirty="0">
              <a:solidFill>
                <a:srgbClr val="FFFF00"/>
              </a:solidFill>
            </a:endParaRPr>
          </a:p>
        </p:txBody>
      </p:sp>
      <p:sp>
        <p:nvSpPr>
          <p:cNvPr id="11" name="Rectángulo: esquinas redondeadas 28">
            <a:extLst>
              <a:ext uri="{FF2B5EF4-FFF2-40B4-BE49-F238E27FC236}">
                <a16:creationId xmlns:a16="http://schemas.microsoft.com/office/drawing/2014/main" id="{85A76F7C-01BC-5576-639C-80BECD4B4198}"/>
              </a:ext>
            </a:extLst>
          </p:cNvPr>
          <p:cNvSpPr/>
          <p:nvPr/>
        </p:nvSpPr>
        <p:spPr>
          <a:xfrm>
            <a:off x="477464" y="4761794"/>
            <a:ext cx="4999926" cy="1628459"/>
          </a:xfrm>
          <a:prstGeom prst="roundRect">
            <a:avLst/>
          </a:prstGeom>
          <a:noFill/>
          <a:ln w="381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altLang="es-CL" b="1" dirty="0">
                <a:solidFill>
                  <a:srgbClr val="C00000"/>
                </a:solidFill>
                <a:cs typeface="Arial" panose="020B0604020202020204" pitchFamily="34" charset="0"/>
              </a:rPr>
              <a:t>Radio de curvatura (R): </a:t>
            </a:r>
            <a:r>
              <a:rPr lang="es-ES" altLang="es-CL" dirty="0">
                <a:solidFill>
                  <a:schemeClr val="tx1"/>
                </a:solidFill>
                <a:cs typeface="Arial" panose="020B0604020202020204" pitchFamily="34" charset="0"/>
              </a:rPr>
              <a:t>distancia desde el centro óptico hasta el centro de curvatura (C).</a:t>
            </a:r>
          </a:p>
          <a:p>
            <a:pPr algn="just"/>
            <a:r>
              <a:rPr lang="es-ES" altLang="es-CL" b="1" dirty="0">
                <a:solidFill>
                  <a:srgbClr val="C00000"/>
                </a:solidFill>
                <a:cs typeface="Arial" panose="020B0604020202020204" pitchFamily="34" charset="0"/>
              </a:rPr>
              <a:t>Distancia focal (f): </a:t>
            </a:r>
            <a:r>
              <a:rPr lang="es-ES" altLang="es-CL" dirty="0">
                <a:solidFill>
                  <a:schemeClr val="tx1"/>
                </a:solidFill>
                <a:cs typeface="Arial" panose="020B0604020202020204" pitchFamily="34" charset="0"/>
              </a:rPr>
              <a:t>distancia desde el centro óptico hasta el foco de la lente (F).</a:t>
            </a:r>
          </a:p>
        </p:txBody>
      </p:sp>
      <p:sp>
        <p:nvSpPr>
          <p:cNvPr id="12" name="Rectángulo: esquinas redondeadas 30">
            <a:extLst>
              <a:ext uri="{FF2B5EF4-FFF2-40B4-BE49-F238E27FC236}">
                <a16:creationId xmlns:a16="http://schemas.microsoft.com/office/drawing/2014/main" id="{A5CC466D-8C32-877B-0511-E6B85306BC04}"/>
              </a:ext>
            </a:extLst>
          </p:cNvPr>
          <p:cNvSpPr/>
          <p:nvPr/>
        </p:nvSpPr>
        <p:spPr>
          <a:xfrm>
            <a:off x="5653063" y="5108571"/>
            <a:ext cx="2988421" cy="934903"/>
          </a:xfrm>
          <a:prstGeom prst="round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CL" b="1" dirty="0"/>
              <a:t>Estos </a:t>
            </a:r>
            <a:r>
              <a:rPr lang="es-CL" b="1" dirty="0">
                <a:solidFill>
                  <a:schemeClr val="accent4"/>
                </a:solidFill>
              </a:rPr>
              <a:t>elementos </a:t>
            </a:r>
            <a:r>
              <a:rPr lang="es-CL" b="1" dirty="0"/>
              <a:t>son </a:t>
            </a:r>
            <a:r>
              <a:rPr lang="es-CL" b="1" dirty="0">
                <a:solidFill>
                  <a:schemeClr val="accent4"/>
                </a:solidFill>
              </a:rPr>
              <a:t>válidos</a:t>
            </a:r>
            <a:r>
              <a:rPr lang="es-CL" b="1" dirty="0"/>
              <a:t> para lentes </a:t>
            </a:r>
            <a:r>
              <a:rPr lang="es-CL" b="1" dirty="0">
                <a:solidFill>
                  <a:schemeClr val="accent4"/>
                </a:solidFill>
              </a:rPr>
              <a:t>convergentes </a:t>
            </a:r>
            <a:r>
              <a:rPr lang="es-CL" b="1" dirty="0"/>
              <a:t>y </a:t>
            </a:r>
            <a:r>
              <a:rPr lang="es-CL" b="1" dirty="0">
                <a:solidFill>
                  <a:schemeClr val="accent4"/>
                </a:solidFill>
              </a:rPr>
              <a:t>divergentes.</a:t>
            </a:r>
          </a:p>
        </p:txBody>
      </p:sp>
      <p:pic>
        <p:nvPicPr>
          <p:cNvPr id="4" name="Imagen 3">
            <a:extLst>
              <a:ext uri="{FF2B5EF4-FFF2-40B4-BE49-F238E27FC236}">
                <a16:creationId xmlns:a16="http://schemas.microsoft.com/office/drawing/2014/main" id="{AB07B512-0F2B-AA37-0B84-6DF4C858E63C}"/>
              </a:ext>
            </a:extLst>
          </p:cNvPr>
          <p:cNvPicPr>
            <a:picLocks noChangeAspect="1"/>
          </p:cNvPicPr>
          <p:nvPr/>
        </p:nvPicPr>
        <p:blipFill>
          <a:blip r:embed="rId4"/>
          <a:stretch>
            <a:fillRect/>
          </a:stretch>
        </p:blipFill>
        <p:spPr>
          <a:xfrm>
            <a:off x="36000" y="216000"/>
            <a:ext cx="1726517" cy="518406"/>
          </a:xfrm>
          <a:prstGeom prst="rect">
            <a:avLst/>
          </a:prstGeom>
        </p:spPr>
      </p:pic>
      <p:sp>
        <p:nvSpPr>
          <p:cNvPr id="5" name="CuadroTexto 4">
            <a:extLst>
              <a:ext uri="{FF2B5EF4-FFF2-40B4-BE49-F238E27FC236}">
                <a16:creationId xmlns:a16="http://schemas.microsoft.com/office/drawing/2014/main" id="{0470ED88-252D-CC25-07FD-77791D30D55A}"/>
              </a:ext>
            </a:extLst>
          </p:cNvPr>
          <p:cNvSpPr txBox="1"/>
          <p:nvPr/>
        </p:nvSpPr>
        <p:spPr>
          <a:xfrm>
            <a:off x="1762517" y="226186"/>
            <a:ext cx="7458586" cy="707886"/>
          </a:xfrm>
          <a:prstGeom prst="rect">
            <a:avLst/>
          </a:prstGeom>
          <a:noFill/>
        </p:spPr>
        <p:txBody>
          <a:bodyPr wrap="square" rtlCol="0">
            <a:spAutoFit/>
          </a:bodyPr>
          <a:lstStyle/>
          <a:p>
            <a:pPr algn="just"/>
            <a:r>
              <a:rPr lang="es-CL" sz="4000" b="1" dirty="0"/>
              <a:t>Elementos de una lente esférica</a:t>
            </a:r>
            <a:endParaRPr lang="es-CL" sz="3200" b="1" dirty="0"/>
          </a:p>
        </p:txBody>
      </p:sp>
    </p:spTree>
    <p:extLst>
      <p:ext uri="{BB962C8B-B14F-4D97-AF65-F5344CB8AC3E}">
        <p14:creationId xmlns:p14="http://schemas.microsoft.com/office/powerpoint/2010/main" val="4137659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a:extLst>
              <a:ext uri="{FF2B5EF4-FFF2-40B4-BE49-F238E27FC236}">
                <a16:creationId xmlns:a16="http://schemas.microsoft.com/office/drawing/2014/main" id="{491D05EF-BA61-A0D6-2E6C-B932B7120C68}"/>
              </a:ext>
            </a:extLst>
          </p:cNvPr>
          <p:cNvSpPr>
            <a:spLocks noChangeArrowheads="1"/>
          </p:cNvSpPr>
          <p:nvPr/>
        </p:nvSpPr>
        <p:spPr bwMode="auto">
          <a:xfrm>
            <a:off x="590837" y="1257951"/>
            <a:ext cx="781015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indent="0" algn="just" eaLnBrk="1" hangingPunct="1">
              <a:spcBef>
                <a:spcPct val="20000"/>
              </a:spcBef>
            </a:pPr>
            <a:r>
              <a:rPr lang="es-ES" altLang="es-CL" dirty="0">
                <a:latin typeface="+mn-lt"/>
              </a:rPr>
              <a:t>Los “</a:t>
            </a:r>
            <a:r>
              <a:rPr lang="es-ES" altLang="es-CL" b="1" dirty="0">
                <a:latin typeface="+mn-lt"/>
              </a:rPr>
              <a:t>rayos notables</a:t>
            </a:r>
            <a:r>
              <a:rPr lang="es-ES" altLang="es-CL" dirty="0">
                <a:latin typeface="+mn-lt"/>
              </a:rPr>
              <a:t>” son rayos de luz que, al </a:t>
            </a:r>
            <a:r>
              <a:rPr lang="es-ES" altLang="es-CL" b="1" dirty="0">
                <a:latin typeface="+mn-lt"/>
              </a:rPr>
              <a:t>refractarse</a:t>
            </a:r>
            <a:r>
              <a:rPr lang="es-ES" altLang="es-CL" dirty="0">
                <a:latin typeface="+mn-lt"/>
              </a:rPr>
              <a:t> al atravesar la lente, siguen una </a:t>
            </a:r>
            <a:r>
              <a:rPr lang="es-ES" altLang="es-CL" b="1" dirty="0">
                <a:latin typeface="+mn-lt"/>
              </a:rPr>
              <a:t>trayectoria</a:t>
            </a:r>
            <a:r>
              <a:rPr lang="es-ES" altLang="es-CL" dirty="0">
                <a:latin typeface="+mn-lt"/>
              </a:rPr>
              <a:t> </a:t>
            </a:r>
            <a:r>
              <a:rPr lang="es-ES" altLang="es-CL" b="1" dirty="0">
                <a:latin typeface="+mn-lt"/>
              </a:rPr>
              <a:t>conocida</a:t>
            </a:r>
            <a:r>
              <a:rPr lang="es-ES" altLang="es-CL" dirty="0">
                <a:latin typeface="+mn-lt"/>
              </a:rPr>
              <a:t>. </a:t>
            </a:r>
          </a:p>
        </p:txBody>
      </p:sp>
      <p:sp>
        <p:nvSpPr>
          <p:cNvPr id="3" name="Rectángulo: esquinas redondeadas 2">
            <a:extLst>
              <a:ext uri="{FF2B5EF4-FFF2-40B4-BE49-F238E27FC236}">
                <a16:creationId xmlns:a16="http://schemas.microsoft.com/office/drawing/2014/main" id="{0F699F3D-D4AF-449C-F04B-3A8C346076C1}"/>
              </a:ext>
            </a:extLst>
          </p:cNvPr>
          <p:cNvSpPr/>
          <p:nvPr/>
        </p:nvSpPr>
        <p:spPr>
          <a:xfrm>
            <a:off x="488866" y="2028630"/>
            <a:ext cx="8170387" cy="747736"/>
          </a:xfrm>
          <a:prstGeom prst="roundRect">
            <a:avLst/>
          </a:prstGeom>
          <a:noFill/>
          <a:ln w="381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altLang="es-CL" sz="1600" b="1" dirty="0">
                <a:solidFill>
                  <a:srgbClr val="C00000"/>
                </a:solidFill>
              </a:rPr>
              <a:t> 1</a:t>
            </a:r>
            <a:r>
              <a:rPr lang="es-ES" altLang="es-CL" sz="1600" b="1" baseline="30000" dirty="0">
                <a:solidFill>
                  <a:srgbClr val="C00000"/>
                </a:solidFill>
              </a:rPr>
              <a:t>er</a:t>
            </a:r>
            <a:r>
              <a:rPr lang="es-ES" altLang="es-CL" sz="1600" b="1" dirty="0">
                <a:solidFill>
                  <a:srgbClr val="C00000"/>
                </a:solidFill>
              </a:rPr>
              <a:t> rayo notable (paralelo-foco): </a:t>
            </a:r>
            <a:r>
              <a:rPr lang="es-ES" altLang="es-CL" sz="1600" dirty="0">
                <a:solidFill>
                  <a:schemeClr val="tx1"/>
                </a:solidFill>
              </a:rPr>
              <a:t>rayo que viaja paralelo al eje óptico y se refracta en aquella dirección que pasa por el foco (rayo refractado o prolongación del rayo refractado).</a:t>
            </a:r>
            <a:endParaRPr lang="es-CL" altLang="es-CL" sz="1600" dirty="0">
              <a:solidFill>
                <a:schemeClr val="tx1"/>
              </a:solidFill>
            </a:endParaRPr>
          </a:p>
        </p:txBody>
      </p:sp>
      <p:sp>
        <p:nvSpPr>
          <p:cNvPr id="6" name="CuadroTexto 5">
            <a:extLst>
              <a:ext uri="{FF2B5EF4-FFF2-40B4-BE49-F238E27FC236}">
                <a16:creationId xmlns:a16="http://schemas.microsoft.com/office/drawing/2014/main" id="{A6DE8D4F-DD65-3ABF-637A-519BD308A98B}"/>
              </a:ext>
            </a:extLst>
          </p:cNvPr>
          <p:cNvSpPr txBox="1"/>
          <p:nvPr/>
        </p:nvSpPr>
        <p:spPr>
          <a:xfrm>
            <a:off x="1853518" y="226281"/>
            <a:ext cx="8224339" cy="646331"/>
          </a:xfrm>
          <a:prstGeom prst="rect">
            <a:avLst/>
          </a:prstGeom>
          <a:noFill/>
        </p:spPr>
        <p:txBody>
          <a:bodyPr wrap="square" rtlCol="0">
            <a:spAutoFit/>
          </a:bodyPr>
          <a:lstStyle/>
          <a:p>
            <a:pPr algn="just"/>
            <a:r>
              <a:rPr lang="es-CL" sz="3600" b="1" dirty="0"/>
              <a:t>Rayos notables en lentes esféricas</a:t>
            </a:r>
          </a:p>
        </p:txBody>
      </p:sp>
      <p:pic>
        <p:nvPicPr>
          <p:cNvPr id="2" name="Imagen 1"/>
          <p:cNvPicPr>
            <a:picLocks noChangeAspect="1"/>
          </p:cNvPicPr>
          <p:nvPr/>
        </p:nvPicPr>
        <p:blipFill>
          <a:blip r:embed="rId2">
            <a:extLst>
              <a:ext uri="{BEBA8EAE-BF5A-486C-A8C5-ECC9F3942E4B}">
                <a14:imgProps xmlns:a14="http://schemas.microsoft.com/office/drawing/2010/main">
                  <a14:imgLayer r:embed="rId3">
                    <a14:imgEffect>
                      <a14:colorTemperature colorTemp="8800"/>
                    </a14:imgEffect>
                  </a14:imgLayer>
                </a14:imgProps>
              </a:ext>
            </a:extLst>
          </a:blip>
          <a:stretch>
            <a:fillRect/>
          </a:stretch>
        </p:blipFill>
        <p:spPr>
          <a:xfrm>
            <a:off x="488866" y="3000755"/>
            <a:ext cx="8170387" cy="2660015"/>
          </a:xfrm>
          <a:prstGeom prst="rect">
            <a:avLst/>
          </a:prstGeom>
          <a:ln w="19050">
            <a:solidFill>
              <a:srgbClr val="A7BA1A"/>
            </a:solidFill>
          </a:ln>
        </p:spPr>
      </p:pic>
      <p:sp>
        <p:nvSpPr>
          <p:cNvPr id="9" name="Bocadillo: rectángulo con esquinas redondeadas 26">
            <a:extLst>
              <a:ext uri="{FF2B5EF4-FFF2-40B4-BE49-F238E27FC236}">
                <a16:creationId xmlns:a16="http://schemas.microsoft.com/office/drawing/2014/main" id="{317EC807-EF7E-8344-C41B-26B99D26B934}"/>
              </a:ext>
            </a:extLst>
          </p:cNvPr>
          <p:cNvSpPr/>
          <p:nvPr/>
        </p:nvSpPr>
        <p:spPr>
          <a:xfrm>
            <a:off x="4137891" y="5781737"/>
            <a:ext cx="4521362" cy="852582"/>
          </a:xfrm>
          <a:prstGeom prst="wedgeRoundRectCallout">
            <a:avLst>
              <a:gd name="adj1" fmla="val 4712"/>
              <a:gd name="adj2" fmla="val -42529"/>
              <a:gd name="adj3" fmla="val 16667"/>
            </a:avLst>
          </a:prstGeom>
          <a:solidFill>
            <a:srgbClr val="002060"/>
          </a:solidFill>
          <a:ln>
            <a:solidFill>
              <a:srgbClr val="00206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just"/>
            <a:r>
              <a:rPr lang="es-ES" b="1" dirty="0"/>
              <a:t>En las </a:t>
            </a:r>
            <a:r>
              <a:rPr lang="es-ES" b="1" dirty="0">
                <a:solidFill>
                  <a:schemeClr val="accent4"/>
                </a:solidFill>
              </a:rPr>
              <a:t>lentes divergentes</a:t>
            </a:r>
            <a:r>
              <a:rPr lang="es-ES" b="1" dirty="0"/>
              <a:t>, es la </a:t>
            </a:r>
            <a:r>
              <a:rPr lang="es-ES" b="1" dirty="0">
                <a:solidFill>
                  <a:schemeClr val="accent4"/>
                </a:solidFill>
              </a:rPr>
              <a:t>prolongación del rayo refractado </a:t>
            </a:r>
            <a:r>
              <a:rPr lang="es-ES" b="1" dirty="0"/>
              <a:t>la que pasa por el</a:t>
            </a:r>
            <a:r>
              <a:rPr lang="es-ES" b="1" dirty="0">
                <a:solidFill>
                  <a:srgbClr val="FFFF00"/>
                </a:solidFill>
              </a:rPr>
              <a:t> </a:t>
            </a:r>
            <a:r>
              <a:rPr lang="es-ES" b="1" dirty="0">
                <a:solidFill>
                  <a:schemeClr val="accent4"/>
                </a:solidFill>
              </a:rPr>
              <a:t>foco.</a:t>
            </a:r>
          </a:p>
        </p:txBody>
      </p:sp>
      <p:pic>
        <p:nvPicPr>
          <p:cNvPr id="4" name="Imagen 3">
            <a:extLst>
              <a:ext uri="{FF2B5EF4-FFF2-40B4-BE49-F238E27FC236}">
                <a16:creationId xmlns:a16="http://schemas.microsoft.com/office/drawing/2014/main" id="{CC1FEADA-476E-0DA0-6E6C-51325CC850F4}"/>
              </a:ext>
            </a:extLst>
          </p:cNvPr>
          <p:cNvPicPr>
            <a:picLocks noChangeAspect="1"/>
          </p:cNvPicPr>
          <p:nvPr/>
        </p:nvPicPr>
        <p:blipFill>
          <a:blip r:embed="rId4"/>
          <a:stretch>
            <a:fillRect/>
          </a:stretch>
        </p:blipFill>
        <p:spPr>
          <a:xfrm>
            <a:off x="36000" y="216000"/>
            <a:ext cx="1726517" cy="518406"/>
          </a:xfrm>
          <a:prstGeom prst="rect">
            <a:avLst/>
          </a:prstGeom>
        </p:spPr>
      </p:pic>
    </p:spTree>
    <p:extLst>
      <p:ext uri="{BB962C8B-B14F-4D97-AF65-F5344CB8AC3E}">
        <p14:creationId xmlns:p14="http://schemas.microsoft.com/office/powerpoint/2010/main" val="1049203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esquinas redondeadas 5">
            <a:extLst>
              <a:ext uri="{FF2B5EF4-FFF2-40B4-BE49-F238E27FC236}">
                <a16:creationId xmlns:a16="http://schemas.microsoft.com/office/drawing/2014/main" id="{62A5A393-56A8-0548-C649-1CA712E8D559}"/>
              </a:ext>
            </a:extLst>
          </p:cNvPr>
          <p:cNvSpPr/>
          <p:nvPr/>
        </p:nvSpPr>
        <p:spPr>
          <a:xfrm>
            <a:off x="480127" y="1520045"/>
            <a:ext cx="8195410" cy="927913"/>
          </a:xfrm>
          <a:prstGeom prst="roundRect">
            <a:avLst/>
          </a:prstGeom>
          <a:noFill/>
          <a:ln w="381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altLang="es-CL" b="1" dirty="0">
                <a:solidFill>
                  <a:srgbClr val="C00000"/>
                </a:solidFill>
              </a:rPr>
              <a:t>2</a:t>
            </a:r>
            <a:r>
              <a:rPr lang="es-ES" altLang="es-CL" b="1" baseline="30000" dirty="0">
                <a:solidFill>
                  <a:srgbClr val="C00000"/>
                </a:solidFill>
              </a:rPr>
              <a:t>do</a:t>
            </a:r>
            <a:r>
              <a:rPr lang="es-ES" altLang="es-CL" b="1" dirty="0">
                <a:solidFill>
                  <a:srgbClr val="C00000"/>
                </a:solidFill>
              </a:rPr>
              <a:t> rayo notable (centro óptico): </a:t>
            </a:r>
            <a:r>
              <a:rPr lang="es-ES" altLang="es-CL" dirty="0">
                <a:solidFill>
                  <a:schemeClr val="tx1"/>
                </a:solidFill>
              </a:rPr>
              <a:t>rayo que pasa por el centro óptico de la lente, sin sufrir refracción.</a:t>
            </a:r>
          </a:p>
        </p:txBody>
      </p:sp>
      <p:pic>
        <p:nvPicPr>
          <p:cNvPr id="2" name="Imagen 1"/>
          <p:cNvPicPr>
            <a:picLocks noChangeAspect="1"/>
          </p:cNvPicPr>
          <p:nvPr/>
        </p:nvPicPr>
        <p:blipFill>
          <a:blip r:embed="rId2">
            <a:extLst>
              <a:ext uri="{BEBA8EAE-BF5A-486C-A8C5-ECC9F3942E4B}">
                <a14:imgProps xmlns:a14="http://schemas.microsoft.com/office/drawing/2010/main">
                  <a14:imgLayer r:embed="rId3">
                    <a14:imgEffect>
                      <a14:colorTemperature colorTemp="8800"/>
                    </a14:imgEffect>
                  </a14:imgLayer>
                </a14:imgProps>
              </a:ext>
            </a:extLst>
          </a:blip>
          <a:stretch>
            <a:fillRect/>
          </a:stretch>
        </p:blipFill>
        <p:spPr>
          <a:xfrm>
            <a:off x="480127" y="2730799"/>
            <a:ext cx="8195411" cy="2493630"/>
          </a:xfrm>
          <a:prstGeom prst="rect">
            <a:avLst/>
          </a:prstGeom>
          <a:ln w="19050">
            <a:solidFill>
              <a:srgbClr val="A7BA1A"/>
            </a:solidFill>
          </a:ln>
        </p:spPr>
      </p:pic>
      <p:pic>
        <p:nvPicPr>
          <p:cNvPr id="4" name="Imagen 3">
            <a:extLst>
              <a:ext uri="{FF2B5EF4-FFF2-40B4-BE49-F238E27FC236}">
                <a16:creationId xmlns:a16="http://schemas.microsoft.com/office/drawing/2014/main" id="{79AFBE72-CA38-9854-1E71-D607775D4BC0}"/>
              </a:ext>
            </a:extLst>
          </p:cNvPr>
          <p:cNvPicPr>
            <a:picLocks noChangeAspect="1"/>
          </p:cNvPicPr>
          <p:nvPr/>
        </p:nvPicPr>
        <p:blipFill>
          <a:blip r:embed="rId4"/>
          <a:stretch>
            <a:fillRect/>
          </a:stretch>
        </p:blipFill>
        <p:spPr>
          <a:xfrm>
            <a:off x="36000" y="216000"/>
            <a:ext cx="1726517" cy="518406"/>
          </a:xfrm>
          <a:prstGeom prst="rect">
            <a:avLst/>
          </a:prstGeom>
        </p:spPr>
      </p:pic>
      <p:sp>
        <p:nvSpPr>
          <p:cNvPr id="5" name="CuadroTexto 4">
            <a:extLst>
              <a:ext uri="{FF2B5EF4-FFF2-40B4-BE49-F238E27FC236}">
                <a16:creationId xmlns:a16="http://schemas.microsoft.com/office/drawing/2014/main" id="{147F4955-14EB-B5D6-1D2C-88694AD0ABCC}"/>
              </a:ext>
            </a:extLst>
          </p:cNvPr>
          <p:cNvSpPr txBox="1"/>
          <p:nvPr/>
        </p:nvSpPr>
        <p:spPr>
          <a:xfrm>
            <a:off x="1853518" y="226281"/>
            <a:ext cx="8224339" cy="646331"/>
          </a:xfrm>
          <a:prstGeom prst="rect">
            <a:avLst/>
          </a:prstGeom>
          <a:noFill/>
        </p:spPr>
        <p:txBody>
          <a:bodyPr wrap="square" rtlCol="0">
            <a:spAutoFit/>
          </a:bodyPr>
          <a:lstStyle/>
          <a:p>
            <a:pPr algn="just"/>
            <a:r>
              <a:rPr lang="es-CL" sz="3600" b="1" dirty="0"/>
              <a:t>Rayos notables en lentes esféricas</a:t>
            </a:r>
          </a:p>
        </p:txBody>
      </p:sp>
    </p:spTree>
    <p:extLst>
      <p:ext uri="{BB962C8B-B14F-4D97-AF65-F5344CB8AC3E}">
        <p14:creationId xmlns:p14="http://schemas.microsoft.com/office/powerpoint/2010/main" val="2175423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lantilla opción 2 " id="{88D39F75-27C9-AF4C-950C-C58BAAC23C26}" vid="{79EDF244-E6F9-8443-A5F8-395FCE4F084C}"/>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Tema de Office</Template>
  <TotalTime>5090</TotalTime>
  <Words>2358</Words>
  <Application>Microsoft Office PowerPoint</Application>
  <PresentationFormat>Presentación en pantalla (4:3)</PresentationFormat>
  <Paragraphs>187</Paragraphs>
  <Slides>27</Slides>
  <Notes>5</Notes>
  <HiddenSlides>0</HiddenSlides>
  <MMClips>2</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27</vt:i4>
      </vt:variant>
    </vt:vector>
  </HeadingPairs>
  <TitlesOfParts>
    <vt:vector size="32" baseType="lpstr">
      <vt:lpstr>Arial</vt:lpstr>
      <vt:lpstr>Arial Rounded MT Bold</vt:lpstr>
      <vt:lpstr>Calibri</vt:lpstr>
      <vt:lpstr>Calibri Light</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ricardo coñuecar</dc:creator>
  <cp:lastModifiedBy>Raysa Knight</cp:lastModifiedBy>
  <cp:revision>216</cp:revision>
  <dcterms:created xsi:type="dcterms:W3CDTF">2022-03-22T13:51:52Z</dcterms:created>
  <dcterms:modified xsi:type="dcterms:W3CDTF">2026-05-30T01:43:56Z</dcterms:modified>
</cp:coreProperties>
</file>