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84" r:id="rId2"/>
    <p:sldId id="475" r:id="rId3"/>
    <p:sldId id="539" r:id="rId4"/>
    <p:sldId id="563" r:id="rId5"/>
    <p:sldId id="588" r:id="rId6"/>
    <p:sldId id="565" r:id="rId7"/>
    <p:sldId id="582" r:id="rId8"/>
    <p:sldId id="583" r:id="rId9"/>
    <p:sldId id="568" r:id="rId10"/>
    <p:sldId id="585" r:id="rId11"/>
    <p:sldId id="569" r:id="rId12"/>
    <p:sldId id="548" r:id="rId13"/>
    <p:sldId id="571" r:id="rId14"/>
    <p:sldId id="573" r:id="rId15"/>
    <p:sldId id="581" r:id="rId16"/>
    <p:sldId id="576" r:id="rId17"/>
    <p:sldId id="586" r:id="rId18"/>
    <p:sldId id="537" r:id="rId19"/>
    <p:sldId id="578" r:id="rId20"/>
    <p:sldId id="587" r:id="rId21"/>
    <p:sldId id="556" r:id="rId22"/>
    <p:sldId id="584" r:id="rId23"/>
    <p:sldId id="575" r:id="rId24"/>
    <p:sldId id="59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fesor en Línea Fs6 - CPECH" initials="PeLF-C" lastIdx="0" clrIdx="0">
    <p:extLst>
      <p:ext uri="{19B8F6BF-5375-455C-9EA6-DF929625EA0E}">
        <p15:presenceInfo xmlns:p15="http://schemas.microsoft.com/office/powerpoint/2012/main" userId="S-1-5-21-83995722-654198765-2184772190-61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BA1A"/>
    <a:srgbClr val="FFFFFF"/>
    <a:srgbClr val="C0ABC1"/>
    <a:srgbClr val="E6E6E6"/>
    <a:srgbClr val="53B9D5"/>
    <a:srgbClr val="0066FF"/>
    <a:srgbClr val="8FAADC"/>
    <a:srgbClr val="8CCCEC"/>
    <a:srgbClr val="E6F5F9"/>
    <a:srgbClr val="067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9DE0DA-D69A-4432-A3B3-AD3D283DFAA5}" v="5" dt="2026-05-23T00:08:56.72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4" autoAdjust="0"/>
    <p:restoredTop sz="92601" autoAdjust="0"/>
  </p:normalViewPr>
  <p:slideViewPr>
    <p:cSldViewPr snapToGrid="0" snapToObjects="1">
      <p:cViewPr varScale="1">
        <p:scale>
          <a:sx n="58" d="100"/>
          <a:sy n="58" d="100"/>
        </p:scale>
        <p:origin x="15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sa Knight" userId="87b019da5b4ccf4e" providerId="LiveId" clId="{BAF915FE-412F-4EDC-A812-722440047950}"/>
    <pc:docChg chg="custSel addSld delSld modSld">
      <pc:chgData name="Raysa Knight" userId="87b019da5b4ccf4e" providerId="LiveId" clId="{BAF915FE-412F-4EDC-A812-722440047950}" dt="2026-05-23T00:08:56.709" v="24"/>
      <pc:docMkLst>
        <pc:docMk/>
      </pc:docMkLst>
      <pc:sldChg chg="add">
        <pc:chgData name="Raysa Knight" userId="87b019da5b4ccf4e" providerId="LiveId" clId="{BAF915FE-412F-4EDC-A812-722440047950}" dt="2026-05-21T20:00:21.067" v="1"/>
        <pc:sldMkLst>
          <pc:docMk/>
          <pc:sldMk cId="1905853523" sldId="284"/>
        </pc:sldMkLst>
      </pc:sldChg>
      <pc:sldChg chg="addSp">
        <pc:chgData name="Raysa Knight" userId="87b019da5b4ccf4e" providerId="LiveId" clId="{BAF915FE-412F-4EDC-A812-722440047950}" dt="2026-05-23T00:08:56.709" v="24"/>
        <pc:sldMkLst>
          <pc:docMk/>
          <pc:sldMk cId="2843377775" sldId="565"/>
        </pc:sldMkLst>
        <pc:inkChg chg="add">
          <ac:chgData name="Raysa Knight" userId="87b019da5b4ccf4e" providerId="LiveId" clId="{BAF915FE-412F-4EDC-A812-722440047950}" dt="2026-05-23T00:08:56.709" v="24"/>
          <ac:inkMkLst>
            <pc:docMk/>
            <pc:sldMk cId="2843377775" sldId="565"/>
            <ac:inkMk id="4" creationId="{25E3CDDC-7DF8-2F72-4DE5-EBA1C35673EA}"/>
          </ac:inkMkLst>
        </pc:inkChg>
      </pc:sldChg>
      <pc:sldChg chg="addSp">
        <pc:chgData name="Raysa Knight" userId="87b019da5b4ccf4e" providerId="LiveId" clId="{BAF915FE-412F-4EDC-A812-722440047950}" dt="2026-05-23T00:08:56.709" v="24"/>
        <pc:sldMkLst>
          <pc:docMk/>
          <pc:sldMk cId="4231183452" sldId="568"/>
        </pc:sldMkLst>
        <pc:inkChg chg="add">
          <ac:chgData name="Raysa Knight" userId="87b019da5b4ccf4e" providerId="LiveId" clId="{BAF915FE-412F-4EDC-A812-722440047950}" dt="2026-05-23T00:08:56.709" v="24"/>
          <ac:inkMkLst>
            <pc:docMk/>
            <pc:sldMk cId="4231183452" sldId="568"/>
            <ac:inkMk id="3" creationId="{E93E77BF-000A-71B9-4006-828EB794150A}"/>
          </ac:inkMkLst>
        </pc:inkChg>
      </pc:sldChg>
      <pc:sldChg chg="addSp">
        <pc:chgData name="Raysa Knight" userId="87b019da5b4ccf4e" providerId="LiveId" clId="{BAF915FE-412F-4EDC-A812-722440047950}" dt="2026-05-23T00:08:56.709" v="24"/>
        <pc:sldMkLst>
          <pc:docMk/>
          <pc:sldMk cId="60715732" sldId="569"/>
        </pc:sldMkLst>
        <pc:inkChg chg="add">
          <ac:chgData name="Raysa Knight" userId="87b019da5b4ccf4e" providerId="LiveId" clId="{BAF915FE-412F-4EDC-A812-722440047950}" dt="2026-05-23T00:08:56.709" v="24"/>
          <ac:inkMkLst>
            <pc:docMk/>
            <pc:sldMk cId="60715732" sldId="569"/>
            <ac:inkMk id="4" creationId="{C90B89B3-DD1D-9069-092B-4D1DB825AA07}"/>
          </ac:inkMkLst>
        </pc:inkChg>
      </pc:sldChg>
      <pc:sldChg chg="addSp">
        <pc:chgData name="Raysa Knight" userId="87b019da5b4ccf4e" providerId="LiveId" clId="{BAF915FE-412F-4EDC-A812-722440047950}" dt="2026-05-23T00:08:56.709" v="24"/>
        <pc:sldMkLst>
          <pc:docMk/>
          <pc:sldMk cId="3304371385" sldId="583"/>
        </pc:sldMkLst>
        <pc:inkChg chg="add">
          <ac:chgData name="Raysa Knight" userId="87b019da5b4ccf4e" providerId="LiveId" clId="{BAF915FE-412F-4EDC-A812-722440047950}" dt="2026-05-23T00:08:56.709" v="24"/>
          <ac:inkMkLst>
            <pc:docMk/>
            <pc:sldMk cId="3304371385" sldId="583"/>
            <ac:inkMk id="2" creationId="{D73172A7-92CF-FCAD-FFD3-93D86EC35F53}"/>
          </ac:inkMkLst>
        </pc:inkChg>
      </pc:sldChg>
      <pc:sldChg chg="addSp delSp modSp add mod">
        <pc:chgData name="Raysa Knight" userId="87b019da5b4ccf4e" providerId="LiveId" clId="{BAF915FE-412F-4EDC-A812-722440047950}" dt="2026-05-21T20:08:14.584" v="22" actId="14100"/>
        <pc:sldMkLst>
          <pc:docMk/>
          <pc:sldMk cId="3632214769" sldId="590"/>
        </pc:sldMkLst>
        <pc:picChg chg="add mod">
          <ac:chgData name="Raysa Knight" userId="87b019da5b4ccf4e" providerId="LiveId" clId="{BAF915FE-412F-4EDC-A812-722440047950}" dt="2026-05-21T20:08:14.584" v="22" actId="14100"/>
          <ac:picMkLst>
            <pc:docMk/>
            <pc:sldMk cId="3632214769" sldId="590"/>
            <ac:picMk id="3" creationId="{F3E12E9B-1713-280E-0DF4-5FA2FFCF8CE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038302601159298"/>
          <c:y val="0"/>
          <c:w val="0.56644773948200189"/>
          <c:h val="0.92074554782299878"/>
        </c:manualLayout>
      </c:layout>
      <c:pieChart>
        <c:varyColors val="1"/>
        <c:ser>
          <c:idx val="0"/>
          <c:order val="0"/>
          <c:tx>
            <c:strRef>
              <c:f>Hoja1!$B$1</c:f>
              <c:strCache>
                <c:ptCount val="1"/>
                <c:pt idx="0">
                  <c:v>Fuentes de energía</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37A-4045-92D2-5CB32CDC8ED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37A-4045-92D2-5CB32CDC8ED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37A-4045-92D2-5CB32CDC8ED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37A-4045-92D2-5CB32CDC8ED4}"/>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37A-4045-92D2-5CB32CDC8ED4}"/>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437A-4045-92D2-5CB32CDC8ED4}"/>
              </c:ext>
            </c:extLst>
          </c:dPt>
          <c:dLbls>
            <c:dLbl>
              <c:idx val="0"/>
              <c:layout>
                <c:manualLayout>
                  <c:x val="-0.15661466535433072"/>
                  <c:y val="0.1262202263779527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7A-4045-92D2-5CB32CDC8ED4}"/>
                </c:ext>
              </c:extLst>
            </c:dLbl>
            <c:dLbl>
              <c:idx val="1"/>
              <c:layout>
                <c:manualLayout>
                  <c:x val="-0.10491929133858267"/>
                  <c:y val="-0.19976894685039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7A-4045-92D2-5CB32CDC8ED4}"/>
                </c:ext>
              </c:extLst>
            </c:dLbl>
            <c:dLbl>
              <c:idx val="2"/>
              <c:layout>
                <c:manualLayout>
                  <c:x val="0.17126279527559055"/>
                  <c:y val="-8.390649606299212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7A-4045-92D2-5CB32CDC8ED4}"/>
                </c:ext>
              </c:extLst>
            </c:dLbl>
            <c:dLbl>
              <c:idx val="3"/>
              <c:layout>
                <c:manualLayout>
                  <c:x val="0.12248146325459318"/>
                  <c:y val="0.1198540846456692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7A-4045-92D2-5CB32CDC8ED4}"/>
                </c:ext>
              </c:extLst>
            </c:dLbl>
            <c:dLbl>
              <c:idx val="4"/>
              <c:layout>
                <c:manualLayout>
                  <c:x val="8.2115321522309714E-2"/>
                  <c:y val="0.1449758858267716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37A-4045-92D2-5CB32CDC8ED4}"/>
                </c:ext>
              </c:extLst>
            </c:dLbl>
            <c:dLbl>
              <c:idx val="5"/>
              <c:layout>
                <c:manualLayout>
                  <c:x val="2.8930282152230972E-2"/>
                  <c:y val="9.922834645669291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37A-4045-92D2-5CB32CDC8ED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330" b="1" i="0" u="none" strike="noStrike" kern="1200" baseline="0">
                    <a:ln>
                      <a:noFill/>
                    </a:ln>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Hoja1!$A$2:$A$7</c:f>
              <c:strCache>
                <c:ptCount val="6"/>
                <c:pt idx="0">
                  <c:v>Petróleo</c:v>
                </c:pt>
                <c:pt idx="1">
                  <c:v>Carbón</c:v>
                </c:pt>
                <c:pt idx="2">
                  <c:v>Gas natural</c:v>
                </c:pt>
                <c:pt idx="3">
                  <c:v>Hidroeléctrica</c:v>
                </c:pt>
                <c:pt idx="4">
                  <c:v>Energías renovables</c:v>
                </c:pt>
                <c:pt idx="5">
                  <c:v>Nuclear</c:v>
                </c:pt>
              </c:strCache>
            </c:strRef>
          </c:cat>
          <c:val>
            <c:numRef>
              <c:f>Hoja1!$B$2:$B$7</c:f>
              <c:numCache>
                <c:formatCode>0.00%</c:formatCode>
                <c:ptCount val="6"/>
                <c:pt idx="0">
                  <c:v>0.31</c:v>
                </c:pt>
                <c:pt idx="1">
                  <c:v>0.26900000000000002</c:v>
                </c:pt>
                <c:pt idx="2">
                  <c:v>0.24399999999999999</c:v>
                </c:pt>
                <c:pt idx="3">
                  <c:v>6.8000000000000005E-2</c:v>
                </c:pt>
                <c:pt idx="4">
                  <c:v>6.7000000000000004E-2</c:v>
                </c:pt>
                <c:pt idx="5">
                  <c:v>4.2999999999999997E-2</c:v>
                </c:pt>
              </c:numCache>
            </c:numRef>
          </c:val>
          <c:extLst>
            <c:ext xmlns:c16="http://schemas.microsoft.com/office/drawing/2014/chart" uri="{C3380CC4-5D6E-409C-BE32-E72D297353CC}">
              <c16:uniqueId val="{0000000C-437A-4045-92D2-5CB32CDC8ED4}"/>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3.6523483308576341E-2"/>
          <c:y val="0.20926749483881618"/>
          <c:w val="0.26034383830148428"/>
          <c:h val="0.5638225267590149"/>
        </c:manualLayout>
      </c:layout>
      <c:overlay val="0"/>
      <c:spPr>
        <a:solidFill>
          <a:schemeClr val="accent1">
            <a:lumMod val="20000"/>
            <a:lumOff val="80000"/>
            <a:alpha val="39000"/>
          </a:schemeClr>
        </a:solidFill>
        <a:ln w="12700">
          <a:solidFill>
            <a:schemeClr val="tx1"/>
          </a:solidFill>
        </a:ln>
        <a:effectLst/>
      </c:spPr>
      <c:txPr>
        <a:bodyPr rot="0" spcFirstLastPara="1" vertOverflow="ellipsis" vert="horz" wrap="square" anchor="ctr" anchorCtr="1"/>
        <a:lstStyle/>
        <a:p>
          <a:pPr>
            <a:defRPr sz="1197" b="0" i="0" u="none" strike="noStrike" kern="1200" baseline="0">
              <a:ln>
                <a:noFill/>
              </a:ln>
              <a:solidFill>
                <a:schemeClr val="bg2">
                  <a:lumMod val="10000"/>
                </a:schemeClr>
              </a:solidFill>
              <a:latin typeface="+mn-lt"/>
              <a:ea typeface="+mn-ea"/>
              <a:cs typeface="+mn-cs"/>
            </a:defRPr>
          </a:pPr>
          <a:endParaRPr lang="es-CL"/>
        </a:p>
      </c:txPr>
    </c:legend>
    <c:plotVisOnly val="1"/>
    <c:dispBlanksAs val="gap"/>
    <c:showDLblsOverMax val="0"/>
  </c:chart>
  <c:spPr>
    <a:noFill/>
    <a:ln w="9525" cap="flat" cmpd="sng" algn="ctr">
      <a:noFill/>
      <a:round/>
    </a:ln>
    <a:effectLst/>
  </c:spPr>
  <c:txPr>
    <a:bodyPr/>
    <a:lstStyle/>
    <a:p>
      <a:pPr>
        <a:defRPr>
          <a:ln>
            <a:noFill/>
          </a:ln>
          <a:solidFill>
            <a:schemeClr val="bg2">
              <a:lumMod val="10000"/>
            </a:schemeClr>
          </a:solidFill>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ink/ink1.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5-22T23:18:25.336"/>
    </inkml:context>
    <inkml:brush xml:id="br0">
      <inkml:brushProperty name="width" value="0.05292" units="cm"/>
      <inkml:brushProperty name="height" value="0.05292" units="cm"/>
      <inkml:brushProperty name="color" value="#FF0000"/>
    </inkml:brush>
  </inkml:definitions>
  <inkml:trace contextRef="#ctx0" brushRef="#br0">14940 12034 1218 0,'-13'-3'0'0,"13"3"0"0,-28-2 0 0,28 2 17 0,-21 9 1 16,21-9 0-16,-31 5 0 0,8-3 2 0,-1-2 0 15,-4-2 0-15,0 2 2 0,-3 0-17 0,-3 0 2 16,1 0 0-16,1-3 0 0,-3 3-10 0,3 3 2 15,-2-3 0-15,1 0 0 0,-1 0-6 0,1-3 2 0,-3 1-1 16,1 0 0 0,-2 0 0-16,-3-1 0 0,-1 1-1 0,2 0 2 0,-2 1 3 0,4-1 0 0,0 0 1 15,-2 2 0-15,0 0 0 0,-2 0 1 16,0-3 0-16,0 1 0 0,-4 0 0 0,2 1 0 0,0-1 0 16,-2 0 1-16,-1 0 5 0,-1 1-1 0,1-1 1 15,-1 0 1-15,4 2 6 0,0 0 1 0,-1-2-1 16,-3 2 1-16,1-3-7 0,-1 1 1 0,0 1 0 15,1 1 1-15,1 1-7 0,2 1 2 0,-1 1-1 16,-1-3 0-16,2 0-3 0,0 0 2 0,-5 0-1 16,-1 0 0-16,-1 0-1 0,-2 4 0 0,0-1 0 15,-1-1 0-15,3 2-1 0,2-1 1 0,3-1 0 0,-5 1 0 16,-4-3 0-16,0 2 0 0,1 0 0 0,3-1 0 16,3 1 0-16,1 0 1 0,-3 1-1 0,-1-3 1 0,0 2 0 15,-1 0 1-15,-1 0-1 0,0 1 2 0,4-3 0 16,1 0 0-16,1-3 1 0,-1 1-1 0,4 0 1 15,0 0 0-15,-3 2-1 0,-1-3 2 0,1 1-2 16,-1 0 1-16,0 1-1 0,6-1 1 0,0 0-1 16,4 2-1-16,-2-3 0 0,-2 3 2 0,-4 3-3 15,1 1 1-15,-1-1 0 0,-2-1 0 0,4 1 0 0,-1 1-1 16,-1 1 0-16,2-2 0 0,6 6 1 16,0-2 0-16,-3 0 1 0,1 0-1 0,-2 0 1 0,-2-2 2 15,-3 4-2-15,1-2 2 0,2 3-1 16,4 0 1-16,0 2-1 0,0 2 1 0,0-2-1 0,0-1 1 15,1 1-1-15,-3 0 2 0,2 0-4 0,-2-2 1 16,2 3-1-16,0-1 2 0,-2 2-3 0,2 1 1 16,4 2-1-16,3-4 2 0,0 2-1 0,4 2 1 15,0-1-1-15,-2 1 2 0,-1 1-3 0,-1-1 1 0,0 0 0 16,3 2 1-16,3 2-1 0,-2 0 1 0,1 0 0 16,1-1 0-16,2 3-1 0,2 3 1 0,-1-4 1 15,-1 3-1-15,0-1 1 0,0 0-1 0,3 4 0 16,3-1 1-16,1 4-3 0,0-3 0 0,2 2 0 15,2-1 0-15,0 0-1 0,0 1 0 0,2-1 0 16,0-1 0-16,3 1 0 0,-1 1 0 0,5-1 0 16,-1 2 0-16,-3 2-1 0,3 0 1 0,1-2 0 15,4 2 0-15,4 2-1 0,-3-2 1 0,3 1 0 0,-2 3 0 16,0-5-1-16,2 0 1 0,-2 1 0 0,3-1 0 0,3 1-1 16,1 0 1-16,-4-2 0 0,3 2 0 15,1 0-1-15,2-2 1 0,2 2-2 0,-1 0 2 0,-1 0-1 16,2 0 0-16,2-2 0 0,2-2 1 15,1 2-2-15,-1 1 1 0,2-3 0 0,1 0-1 0,4-1 1 16,2 0 0-16,0-2 0 0,2-2 1 0,-2 2-2 16,4 0 0-16,2-4-1 0,-2 3 1 0,1-3-2 15,-1 1 0-15,2-1 0 0,0-1 0 0,-4-2 0 16,1 0-1-16,3 0 1 0,2 0-1 0,-1 0 2 0,6 0 1 16,0 0-2-16,1 0 2 0,2-3-2 0,1-1-1 15,-2 1 1-15,0 0 0 0,2-1 2 0,-6-1 1 16,2 0-1-16,2 0 1 0,-1-1 0 0,1 1-1 15,3-2 1-15,1 1 1 0,3 0-1 0,1 1 0 0,-3-2 0 16,-1-1 1-16,-4-1-1 0,2-1 0 0,0-2 0 16,0 0 1-16,7 0-2 0,-3-1 1 0,3 1 0 15,-2 0 0-15,1 0-1 0,-1-2 1 0,3 2-2 16,-5 0 2-16,3-2 0 0,-1-1 1 16,1 3-1-16,1 0 1 0,0-2-1 0,2 0 1 0,0 0 0 15,-1 1 0-15,-1-1 0 0,2 0 0 0,0 0 0 16,1 0 0-16,1 2 0 0,3 0 0 0,-3-2 0 15,2 1 0-15,-3-3 0 0,1-1 0 0,0 1 0 16,0 1 0-16,2-1 0 0,1 1 0 0,-1 1 0 16,-4-4 0-16,2 1 0 0,-1-2 0 0,1 0 0 15,-2-2 1-15,7 1-1 0,-1 1 1 0,43 0 0 0,-30-4 0 16,-10 3-1-16,-1-1 0 0,-1-2 0 0,3 1 2 16,1-1 0-16,0-1 1 0,-3-2-1 0,0 0 2 15,-4 0-1-15,-4-3 1 0,7 3-1 0,3 0 1 0,5 2 3 16,0 0 1-16,-4 0 0 0,1-1 0 0,-3 3 0 15,-3-2-1-15,2-2 1 0,-1 0 1 0,1 0 2 16,0-3 2-16,-5-1-1 0,-4 1 0 0,1-2-3 16,-2 0 0-16,4 1 0 0,0 1 2 0,4 0 0 0,0-1 0 15,-2-1 0-15,0-2 2 0,-2-1-8 16,0-3 2-16,-2 3 0 0,-4-1-1 0,1 1 0 16,-6-1 0-16,7-1-1 0,-5-1 1 0,3-1-2 15,-1-1 1-15,-8 4-1 0,2-3 1 0,-4 0-2 16,0 0 0-16,4 0 1 0,-2 0-1 0,2 0-1 15,-1 2 2-15,-3-4-2 0,0 0 1 0,0 0 0 0,1 0 0 16,-1 1-1-16,-2-1 2 0,1-2-1 0,-3 1 0 16,-7 3 1-16,4-4 0 0,-8 3-2 0,3-3 2 15,3-1-2-15,-2 1 1 0,0-3 0 0,0 2 0 16,-6 0-1-16,3 0 2 0,-3 0 0 0,1-1 1 16,-6 5-1-16,-2-3 1 0,-2-1 0 0,-2 0 2 0,-1-1 0 15,-3 1-1-15,-5-2 1 0,-4 0 1 0,3-8 0 16,-3 1 0-16,2 0-2 0,0 0 1 0,-3 2 0 15,-1-6 1-15,0 5-1 0,-1-3 0 0,-4-1 1 16,-4-2 0-16,-4 1 0 0,-1 1 0 0,-4-6 0 16,1 3 0-16,-3-1-4 0,0 0 1 0,-4-7-1 15,0 6 0-15,1 1-1 0,-1-2 0 0,-2 3-1 0,-1-3 2 16,-1 2-2-16,-3 2 0 0,11 9 0 16,-2-4 1-16,-2 0-3 0,-4-2 1 0,-12-6 0 0,3 8 0 15,0 0-1-15,-5 5 0 0,22 11 0 16,-6-4 0-16,0 0-1 0,0 1 1 0</inkml:trace>
  <inkml:trace contextRef="#ctx0" brushRef="#br0" timeOffset="7017.89">9984 13235 892 0,'0'-3'0'0,"0"3"0"16,9 0 0-16,-9 0 2 0,9-2 0 0,-9 2 0 16,10-3 1-16,-10 3 1 0,2-6 2 0,-2 6-2 15,0-3 2-15,0 3-3 0,-2-7 1 0,2 7-1 16,-6-9 0-16,6 9-2 0,-7-15 1 0,7 15-1 16,-12-26 0-16,12 26-1 0,-13-30 0 0,13 30 0 15,-13-24 1-15,13 24-1 0,-15-17 1 0,15 17-1 16,-9-21 1-16,9 21 0 0,-17-21 2 0,17 21-1 15,-24-24 0-15,24 24 4 0,-37-24-1 0,16 12 1 0,3 0-1 16,5 3 6-16,-4 2 0 0,4 0-1 0,-2 0 1 16,4-1 7-16,-2-1 1 0,-2 0-1 0,0-1 1 0,2 0 16 15,0-1 0-15,-4 3 0 0,-2 1 0 0,1 0-3 16,-3 0 0-16,3 2 1 0,-5 1-1 0,5 2-3 16,-1 1 0-16,-1-3-1 0,1 1 1 0,-3 1-7 15,1 2 1-15,1-5-1 0,-3 3 1 0,-1 0-5 0,0 1 1 16,0-1-1-16,1 2 1 0,-1-4-5 0,2 4 1 15,1 0 0-15,-3 0 0 0,0 0-2 0,-1 0-1 16,1 0 0-16,2 0 2 0,-2 4-4 0,-2-2 0 16,1 1 0-16,1 1 0 0,-4 1-2 0,0 2 0 15,0 0 0-15,0-2 1 0,0 0-3 0,0 2 1 16,-1 2 0-16,3-1 1 0,-1 1 0 0,3 0 1 16,-4-1-2-16,0 1 2 0,-3 1-3 0,1-1 1 15,0 0-1-15,0-1 1 0,2 1-2 0,-2-1 0 0,4 3 0 16,2-4 0-16,-6 3 1 0,4 1 0 0,-4-1-1 15,4 0 1-15,-3 2-2 0,2 1 2 0,1 0 0 16,2-2-1-16,0-1-4 0,2 2 0 0,1-3 1 16,1 0 0-16,-5-1-2 0,3 1 0 0,1 0 0 15,-5 1 1-15,2-3-2 0,0 0 1 0,-2 0 0 16,4 1 0-16,1 4 0 0,2 1 0 0,1-3 0 16,-1 0 0-16,0-1 0 0,1 3 0 0,1-3 0 15,2-1 0-15,4 1 0 0,-2 0 0 0,0-2 0 0,-2-2 1 16,6 2 0-16,-2-6 0 0,3 1 0 0,-5 0 0 15,2 1 1-15,0 1 0 0,-1-2-1 0,3-1 1 0,-2 3-1 16,4-1 2-16,-3-1-2 0,1 0 1 0,3-1-1 16,-1 1 1-16,7-2-1 0,-6 4 2 0,6-4 0 15,-13 0 0-15,13 0 1 0,-11 0 0 0,4 0 3 16,-3 0 0-16,10 0-1 0,-9 0 1 16,9 0 0-16,-11 0 0 0,11 0-1 0,-11 3 2 0,11-3 0 15,-2 5 0-15,2-5 0 0,-6 0 0 16,6 0-3-16,0 0 2 0,0 0-1 0,-5 0 0 0,5 0-2 15,-2 0 0-15,2 0 0 0,-6 0 0 0,6 0-3 16,-4-1 1-16</inkml:trace>
  <inkml:trace contextRef="#ctx0" brushRef="#br0" timeOffset="9267.14">2186 12763 815 0,'2'2'0'0,"-2"-2"0"16,11-2 0-16,-11 2 9 0,7-4 1 0,-7 4 1 15,6-3-1-15,-6 3 28 0,4 0 1 0,-4 0 0 16,0 0 1-16,0 0-4 0,0 0 1 0,0 0-2 16,0 0 2-16,0 0-21 0,0 0 0 0,0 0 0 15,0 0-1-15,0 0-1 0,0 0 0 0,0 0 1 16,0 0 0-16,0 0-4 0,0 0 0 0,0 0 0 15,0 0 2-15,0 0-3 0,0 0 0 0,0 0 0 16,0 0 1-16,0 0-2 0,0 0 0 0,0 0 0 16,0 0 0-16,0 0-3 0,0 0 0 0,0 0 1 0,-4-4 0 15,4 4 5-15,-6-3 0 0,6 3 1 0,-1-3 0 16,1 3 3-16,-6 0 0 0,6 0-1 0,-2 0 2 16,2 0 7-16,-5 0 1 0,5 0-1 0,-6 6 1 15,6-6 5-15,-11 11 0 0,11-11 1 0,-15 19 0 0,15-19-2 16,-11 28 1-16,5-9-1 0,4 1 1 0,2 6-5 15,2 2-1-15,4 0 1 0,-6-2 0 16,2 5-12-16,1-2 2 0,-3 4-1 0,0 0 1 0,0 2-8 0,0 1 1 16,0 2-2-16,0 0 2 0,2 0-4 15,2 0-1-15,3 4 0 0,-1 1 1 0,1 2-3 0,1 2 1 16,-3 0-1-16,1-2 1 0,0 1 2 0,-6 3-1 16,5-1 1-16,3-3-1 0,3-3 1 0,-4-8 1 15,4 1-1-15,1-4 1 0,1-3 2 0,0-7-1 16,-2-4 1-16,-2-2 0 0,2-3-1 0,1-3 1 15,1-2 0-15,-6-2 0 0,4-3-1 0,-5 0 2 16,1-2-1-16,1-2 1 0,1 0-6 0,4-1 1 0,0-2 0 16,2-2 0-16,2-2 0 0,0 0 1 0,1-4-1 15,-3-3 1-15,2 0-4 0,-4-1 1 0,2-2-1 16,0 0 1-16,-6 0-1 0,2 0 0 0,-3 2 0 16,3-2 0-16,-4 0-1 0,4-2 1 0,-3 0-1 15,3-5 1-15,-3-2-3 0,1-3 2 0,-5-3-1 16,1-3 1-16,1-1-3 0,-1 0 2 0,1-2-1 15,0-1 1-15,-6-1-1 0,1 1 2 0,3 1-1 0,-4 2 1 16,-5 2 0-16,1-3 1 0,2 0-1 0,-4 4 1 16,5-1 0-16,-5 3 0 0,6 0 0 0,-4-2 0 15,2 1 0-15,2 1 0 0,0 2 0 0,2 5 0 16,-2 5 0-16,4 4 0 0,-4 3 0 0,-4 0 1 16,2 4 0-16,-3 1 0 0,3 2 0 0,-2 2 0 15,4 5 0-15,-2-5 2 0,2 5-1 0,-3-6 0 0,3 6 0 16,-2-1 2-16,2 1-2 0,-6-4 1 15,6 4-2-15,-2-2 2 0,2 2-1 0,0 0 0 0,0 0-2 16,0 0 0-16</inkml:trace>
  <inkml:trace contextRef="#ctx0" brushRef="#br0" timeOffset="9635.57">3060 13509 1507 0,'2'0'0'0,"-2"0"0"0,5 0 0 0,-5 0 14 0,0 0 1 0,0 0-1 16,0 0 1-16,0 0 3 0,13-4 1 0,-13 4-1 15,17-1 1-15,-17 1-10 0,21-9 0 0,-21 9 0 0,35-12 0 16,-16 0-8-16,1 0 0 0,-1-1 0 0,-1 1 2 16,1 0-3-16,0 0 1 0,-1 0 0 0,1 2 0 0,-6 1-1 15,4-1 1-15,-4 1-1 0,0 2 1 16,-6 4-2-16,3 3 1 0,-10 0 0 0,13-2 0 0,-6 2-8 15,-1 0 0-15</inkml:trace>
  <inkml:trace contextRef="#ctx0" brushRef="#br0" timeOffset="9884.83">3054 14011 941 0,'6'3'0'15,"-6"-3"0"-15,7 2 0 0,-7-2 3 0,0-4 2 0,0 4-1 16,6 0 1-16,-6 0 5 0,15 2 0 0,-15-2 0 16,17 7 1-16,-17-7 21 0,13 0-1 0,-13 0 1 15,20-2 0-15,-20 2 1 0,30-7 0 0,-11 2 1 16,3-4 0-16,-2-1 13 0,6-2 0 0,-1-4 0 15,-1-1 0-15,-5-4-3 0,-1-1 1 0</inkml:trace>
  <inkml:trace contextRef="#ctx0" brushRef="#br0" timeOffset="11386.27">4081 12844 916 0,'0'0'0'0,"0"0"0"0,5 5 0 0,-5-5 32 0,6 13 0 16,-6-13 1-16,11 25-1 0,-3-4 22 0,-1 5 1 15,4-3 0-15,-5 4 0 0,1 5-14 16,1 2-1-16,3 2 0 0,0 3 1 0,-2 0-19 15,3 1 2-15,-1 0-2 0,2 5 2 0,-2-3-11 0,2 2 1 16,0-2-1-16,-2-4 1 0,-1 0-4 0,-1 0 0 16,0-5 0-16,1-2 0 0,3-5-2 0,0-3 0 15,-2-3 0-15,-4-2 0 0,1-3-3 0,-1-4 1 16,-1-1-1-16,-2-6 2 0,-4-4-1 0,-4 3 0 16,4-3 0-16,-2 0 1 0,2 0-1 0,-4 0 1 0,4 0 0 15,-2-3 0-15,2 3-2 0,-5-4 2 0,-3-6-1 16,-3-8 0-16,-4-8 4 0,-3-6 1 0,-1-3-1 15,2 0 0-15,6 3 8 0,2-5 1 0,-1 1 0 16,1-1 0-16,-2-1 0 0,-2-1 1 0,2-3-1 16,-1-1 2-16,-1-4-6 0,0-7 2 0,2 1 0 15,2-1 0-15,3-3-4 0,-1 2 2 0,1-2-1 16,1 3 1-16,-1 0-4 0,6 2 2 0,0 0-1 0,0 2 0 16,6 2-1-16,-4-1 2 0,7 3-1 15,0 1 0-15,8-4-1 0,-4 4-1 0,4 4 0 0,-4 4 0 16,-4 6-1-16,0 3 1 0,4 1-1 0,1-1 1 15,-1 4-1-15,3 1 0 0,3 4 0 0,-4 4 1 0,2 3-3 16,1 0 0-16,-3 3-1 0,4 2 2 0,3 2-3 16,-3 1 0-16,-1 6 1 0,1 3-1 0,2 2-1 15,1 7-1-15,-2 0 1 0,1 5-1 0,1 3-2 16,-3 4 1-16,1 4 1 0,3 1-1 0,-5 3-2 0,1 5 0 16,0 0 0-16,-6 3 0 0,2-1-2 15,-4 4 0-15,0 0 0 0,-5 2 1 0,-6-2-3 0,0 5 0 16,-4-6 0-16,2-1 0 0,-5-2 1 15,1-1 0-15,-3-2-1 0,1-1 1 0,1-6-1 16,-1-2 1-16,-7-5 0 0,2-5 1 0,-2-1-1 0,-1-3 2 16,1 1 0-16,4-1 0 0,-2 1 0 0,3 0 1 15,1-3-1-15,-8 0 1 0,2-1 0 0,-3 0 0 16,3-2 0-16,0 1 0 0,-4-3 1 0,2 1 0 0,2-2 0 16,2-2 1-16,2-2 2 0,-6 1-1 0,8-4 0 15,-2 2 1-15,4-1-1 0,1 1 2 0,6-2-1 16,-11 0 1-16,11 0-2 0,-2 0 0 0,2 0 1 15,0 0 0-15,0 0-4 0,0 0 0 0</inkml:trace>
  <inkml:trace contextRef="#ctx0" brushRef="#br0" timeOffset="11983.07">3993 14265 187 0,'6'0'0'0,"-6"0"0"0,11 5 0 0,-11-5 37 0,2 11 1 0,-2-11 0 15,6 7 0-15,-6-7-4 0,7 1 1 16,-7-1 0-16,7 2-1 0,-7-2-11 0,10-2-1 15,-10 2 1-15,13-5-1 0,-13 5-12 0,24-9 2 0,-24 9-2 16,32-20 1-16,-12 4 11 0,4 0 1 0,2 1-1 16,2-2 1-16,-1-1 6 0,-1 3 1 0,5-1 0 15,1 1 1-15,2-8 11 0,-3-1 2 0,1 0-1 16,-2-1 1-16,1 1-6 0,1-4 0 0,2 3 0 16,3-3 0-16,4 2 4 0,2-5 0 0,0 1 0 15,1 3 0-15,5-3-8 0,-5 2 1 0,1 3 0 0,0-3-1 16,1 0-8-16,-6 0 1 0,4 1 0 0,3-1 0 15,-4 0-6-15,3 4 1 0,1 0-1 0,-6 0 0 16,0-1-5-16,-2 3 0 0,-2 3 0 0,-1 0 0 0,-5 2 3 16,-1 4 1-16,-2-2-1 0,-4 1 1 0,-1 2-7 15,-3 3 2-15,3 1-1 0,-5 1 1 0,-3-4-3 16,2 4 1-16,-8 4-1 0,0 3 2 0,-9 0-3 16,2 0 0-16,-2 0 0 0,0 0 0 0,0 0-8 0,0 0 0 15</inkml:trace>
  <inkml:trace contextRef="#ctx0" brushRef="#br0" timeOffset="13051.1">4906 14395 1306 0,'0'0'0'0,"0"0"0"0,0 0 0 0,0 0 15 16,6 0 1-16,-6 0 0 0,5 0 0 0,-5 0 16 0,2 0 1 15,-2 0-1-15,0 5 2 0,0-5-17 0,0 5 1 16,0-5 0-16,0 4 0 0,0-4-12 0,2 7 1 16,-2-7 0-16,10 17 0 0,-9-2-5 0,3 6 0 15,0 2 0-15,0-1 2 0,1-1-4 0,3 1 1 0,-1 3 0 16,-3-1 0-16,1 0-1 0,-3 2 0 0,4 2 0 15,1-4 0-15,4 2 0 0,-3 2 0 0,3 1 0 16,0 4 0-16,4 3 0 0,4 2 0 0,-1-3 0 16,-1-4 0-16,2-1 0 0,-1-3 0 0,1-3 0 15,0-1 1-15,-1-4 0 0,-3-2 1 0,4-3 1 16,3-2-1-16,-3-1 2 0,0-4 2 16,-1-2 0-16,1 0-1 0,-1-3 15 0,1-2 1 0,0-2-1 15,-4 0 1-15,1-1 5 0,-4-2 0 0,1-2 0 16,-6 0-1-16,4-2-1 0,-5-1 0 0,1-2-1 15,1-4 2-15,3-3-5 0,0-2 0 0,-3 2 0 16,-1-2 2-16,-1-1-13 0,-1-1 0 0,-3 3 0 0,2-1 1 16,1-2-8-16,-5 3 0 0</inkml:trace>
  <inkml:trace contextRef="#ctx0" brushRef="#br0" timeOffset="13434.91">5106 13979 1306 0,'-2'-1'0'0,"2"1"0"15,0 0 0-15,0 0 11 0,-4-4 0 0,4 4 0 0,0-3 2 16,0 3-3-16,0 0 1 0,0 0-1 15,0 0 1-15,0 0 3 0,0 0-1 0,0 0 1 0,0 0-1 16,0 0-6-16,0 0 1 0,0 0 0 16,0 0 0-16,0 0-2 0,0 0 2 0,0 0 0 0,0 0 0 15,0 0 1-15,0 0 0 0</inkml:trace>
  <inkml:trace contextRef="#ctx0" brushRef="#br0" timeOffset="15201.68">17254 12159 1017 0,'-2'3'0'0,"2"-3"0"0,0 4 0 16,0-4 34-16,-3 3 0 0,3-3-1 0,-8 4 1 16,8-4 13-16,-7 7 0 0,7-7 0 15,-8 7 1-15,8-7-13 0,-13 12 1 0,13-12 0 16,-11 17 0-16,11-17-20 0,-11 17 0 0,11-17-1 15,-11 25 2-15,5-8-7 0,-1 2 1 0,-1 0 1 0,1 2-1 16,-1 1-5-16,1 2 0 0,1 2 0 0,2 2 1 0,4 1-6 16,0 4 1-16,-1 2 0 0,-1 1 0 15,2 2-2-15,0 2 2 0,0 0-2 0,-2 2 1 0,0-3-1 0,0 1 0 16,2-4 0-16,2 3 0 0,4-3 0 0,1-3 0 16,-1 0 0-16,-1-2 0 0,1-4 0 0,-1-1 0 15,3-1 0-15,1-3 0 0,4 1 0 0,-2-3 0 16,2 1 0-16,0 0 1 0,1-2 1 0,-3-2 0 0,0-6 1 15,0 3-1-15,2-2 2 0,4 0 1 16,-2-2-1-16,-2-3 1 0,-2-2 0 0,-2 0 2 0,1-1-1 16,-3-2 0-16,1-1 2 0,-1 3 1 0,0-4 0 15,-1-4 0-15,1 3 0 0,1-1 0 0,-8 2 0 16,13-14 0-16,-6 4-2 0,1-2 0 16</inkml:trace>
  <inkml:trace contextRef="#ctx0" brushRef="#br0" timeOffset="15518.29">17187 11756 1130 0,'4'1'0'0,"-4"-1"0"0,7 4 0 0,-7-4 21 0,4 2 1 15,-4-2 1-15,2 0-1 0,-2 0 19 0,0 0-1 16</inkml:trace>
  <inkml:trace contextRef="#ctx0" brushRef="#br0" timeOffset="16084.38">17726 12406 1243 0,'1'0'0'0,"-1"0"0"0,10 4 0 0,-10-4 2 0,5 3 0 16,-5-3 1-16,8 4-1 0,-8-4 17 0,9 3 0 0,-9-3 0 16,15 0 1-16,-15 0 5 0,7 0 0 15,-7 0-1-15,10-3 2 0,-10 3-15 0,20-7 2 0,-20 7-2 16,28-12 1-16,-28 12 1 0,36-21-1 0,-18 9 0 15,3 3 2-15,1-1-3 0,2-1 0 0,-1-1 0 16,-3 2 1-16,-1 3-2 0,-1 0 1 0,1 0-1 16,-2-1 1-16,0-1-1 0,-1 0 1 0,3 1-1 15,2-5 0-15,-1 5-2 0,-1-4 1 0,-3 0 0 0,-1-1 0 16,-2 0-4-16,0-1 2 0,-1 3 0 0,1-1-1 16,-2 4-2-16,-2-1-1 0</inkml:trace>
  <inkml:trace contextRef="#ctx0" brushRef="#br0" timeOffset="16449.75">17998 13202 1394 0,'5'0'0'0,"-5"0"0"15,19-3 0-15,-19 3 9 0,18-3 1 0,-18 3-1 16,25-7 2-16,-7 3 6 0,3 1 1 0,1-3 0 15,1 0 1-15,-3-3-4 0,1-3 1 0,1 0-1 16,2-2 1-16,0 0-6 0,2 0 2 0,-3-5-2 16,-1 2 1-16,0-1 3 0,-1 1 2 0,-1 0 0 15,1 0 0-15,1-1-11 0,3 1 1 0,-1 3-1 16,-4 0 2-16,1 2-6 0,-1 0 0 0</inkml:trace>
  <inkml:trace contextRef="#ctx0" brushRef="#br0" timeOffset="17833.46">19082 11846 1709 0,'0'1'0'0,"0"-1"0"0,0 6 0 15,0-6-3-15,0 0 1 0,0 0 0 0,0 8 0 16,0-8-3-16,6 18 2 0,-6-18-2 15,5 36 2-15,-3-12 3 0,2 6 0 0,0-1 0 16,-1 2 0-16,3 0 0 0,3 2 1 0,0 3-1 0,-1-1 1 16,-1 5 1-16,3 1 1 0,1 1-1 0,0 0 1 0,0-3-1 15,0 3 1-15,-1-1-1 0,-3-3 1 0,1 1-3 16,-3-1 0-16,3-6 0 0,-1-2 1 0,1-8-2 16,1-1 1-16,0-2-1 0,-5-2 1 0,-2-1-3 15,-2-2 1-15,0-4-1 0,0-1 1 0,0-9 1 0,0 9 0 16,0-9 0-16,0 1 1 0,0-1 0 0,0 0 0 15,0 0 0-15,0-1 0 0,0 1 0 0,0 0 1 16,0 0 0-16,-8-13 0 0,-1-2 1 0,-4-8 1 16,-2-1-1-16,0 0 1 0,2 0-1 0,2-2 2 15,0-2-2-15,-2-1 1 0,0-2 1 0,-2-4-1 16,2-1 1-16,2-3-1 0,-1 0-1 0,-1-1 2 0,0-2-2 16,0-3 1-16,0-1 1 0,-2-6-1 15,2 0 0-15,2 5 2 0,2-3 5 0,-1 3 1 0,3 0 0 16,0-1 0-16,1 1 2 0,2 1-1 0,2 4 1 15,0 0 0-15,-1 6 0 0,1 2 2 0,2 2-1 16,-2 3 0-16,0 5 0 0,0-1 0 0,4 5 1 16,4-1-1-16,1 9 0 0,3-4-1 0,-1 4 1 15,-2 0 0-15,-1 0 0 0,-1 2-1 0,3 1 1 16,1-1 0-16,4-3-9 0,2 1-1 0,-2 2 1 16,0-2 0-16,0 0-2 0,0 3 0 0,0 4-1 15,0 1 2-15,1 6-4 0,-1 2 0 0,1-1 0 0,3 0 0 16,0 6-2-16,0 0 2 0,1-1-1 0,3 5 1 15,1-1-3-15,2 2 1 0,-5 1-2 0,-2 1 2 16,-2-1-1-16,-2 3-1 0,-2 2 1 0,0 1 0 16,-2 3-2-16,1 2 2 0,-3 0-1 0,-1 0 1 15,-2 0-1-15,-3 2 0 0,-1 1 0 0,-1 1 0 0,-3-1 1 16,-2-3 0-16,-1-2-1 0,-1 0 1 16,1 1 0-16,-1-5 0 0,1 1 0 0,-2-3 1 0,-1-3 1 15,1-1-1-15,-2 0 1 0,0 0 0 16,0-7 0-16,1 0 1 0,1-2 0 0,1 0 0 0,8-5 0 15,-7 9 0-15,7-9 0 0,-11 5 0 0,11-5 1 16,-11 7 1-16,11-7 1 0,-12 8-1 0,5-8 2 16,0 2 1-16,-1 0-1 0,1 0 2 0,-1-1-3 0,1 1 2 15,7-2-1-15,-11 0 1 0,11 0-5 0,-6-2 0 16,6 2 0-16,-4 0 1 0,4 0-2 0,-4-1 1 0</inkml:trace>
  <inkml:trace contextRef="#ctx0" brushRef="#br0" timeOffset="18466.73">18963 13235 237 0,'3'0'0'0,"-3"0"0"0,12 2 0 0,-12-2 42 0,11-2 1 16,-11 2-2-16,11-5 2 0,-11 5 6 0,7-3 0 16,-7 3 1-16,8-7 0 0,-8 7 1 0,7-9 0 15,-7 9 0-15,21-17 1 0,-2 5 4 0,-1-7 0 16,-1 1 0-16,-2 1 0 0,0-4-9 0,0 2 0 0,0 0 0 15,1 0 1-15,3-2-13 0,0 1 3 0,-1-1-1 16,1 0 0-16,1 2-4 0,1 5 2 0,-1-5 0 16,1 2 0-16,5 1-11 0,0 2 1 0,-2 2 0 15,0 0-1-15,1-2-6 0,-1 1 0 0,0 2 0 16,0-1 1-16,2 0-4 0,1 0-1 0,-3 0 1 16,0 0 0-16,0-1-4 0,-1 3 1 0,3 1 1 15,2 1-1-15,3-3-2 0,3 3 1 0,-4-1 0 16,-6 0 1-16,-4 1-1 0,-1-3 0 0,1 6 0 0,1-3 2 15,-2 1-1-15,-1 1 1 0,-1-2 1 0,0 1-1 16,-4 2 1-16,-2-1-1 0,-2 3 1 0,-3 1-1 16,-6 2 3-16,5 0 1 0,-5 0 0 0,4-1 0 15,-4 1-6-15,4 0 1 0,-4 0-1 0,0 0 2 16,0 0-8-16,0 0 2 0,0 0 0 0,-4 0-1 0,4 0-4 16,-7 0-1-16</inkml:trace>
  <inkml:trace contextRef="#ctx0" brushRef="#br0" timeOffset="18999.64">19173 13677 1155 0,'4'3'0'0,"-4"-3"0"0,13 7 0 0,-13-7 21 15,17 10 0-15,-17-10 0 0,26 18 1 0,-26-18 12 16,22 27 2-16,-22-27 0 0,28 30 0 0,-28-30-16 15,32 24 0-15,-32-24 1 0,33 24-1 0,-14-10-13 16,2-2-1-16,1 2 1 0,4-2 1 0,2 0-1 16,0 0 0-16,0 4 1 0,-2-2 0 0,-2 0 2 0,-1 0 0 15,-1-2 0-15,0 0 2 0,1-2-1 0,-1 0 1 16,0 1 1-16,-3-1-1 0,-2-1-1 0,-2 0 2 16,-2-3-2-16,-2-2 1 0,-2-2-4 0,-1-1 1 15,-1 1 0-15,1 0 0 0,1 0-4 0,2-1 2 16,0-1 0-16,-5 0 0 0,-6 0-4 0,11-3 2 15</inkml:trace>
  <inkml:trace contextRef="#ctx0" brushRef="#br0" timeOffset="19418.3">19833 13145 1356 0,'4'6'0'0,"-4"-6"0"0,3 6 0 0,-3-6 18 0,0 4 0 0,0-4 0 0,0 0 1 16,0 0 17-16,0 3 1 0,0-3 0 0,0 12 0 0,0-12-17 16,0 14 2-16,0-14-1 0,0 25 0 0,-2-5-13 15,1-2 0-15,-1 4 0 0,0 1 0 0,2-3-6 16,0 5 0-16,0-1 0 0,0 2 2 0,0 0-4 0,2 1 1 16,1 3 0-16,-1-1 0 0,-2-1-1 15,-3-2 0-15,1 5 0 0,2-1 0 0,0 2 0 0,0 1 0 16,0 0 0-16,2-3 1 0,1-1 0 0,-1 0 1 0,0-1-1 15,-2-4 0-15,-2-1 3 0,2-2 1 0,0-6-1 16,0-3 2-16,-2-3 3 0,0-4 0 0,2-5 0 16,0 5 0-16,0-5 2 0,0 2 0 0</inkml:trace>
  <inkml:trace contextRef="#ctx0" brushRef="#br0" timeOffset="20949.38">15741 12645 1520 0,'2'2'0'0,"-2"-2"0"0,2 2 0 0,-2-2 7 0,0-4 1 16,0 4 0-16,0 0-1 0,0 0 19 16,0 0 0-16,0 0 0 0,0-3 0 0,0 3-3 15,0-4 1-15,0 4-1 0,13-12 1 0,4-5-11 16,3-4 1-16,1-1-1 0,-3 1 2 0,3 0-8 0,-1-1 0 16,1-1 1-16,-3 1 0 0,1-1-2 15,0 1 1-15,-1-1-1 0,-1 2 1 0,-2 2-4 16,-2-1 2-16,4 2-2 0,3-1 2 0,5 2-1 15,3 0 1-15,-2-4-1 0,-6 3 1 0,2 3-1 0,-1-1 2 16,1 1-1-16,3-1 1 0,1 2 3 0,2 0 0 16,0 1 0-16,-1 1 1 0,1 5 2 0,0-2 1 0,2 0-1 15,0 6 0-15,2 3-2 0,3 0 2 0,-5 0-2 16,0 3 1-16,0 2 1 0,-3 4 2 0,1 3-2 16,2 2 2-16,2 3-3 0,0 4 1 0,-3 0-1 15,1-2 2-15,-2 0-5 0,0 2 1 0,-7 0 0 16,-1-1 0-16,-3 5-3 0,-4-1 2 0,0 0 0 15,0 2 0-15,0 0-1 0,2 2 0 0,0-4 0 16,-2-2 1-16,-4-3-1 0,-1-3 1 0,-3-4-1 0,1-3 1 16,-6-9 0-16,5 7 0 0,-5-7 0 0,4 1 0 15,-4-1 1-15,4 0 1 0,-4 0-1 0,0 0 1 0,0 0-2 16,0 0 1-16,0 0-1 0,0 0 1 0,0 0-3 16,0 0 2-16,0 0 0 0,0 0 0 0,0 0-3 15,0 0 1-15,0 0 0 0,-4-3-1 0,4 3-2 16,-5-16 0-16,1 4 0 0,-2-3 1 15,-1-4-4-15,-1-2 1 0,3 2-1 0,-1 1 1 0,-1 1-2 16,-1 0 1-16,3 0 0 0,1 1 0 0,2 0-1 16,0 1 1-16,-2-1 0 0,-1 2 0 0,-1 2-1 15,-1 4 1-15,-1-3-2 0,1 1 2 0,1 1-1 0,1 1 0 16,-3-1 0-16,1 2 1 0,1-3-2 0,1 1 1 16,-5 0 0-16,-1-1-1 0,-2 0 1 0,0-3 1 15,-4 0 0-15,2 0 0 0,2 3 0 0,2 1 0 16,-2 1 0-16,-2-3 0 0,-2 3 0 0,-3 1 0 15,-1 2 0-15,1-1 1 0,-1 1-1 0,-1 0 0 16,3 5 0-16,-7 0 2 0,0 0-2 0,-3 0 0 0,-1 0 0 16,-2 0 1-16,-2 2-1 0,1 1 0 15,3 1 0-15,4-3 0 0,4 1 0 0,3 0 0 0,2 1 0 16,2 1 0-16,2-4-5 0,0 2 1 0</inkml:trace>
  <inkml:trace contextRef="#ctx0" brushRef="#br0" timeOffset="26804.64">11392 5995 602 0,'-2'-14'0'0,"2"14"0"0,0-17 0 0,0 17 33 0,6-13 0 15,-6 13 1-15,2-20 0 0,0 1-6 16,0-2 1-16,-2 0 0 0,-2 4 0 0,0-1-9 15,0 3 2-15,-4-2-2 0,1 4 1 0,-3-2-12 0,3 1 1 16,-4 2 0-16,-5-4 1 0,0 1-6 0,-9 1 1 16,3-2-1-16,-3 4 1 0,-3 4-3 0,0-5 2 0,0 1-2 15,-2 0 2-15,0 2-3 0,0-1 1 0,0 1 1 16,-5 0-1-16,-1-1 2 0,-1 4 0 0,1-1 1 16,-3 1-1-16,0 2 11 0,-1-4 0 0,-3 6 0 15,2-3 0-15,2 3 2 0,2 3 1 0,-3 0-1 16,-1 3 1-16,-2-1 6 0,0 2 0 0,-5 1-1 15,-1 2 1-15,-1 1-2 0,-3-4-1 0,3 1 0 16,0 2 2-16,1 2-7 0,0-4 1 0,1 2 0 0,-5-4 0 16,3 2-4-16,-2-1 1 0,-2 1 0 0,1-2-1 15,1 6-4-15,1-4 1 0,-3 2 1 16,2-3-1-16,-6 1-2 0,0-2 0 0,0-1 0 0,2 0 0 16,2-1-2-16,2 3 0 0,-2-1 1 15,-1-1 0-15,-1 2-2 0,-1-4 0 0,-3 3 1 0,2 2 0 16,0 2 1-16,0 2 0 0,0-6-1 0,0 2 1 15,6 1-2-15,-6 1 1 0,2-2-2 0,-2 2 2 16,0 1 0-16,0-1-1 0,4 4 1 0,-2-3 0 16,6-1-3-16,1 2 2 0,4-2 0 0,-7 1-1 0,-2 1-1 15,0-5 0-15,1 4 1 0,3-3-1 0,-1 2-1 0,3-1 1 16,-3 0-1-16,5 3 1 0,3-4-2 0,2 4 1 16,-4 0-1-16,-2-2 2 0,-3 1-3 0,-1-3 1 15,4 6-1-15,1-3 2 0,3 5-1 0,3-1 0 16,-1 1 0-16,2 3 0 0,-6 1 1 0,0 2 0 15,4 2-1-15,2-4 2 0,-4 4-3 0,2 3 0 16,1-3 0-16,1 0 1 0,0 0-1 0,2 0 1 0,1 3-1 16,4-3 0-16,-1 3-1 0,-5-3 1 0,4 1-1 15,3 1 1-15,1 2-1 0,-2 0 0 0,-2-3 0 16,1 6 0-16,1-4 0 0,0 6 0 16,4-1 0-16,0-1 0 0,2 1-1 0,-1-3 1 0,3 2-1 15,1-1 1-15,1 3-2 0,-2-1-1 0,1-3 1 16,4 2 0-16,2 0-3 0,0 1 1 0,1 0-1 15,1 1 2-15,1 3-3 0,5 3 1 0,-4-3-1 16,3 0 1-16,3-4-2 0,1 4 0 0,2 2 0 16,0-1 1-16,-3 1-3 0,-1-2 1 0,0 3-1 15,5 2 1-15,-3-1-2 0,2-1 0 0,2 2 0 0,0 0 0 16,2 0-1-16,3-2 1 0,1 3 0 0,0 0 0 0,-1-6 0 16,3 4 0-16,-3 4 0 0,1-3 1 15,3 4-3-15,2 3-1 0,1 0 1 0,1 0 1 0,-2-4 2 16,-2 1 0-16,2 3 0 0,0 1 0 0,2 3-1 15,1-4 0-15,2-2-1 0,-3 2 1 0,2-2 1 16,2-1 1-16,-2 0 0 0,4-6 0 0,-1 2 0 16,-1-2 0-16,2-1 0 0,1 3 1 0,4 2 2 15,1 1 0-15,-3-1 1 0,0-2-1 0,2-5 1 16,1 0 0-16,-3-2 1 0,4 0 0 0,4 2 0 0,-4-3 2 16,0-3 0-16,0 3 0 0,2-1 1 0,-4 0 0 15,2 1 0-15,4-1 0 0,2-3 0 0,0 2 1 16,-1 0 0-16,5-1 0 0,1-1 1 0,0-1-1 15,1-1 0-15,-1-3 0 0,-4-1 1 0,3 1 2 16,1-4-1-16,0 1 0 0,1-3 2 0,-5 1 0 16,8-4 0-16,-2 2 0 0,6-2 0 0,1 0-1 0,1-3 1 15,0 1-1-15,-5 4 0 0,-1-2 0 0,6-3 0 16,0 3 0-16,-1-4 0 0,1 5 0 16,1-5-1-16,3 4 2 0,-1-5-2 0,-2 2 2 0,1 0-2 15,1 1 2-15,0 2-2 0,1 0 0 0,3 0 1 16,2 0-1-16,1 0 0 0,3 1 1 0,0-1-1 15,-3-4 1-15,1-1-1 0,-2 2 0 0,6 0 1 16,-5-1 0-16,3 1-4 0,1-2 1 0,-1 1-1 16,0-4 1-16,-4 1-1 0,-4-1 0 0,0-1 0 15,4-1 0-15,3 1-1 0,1 1 1 0,-4-3-1 0,0 3 1 16,0-4-1-16,-6-4 1 0,4 3-1 16,4-1 1-16,0 0-2 0,3-1 0 0,1 1 1 0,-3 0 0 15,-1 1 0-15,-2-1 1 0,2 0 0 0,3 2 0 16,2-3 0-16,3 1 0 0,-5 0 0 0,1 0 0 15,1-3 0-15,-5 2 1 0,1-1-1 0,1-3 1 16,0 2 0-16,-3 0 2 0,3-4-2 0,-2-3 1 16,1-2 0-16,-3-3 2 0,2 0-1 0,0-4 0 0,0 0 1 15,-1 1 0-15,-1-5 0 0,-4-2 0 0,2-5 3 16,0 0 0-16,-3-1-1 0,-1-4 1 0,-1 8 3 0,1-4 1 16,-5-3 1-16,3-1-1 0,-3-1 2 0,-2 0 2 15,-1-7-2-15,-4-1 2 0,-1-1-2 0,-7-5 2 16,1 0 0-16,-3 2-1 0,2-4-4 0,0 4 2 15,-2-4-2-15,0-3 1 0,-4-2-2 0,-1-1 1 16,-1-1 0-16,-3 2 0 0,-3 1-1 0,-3-7 0 16,0 3 0-16,-5 0 1 0,-1 0 1 0,-1-6 1 0,-2 2-1 15,-4 1 0-15,0-1-2 0,0-5 1 16,-6 2 0-16,-1-2 0 0,-5 1-3 0,-1 0 1 0,-3-3 0 16,-3-2 0-16,-2 4-2 0,-1-6 2 0,-2 2 0 15,0 1 0-15,-2 3-1 0,-2 2 0 0,-2-2 1 16,-2-2 0-16,0 5-3 0,-1 3 0 15,-1-1 0-15,-7 0 0 0,0 4-3 0,0 3 0 0,-3 2 0 16,-5 0 0-16,1 7-1 0,-3-2 1 0,1 5-1 16,0 5 0-16,0-3-1 0,-6 4 0 0,0 5 0 15,0 3 1-15,-4 3-2 0,-1 4 0 0</inkml:trace>
</inkml:ink>
</file>

<file path=ppt/ink/ink2.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5-22T23:24:42.454"/>
    </inkml:context>
    <inkml:brush xml:id="br0">
      <inkml:brushProperty name="width" value="0.05292" units="cm"/>
      <inkml:brushProperty name="height" value="0.05292" units="cm"/>
      <inkml:brushProperty name="color" value="#FF0000"/>
    </inkml:brush>
  </inkml:definitions>
  <inkml:trace contextRef="#ctx0" brushRef="#br0">15540 14537 12 0,'0'0'0'0,"0"0"0"0,-2 0 0 0,2 0 0 0,-4 1 0 0,4-1 0 0,-3 7 0 0,3-7 0 0,-4 4 0 0,4-4 0 0,-4 3 0 0,4-3 0 0,-4 7 0 0,4-7 0 0,-3 7 0 0,3-7 0 0,-4 7 0 16,4-7 0-16,-4 4 0 0,4-4 0 0,-3 3 0 16,3-3 0-16,-4 3 0 0,4-3 0 0,-4 4 0 15,4-4 0-15,0 3 0 0,0-3 0 0,0 2 0 0,0-2 0 16,-2 0 0-16,2 0 0 0,0 0 0 0,0 0 0 15,0 0 0-15,0 0 0 0,0 0 0 0,0 0 0 16,0 0 1-16,0 0 8 0,-2 0 1 0,2 0-1 16,0 0 1-16,0 0 13 0,0 0 0 0,0 0 0 15,-1 0 0-15,1 0-3 0,-2 0 2 0,2 0-1 16,0 0 0-16,0 0-12 0,0 0 1 0,0 0-1 16,0 0 1-16,0 0-8 0,0 0 0 0,0 0 0 0,0 0 0 15,0 0-3-15,0 0 0 0,0 0 0 0,0 0 1 16,0 0-8-16,0 0 1 0,0 0 0 0,0 0 0 15,0 0-2-15,0 0 1 0,0 0-1 16,0 0 1-16,0 0 0 0,5-2 2 0,-5 2-2 0,6-3 1 16,-6 3 5-16,4 0-1 0,-4 0 1 0,5-4 0 15,-5 4 2-15,8-3 0 0,-8 3 0 0,3-3 0 0,-3 3 4 16,6 0 1-16,-6 0-1 0,2 0 1 0,-2 0 9 16,3 0 2-16,-3 0-1 0,4-4 1 0,-4 4 15 15,0-2 0-15,0 2 1 0,0-1 0 0,0 1 9 16,0 0-1-16,0 0 1 0,0 0-1 0,0 0-2 15,0 0 1-15,0 0 1 0,0 0-1 0,0 0-7 0,0 0 2 16,0 0 0-16,0 0-1 0,0 0-5 0,0 0 2 16,0 0-2-16,0 0 1 0,0 0-8 0,0 0 1 15,0 0-1-15,0 0 1 0,0 0-10 0,0 0-1 16,0 0 0-16,0 0 0 0,0 0-7 0,0-2 0 16,0 2-1-16,0-2 2 0,0 2-4 0,0-2 0 15,0 2 0-15,0 0 0 0,0 0-1 0,0-3 0 0,0 3 0 16,0-4 0-16,0 4-1 0,0-3 1 15,0 3 0-15,0-3 0 0,0 3-2 0,2-6 1 16,-2 6 0-16,8-7 0 0,-8 7-5 0,7-6 2 0,-7 6-2 16,7-7 1-16,-7 7-5 0,13-7 0 0,-13 7 0 15,10-6 0-15,-10 6-3 0,4-1-1 0,-4 1 1 16,3-4-1-16,-3 4-18 0,0-3 0 0,0 3 1 16,0-4-1-16,0 4-20 0,0-3-1 0,0 3 0 15,6-4 2-15,-6 4-4 0,5-3 1 0,-5 3 0 0,4-3 0 16,-4 3 26-16,6-7 1 0,-6 7 0 0,9-7 0 15,-9 7 15-15,4-9 1 0,-4 9-1 0,7-10 1 16,-7 10 9-16,4-6 1 0,-4 6 0 16,7-5-1-16,-7 5 2 0,4-5 0 0,-4 5 0 15,8-3 0-15,-8 3 2 0,3-7-1 0,-3 7 0 0,8-7 0 16,-8 7 5-16,7-5-1 0,-7 5 1 16,13-9-1-16,-13 9 7 0,13-9-1 0,-13 9 0 0,8-8 0 0,-8 8-1 15,4-2 2-15,-4 2-2 0,3-4 1 16,-3 4 1-16,4-3 2 0,-4 3-1 0,0-4 1 0,0 4-3 15,0 0 1-15,0 0 1 0,0 0-1 0,0 0-2 16,0 0 1-16,0 0 0 0,0 0 1 0,0 0-1 16,0 0 1-16,0 0-1 0,0 0 2 0,0 0-3 0,0-1 1 15,0 1 0-15,0-2 1 0,0 2-3 0,0 0 0 16,0 0 0-16,0 0 0 0,0 0-3 0,0 0 1 16,0 0 0-16,0 0-1 0,0 0-3 0,0-2 0 15,0 2 0-15,0-1 1 0,0 1-3 0,0 0 1 16,0 0-1-16,0 0 2 0,0 0-3 0,0 0 1 0,0 0 0 15,0 0 0-15,0 0-1 0,0-2 0 0,0 2 0 16,0 0 1-16,0 0-1 0,0 0 0 0,0 0 0 16,0 0 1-16,0 0-1 0,0 0 1 0,0 0-1 15,0 0 1-15,0 0-1 0,0 0 2 0,0 0-1 16,0 0 0-16,0 0 0 0,0 0 0 0,0 0 0 16,0 0 1-16,0 0-1 0,0 0 1 0,0 0-1 15,0 0 0-15,0 0-1 0,0 0 1 0,0 0 0 16,0 0 0-16,0 0-1 0,0 0 1 0,0 0-1 15,0 0 1-15,0 0-1 0,0 0 2 0,0 0-1 16,0 0 0-16,0 0 0 0,0 0 0 0,0 0 0 16,0 0 1-16,0 0 0 0,0 0-1 0,0 0 0 0,0 0 1 15,0 0-2-15,0 0 1 0,0 0-1 0,0 0 1 0,0 0-2 16,-4 0 1-16,4 0 0 0,-3 0 0 0,3 0-9 16,-4 0 0-16,4 0 0 0,-4 0 0 0,4 0-20 15,0 0 1-15,0 0-1 0,0 0 1 0,0 0-18 16,0 0 1-16</inkml:trace>
  <inkml:trace contextRef="#ctx0" brushRef="#br0" timeOffset="1682.44">15661 15426 12 0,'-2'0'0'0,"2"0"0"16,0 0 0-16,0 0 0 0,-2 0 0 15</inkml:trace>
  <inkml:trace contextRef="#ctx0" brushRef="#br0" timeOffset="1883.25">15594 15480 12 0,'-2'0'0'0,"2"0"0"15,0 0 0-15,0 0 0 0,-4 0 0 0,4 0 0 16,-3 0 0-16,3 0 0 0,-2 2 0 0,2-2 0 15,-6 3 0-15,6-3 0 0,-4 4 0 0,4-4 0 16,-3 0 0-16,3 0 0 0,0 0 0 0,0 0 0 16,-2 0 0-16,2 0 0 0,0 0 0 0,0 0 0 0,0 0 0 15,0 0 0-15,0 0 0 0,0 0 0 0,0 0 0 16,0 0 0-16,0 0 0 0,0 0 0 0,-2 0 0 16,2 0 0-16,0 0 0 0,0 0 0 0,0 0 0 15,0 0 0-15,0 0 0 0,0 0 0 0,0-4 0 16,0 4 0-16,6-3 0 0</inkml:trace>
  <inkml:trace contextRef="#ctx0" brushRef="#br0" timeOffset="2381.57">15583 15445 12 0,'0'0'0'0,"0"0"0"0,0 0 0 0,0 0 0 16,0 0 0-16,0 0 0 0,4 0 0 0,-4 0 0 15,5 0 0-15,-5 0 0 0,4-1 0 0,-4 1 0 0,0 0 0 16,0 0 0-16,0 0 0 0,0 0 0 0,0 0 0 16,0 0 0-16,0 0 0 0,0 0 0 0,0 0 0 15,0 0 0-15,0 0 0 0,0 0 7 0,5-2-1 16,-5 2 1-16,4-2 1 0,-4 2 12 0,4 0 0 15,-4 0 0-15,2 0 1 0,-2 0 5 0,3 0 0 16,-3 0 0-16,2-2 1 0,-2 2 1 0,0 0 1 16,0 0-1-16,0-3 2 0,0 3-5 0,0 0 1 0,0 0 0 15,0 0 0-15,0 0 0 0,6 0 1 0,-6 0-2 16,6-5 2-16,-6 5 1 0,3-4 0 0,-3 4 1 16,4-3-1-16,-4 3-7 0,4 0 1 15,-4 0 1-15,3-4-1 0,-3 4-6 0,10-3 0 0,-10 3-1 16,9-4 2-16,-9 4-8 0,4-3 0 0,-4 3 0 15,2-4 1-15,-2 4-4 0,0 0-1 0,0 0 1 16,0 0 0-16,0 0-3 0,0 0 2 0,0 0-2 16,0 0 1-16,0 0-1 0,0 0 0 0,0 0-1 15,0 0 2-15,0 0-2 0,0 0 1 0,0 0 1 0,0 0-1 16,0 0 0-16,0-1 1 0,0 1-1 0,0 0 2 16,0 0 0-16,0 0 1 0,0 0-1 0,0 0 1 15,0 0 1-15,0 0-1 0,0 0 1 0,0 0 0 0,0 0 2 16,-2-2 1-16,2 2 0 0,2 0 0 0,-2 0 0 15,3 0 0-15,-3 0 1 0,0 0-1 0,0 0-1 16,0 0 0-16,0 0 0 0,0 0 0 0,0 0-2 16,0 0 1-16,0 0 0 0,0 0 0 15,0 0-1-15,0 0-1 0,0 0 1 0,0 0 0 0,0 0-2 16,0 0 2-16,0 0-1 0,0 0 1 0,0 0-4 16,0 0 1-16,0 0 0 0,0 0 0 0,0 0-3 0,0 2 1 15,0-2-1-15,0 7 0 0,0-7-1 16,8 8 0-16,-8-8 0 0,9 16 0 0,-9-16-5 15,4 10 1-15</inkml:trace>
</inkml:ink>
</file>

<file path=ppt/ink/ink3.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5-22T23:26:33.521"/>
    </inkml:context>
    <inkml:brush xml:id="br0">
      <inkml:brushProperty name="width" value="0.05292" units="cm"/>
      <inkml:brushProperty name="height" value="0.05292" units="cm"/>
      <inkml:brushProperty name="color" value="#FF0000"/>
    </inkml:brush>
  </inkml:definitions>
  <inkml:trace contextRef="#ctx0" brushRef="#br0">23412 5924 12 0,'0'0'0'0,"0"0"0"15,0 0 0-15,0 0 0 0,-2 0 0 0,2 0 0 16,-3-5 0-16,3 5 1 0,-6-9 0 0,6 9 0 15,-15-19 1-15,15 19-2 0,-30-21 2 0,12 12-2 16,1 1 1-16,0-1 2 0,-1 2 0 0,-1 2 1 16,-2-4 0-16,1 6-3 0,-2-4 1 0,-1 2-1 15,1 0 1-15,-1 1-2 0,1-3 0 0,0 2 0 16,-1 0 1-16,-1-2-1 0,0 2 0 0,3 1 0 16,-1-4 0-16,2 1 5 0,1 1-1 0,-2-2 0 0,-1 1 2 15,0 2 8-15,-1-4 0 0,-3 2 1 16,-2 2-1-16,-3-4 7 0,-5 2-1 0,1 2 0 0,-1-3 1 15,1 1 12-15,-2 1-1 0,0-1 1 0,-1 2 1 16,5 2-4-16,-1-2 1 0,-1 5 0 0,-6-4 0 16,-6 1-4-16,-3-1 0 0,0 3 0 0,-1-6 1 0,5 1-10 15,-1-1 1-15,1 2-1 0,-1-3 1 0,2-1-8 16,-1 0 1-16,-3 2 1 0,-1-1-1 0,-2-1-3 16,-2-1 0-16,0 1 0 0,0-1 1 0,0-2-4 15,0-1 1-15,1 1-1 0,-2 0 1 0,-3 0-3 0,0 0 1 16,-2 0-1-16,1-2 2 0,-3 2-1 0,-1-4 0 15,1 4 1-15,3 4-1 0,-5-1-2 0,1 0 0 16,0 2-1-16,-1-1 2 0,-1-1-2 0,-2 0 0 16,0 2 0-16,4 2 1 0,-1-3-3 15,1 1 0-15,0 2 0 0,-1-4 1 0,3 5-1 0,3-1 0 16</inkml:trace>
  <inkml:trace contextRef="#ctx0" brushRef="#br0" timeOffset="2581.91">18840 5135 200 0,'-23'0'0'0,"-1"0"0"0,7-4 0 0,6 4-1 0,4-3 1 0,-6 1 0 16,-8 2 0-16,-10 0-3 0,-9 0 0 0,1 0-1 15,-2 0 2-15,-3 0-3 0,-3 5 1 0,0 2-1 16,1-2 2-16,-4 0-1 0,-1 2-1 0,3 2 1 16,-2-6-1-16,-1 3 1 0,1 1 0 0,0-2 0 0,-1-2 0 15,1-1 1-15,0 1 0 0,-1 4-1 0,1-3 2 16,-2 1-1-16,2-2 0 0,-3-1 1 0,1 2 0 0,0-1 0 15,0-1-1-15,2 5 1 0,-1-2 1 16,3 4-1-16,3 1 1 0,0 2-2 0,-1-3 2 0,-5-1-1 16,1 1 1-16,2-2 0 0,1 2 0 15,2-4 0-15,3 2 0 0,-3 1-1 0,-4-2 1 0,-3 1 0 16,-2-2 0-16,4 0 0 0,1 2 0 16,5 0 0-16,3 1 0 0,-2 1-1 0,-2 0 1 0,0-4 0 15,1 2 0-15,-7 1 0 0,3-2 1 0,-2 1-1 16,-1 1 0-16,1 4 0 0,-2-3 1 0,0 3-2 15,0 0 2-15,1 0 0 0,5 0 0 0,-5-6 0 16,5 1 0-16,1 3 0 0,0 6 0 0,-3-1 2 0,3 2 0 16,-1-1-1-16,6-2 1 0,5 1 4 0,2 1-1 15,1 1 1-15,-4 4 1 0,3 0 3 0,-2 0 0 16,1-1 0-16,4 5 0 0,-2-3 6 0,3 2 1 0,-1 4-2 16,0 1 2-16,6-3-1 0,1 2 1 15,-3 1-2-15,2 3 2 0,2 1-4 0,1 1 0 0,3-1 1 16,-7-4-1-16,3 4-3 0,0-2 0 0,-1 4 0 15,3-2 2-15,1 3-6 0,1 2 2 0,-1-1-1 16,0-1 1-16,3 4-3 0,-1 3 2 0,0-5-1 16,0 2 0-16,-1 0 0 0,-1 0 0 0,2-2-1 15,2 1 1-15,2 0 2 0,0 0 0 0,0 3-1 16,2-1 2-16,4 1 0 0,-1 3 2 0,1-4-1 0,-3 1 0 16,5-4 0-16,-5 2 0 0,5-2 0 15,1-2 0-15,4-1 0 0,-4 1 0 0,3-3 0 16,-3 0 1-16,0 3-1 0,0 2 1 0,2-1 0 15,-5-6 0-15,1 0 5 0,1-2 0 0,1-1-1 0,2 2 1 16,2-4 5-16,0 3 1 0,-2 2-1 0,1-1 2 0,-1 2 9 16,0 3 1-16,0 1-1 0,0 1 2 0,0-1-2 15,2 2 1-15,0 0-1 0,0 2 2 0,4 2-4 16,0 3 2-16,-1-4-2 0,-1-3 2 0,-2 0-8 16,-2 2 2-16,2 2-1 0,2-4 1 0,0 1-5 15,-2-2 1-15,0 1 1 0,-2 0-1 16,0-2-5-16,1 2 0 0,1 2 0 0,1-2 0 0,3 4-4 0,0 1 0 15,0 0 1-15,-3-5 1 0,1 2-2 0,-2-4 0 16,0 3 1-16,0-1-1 0,0 1-1 0,2-2 0 16,2 3-1-16,-2-1 2 0,-2-2-4 0,0 1 1 15,0 0-1-15,0 2 1 0,3-4-2 16,-1 2-1-16,0 4 1 0,0-6 1 0,0 5-4 0,0 4 0 16,2-1 1-16,1-4 0 0,4 1-3 0,1-5 1 15,-3 2 0-15,-1-1 0 0,-1 4 1 0,-5-3-1 16,4 1 1-16,2 0-1 0,-1-1-2 0,3 2 2 15,-3-5-2-15,1 1 1 0,0-1 0 0,-1-2-1 0,3 1 0 16,1 1 2-16,0 1-2 0,-1-3 0 0,-1 3 0 16,1 2 2-16,-1-1-2 0,0 1 1 0,3 0-1 15,3 2 2-15,-2-4-2 0,2 2 1 0,0 0 1 16,-4 4-1-16,3-1-1 0,-1 1 2 0,-2-1-2 16,0 3 1-16,1-3-1 0,-3 1 0 0,2-4-1 15,3 2 1-15,-1-2 3 0,-2 0-1 0,0 2 1 0,1-6-1 16,-1 2 4-16,4-3 1 0,-2 4 0 0,0-3 0 15,1 6 0-15,-1 0 1 0,2-4 0 16,4 1 0-16,-2-4 0 0,1-2 0 0,-1-2 0 0,0 0 2 0,-2-4-3 16,-3-5 0-16,-1 5 0 0,2 1 0 0,2 3-5 15,2 2 1-15,2 2-1 16,-2-2 2-16,1-1-3 0,3 1 0 0,0-2 1 0,-3-3 0 16,-1-2-1-16,0-1 0 0,0-1-1 0,0-1 1 15,0-2 0-15,-2-1-1 0,0-1 0 0,2 2 0 0,4 2 0 0,-1 1-1 16,-1-3 0-16,-2-2 0 0,0-1-1 15,0-4 0-15,-4-1 0 0,2-1 1 0,0 0-1 16,0 1 0-16,17 8 0 0,-4-5 0 0,2 3-1 16,4-5 1-16,-14-2 0 0,3 3 0 0,-3-1-1 0,-1 0 1 15,15 7 0-15,1-4 0 0,3-1-1 0,3-5 1 16,-11 1 0-16,-2 1 0 0,0 1-1 0,-2 2 1 16,6-1 0-16,0-2 0 0,1-3-2 0,3 3 2 15,7-1-1-15,-7 1 1 0,3 1-1 0,0 2 1 0,-9-6-1 16,4-1 1-16,-6 0-1 0,4-2 0 0,-1 2 0 15,1 0 0-15,0 0-1 0,0 0 1 0,7 2 0 16,-2-1 1-16,3 1-1 0,-1-6 1 0,-5 1 0 16,-1-2 0-16,1-1-1 15,0-1 1-15,11 0-1 0,-2 0 1 0,3 2-1 0,1-2 1 0,-23 2 0 16,4-2 0-16,-5 1-1 0,-1-1 1 16,25 0-1-16,-4 0 1 0,2 0-2 0,4 0 2 0,-14-1 0 15,1-1 0-15,-1 0 0 0,-3-3 0 0,2 3 0 16,-2 1 0-16,1 1-1 0,-1 0 1 0,11-2 0 15,-2 2 0-15,0-4 0 0,0 1 0 0,-1 0 0 16,-3-3 0-16,2 1 0 0,-1 0 0 0,3 3 0 0,0 0 1 16,-2 4-1-16,2 0 2 0,-5-2-2 0,1-2 1 15,-3 0-1-15,0-1 1 0,11-2 0 0,-3 0 0 0,1 1-1 16,2-1 1-16,-7 3 0 0,-1 2 0 0,1 0-1 16,-1 0 1-16,0 0 1 0,3 0-1 0,-1 2-1 15,0 0 1-15,6-1 0 0,-2 1 0 0,4 0-1 16,-2 0 0-16,-4 1 0 0,0 1 1 0,0 1-1 15,0-2 0-15,4 4 0 0,-4-3 1 0,2 3-1 0,0-1 1 16,-2 0-1-16,0-3 2 0,0-1-2 0,1 0 0 16,-1-1 0-16,-2 3 1 0,0-1-1 15,0 2 1-15,4-1-1 0,0-1 1 0,2 1-1 0,-2-4 1 16,2 0-1-16,0 0 1 0,0 0 0 0,0 0 0 16,16 3 1-16,-6 1 0 0,-5 1 0 0,-1 0 0 15,-19-1 1-15,5-4-1 0,4 1 1 0,-1-1 1 16,25 4-1-16,-10-1 0 0,-5 2 0 0,-3 2 0 15,-15-7 0-15,5 2 1 0,5 0-4 0,1 0 1 0,26 1 0 16,-9 0 0-16,-8 1-1 0,-1-2 0 0,-21-2 0 16,4 0 0-16,3 0-1 0,3-2 1 0,29 2 0 15,-11 0 0-15,-4 2-1 0,-3-1 1 0,-19-1 0 16,5 0 0-16,5-1-1 0,1-1 1 0,24-2 0 16,-9-2 0-16,-5 0 0 0,-3-4 0 0,-1 5 0 0,2 0 0 15,1-2 0-15,2 1 0 0,2 1 0 16,-1-3 0-16,-3 1 0 0,3-5 0 0,-16 5 0 15,4 0 0-15,2-4-2 0,2 1 2 0,28-7 0 0,-15 1 0 16,-2 4-1-16,-4-2 1 0,-20 7-1 0,5-1 1 16,2 1-1-16,4-4 0 0,28-3 0 0,-15 1 0 15,-3 2 0-15,-3 1 0 0,-20 3-1 0,7 0 1 16,5 0 0-16,1 0 1 0,37-14 0 0,-18 6 0 0,-3-1 0 16,-1 1 0-16,-26 8 0 0,7-5 0 15,4-4 0-15,2 2 0 0,-4 2 0 0,0 2 0 0,0 3 0 16,-1 0 0-16,31-7 0 0,-12 2 0 0,1-4 0 15,0 1 0-15,-32 9 0 0,6-4 0 0,3 1 0 16,1 1 0-16,27-3 0 0,-11 4 0 0,-4 6 0 16,-1 2 0-16,-25-2 0 0,6-3 1 0,2 1-1 0,0-6 1 15,5 2-1-15,1 2 2 0,-1 0-2 0,1 0 1 16,-3 3-1-16,1-3 1 0,-3 1-1 0,1-1 1 16,3-2-1-16,1 0 1 0,-1-1-1 0,3-1 0 15,-12 0 0-15,0 1 1 0,0-1-1 0,-2 0 0 0,-2 1 0 16,-1 1 1-16,-1-5-1 0,1 3 1 0,-3-3-1 15,-1 3 1-15,0-3 1 0,0 0-1 0,-4 3 0 16,-2-3 1-16,-2-3 0 0,-1-1 1 0,3-6-1 16,0-3 1-16,0 1-2 0,0 2 2 15,-1-8-2-15,-3-1 1 0,-1 2-2 0,-1-4 1 0,-1-5 0 16,0 3 0-16,-2 0-1 0,0-3 1 0,-6-24-1 16,-4 8 2-16,-1 3-2 0,-4 0 0 0,2 1 0 15,0 2 0-15,1-6 0 0,-1 0 0 0,-2-6 0 16,2 1 1-16,0 0-1 0,0 2 0 0,3-5 0 15,-1 1 1-15,1 2 0 0,3-3 1 0,-4-2 0 16,-3-2 1-16,-3-1 0 0,1-2 1 0,-1 5 0 0,0-1 0 16,0 3 3-16,-2 3 0 0,6-5 0 0,0 0-1 15,5-1 1-15,0-1 0 0,-5 0-1 0,-4 4 2 0,-5-8-1 16,-2 3 0-16,12 22 0 0,1-3-1 16,-4-10-1-16,-2-6 0 0,0-5 1 0,0-2 0 0,2-1-3 15,0 1 0-15,2-4 1 0,0 1-1 0,0-6-1 16,1 2 1-16,3 0-1 0,-3 4 1 0,1 3-2 15,2 4 0-15,-1-1 1 0,1 2 0 0,-1 4-2 16,1 3 1-16,-2 2 0 0,-1 3 0 0,-1 1-1 0,0 1 0 16,0 2 0-16,0 3 1 15,1-5-1-15,3 5 0 0,-4-3 0 0,-4 2 0 0,-4-3-1 0,-3 6 1 16,3-8 0-16,2-6 0 0,4 2-1 16,2-7 0-16,4 3 0 0,1 1 1 0,2 1-2 0,2 2 0 15,-1 0 1-15,-3 3 0 0,1 4-1 0,-1-2 0 16,0 5-1-16,1-1 1 0,3 3-1 0,2 1-1 15,0 3 1-15,-4-1 1 0,0 6-2 0,1-2 2 16,-1 3-1-16,0 4 1 0,1 4-2 0,-1 1 1 0,2 3 0 16,0 2 0-16,-2 1 1 0,1 2 0 0,-1 1 0 15,0 1 0-15,0 3 1 0,1 0 0 0,-1 3 0 16,0 1 1-16,2 1 0 0,-1-1 0 0,-1 0 0 16,0 1 0-16,0 1-2 0,-1 2 1 0,1-4-2 15,2 2 2-15,2 7-2 0,0-9 1 0,0 9-1 16,-2-3 1-16,2 3-2 0,-3-5 0 0,3 5 0 0,-4-4 0 15,4 4-1-15,0-5-1 0,0 5 1 0,-4-3 0 16,4 3-2-16,0-4 2 0,0 4-2 0,-3-3 1 16,3 3-5-16,-4-2 1 0,4 2 0 0,-2-3 0 0,2 3-3 15,0-6-1-15,0 6 1 16,0-3-1-16,0 3-2 0,0-4 1 0,0 4-1 0,0-3 1 0,0 3-1 16,0-2-1-16,0 2 0 0,6-7 1 15,-6 7-2-15,11-12 1 0,-6 4 1 0,3-1-1 16,1 0-7-16,0-3 2 0,1 3-1 0,-1 3 1 0,-2 0-3 15,-1-1 0-15</inkml:trace>
</inkml:ink>
</file>

<file path=ppt/ink/ink4.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5-22T23:33:26.422"/>
    </inkml:context>
    <inkml:brush xml:id="br0">
      <inkml:brushProperty name="width" value="0.05292" units="cm"/>
      <inkml:brushProperty name="height" value="0.05292" units="cm"/>
      <inkml:brushProperty name="color" value="#FF0000"/>
    </inkml:brush>
  </inkml:definitions>
  <inkml:trace contextRef="#ctx0" brushRef="#br0">15076 12486 590 0,'-7'2'0'0,"7"-2"0"0,-12 3 0 0,12-3 12 0,-5 4 0 16,5-4 1-16,-6 3-1 0,6-3 21 0,-7 7-1 15,7-7 1-15,-8 3-1 0,8-3-16 0,-2 2 0 16,2-2-1-16,-1 0 2 0,1 0-10 0,-4 0 0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1827E-9FD4-3F45-938E-AA4971797D87}" type="datetimeFigureOut">
              <a:rPr lang="es-CL" smtClean="0"/>
              <a:t>22-05-2026</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CD64-4E4F-B84C-9BCC-826FDF889427}" type="slidenum">
              <a:rPr lang="es-CL" smtClean="0"/>
              <a:t>‹Nº›</a:t>
            </a:fld>
            <a:endParaRPr lang="es-CL"/>
          </a:p>
        </p:txBody>
      </p:sp>
    </p:spTree>
    <p:extLst>
      <p:ext uri="{BB962C8B-B14F-4D97-AF65-F5344CB8AC3E}">
        <p14:creationId xmlns:p14="http://schemas.microsoft.com/office/powerpoint/2010/main" val="261605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563CD64-4E4F-B84C-9BCC-826FDF889427}" type="slidenum">
              <a:rPr lang="es-CL" smtClean="0"/>
              <a:t>2</a:t>
            </a:fld>
            <a:endParaRPr lang="es-CL"/>
          </a:p>
        </p:txBody>
      </p:sp>
    </p:spTree>
    <p:extLst>
      <p:ext uri="{BB962C8B-B14F-4D97-AF65-F5344CB8AC3E}">
        <p14:creationId xmlns:p14="http://schemas.microsoft.com/office/powerpoint/2010/main" val="3730773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563CD64-4E4F-B84C-9BCC-826FDF889427}" type="slidenum">
              <a:rPr lang="es-CL" smtClean="0"/>
              <a:t>3</a:t>
            </a:fld>
            <a:endParaRPr lang="es-CL"/>
          </a:p>
        </p:txBody>
      </p:sp>
    </p:spTree>
    <p:extLst>
      <p:ext uri="{BB962C8B-B14F-4D97-AF65-F5344CB8AC3E}">
        <p14:creationId xmlns:p14="http://schemas.microsoft.com/office/powerpoint/2010/main" val="242144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número de diapositiva 3"/>
          <p:cNvSpPr>
            <a:spLocks noGrp="1"/>
          </p:cNvSpPr>
          <p:nvPr>
            <p:ph type="sldNum" sz="quarter" idx="10"/>
          </p:nvPr>
        </p:nvSpPr>
        <p:spPr/>
        <p:txBody>
          <a:bodyPr/>
          <a:lstStyle/>
          <a:p>
            <a:fld id="{E563CD64-4E4F-B84C-9BCC-826FDF889427}" type="slidenum">
              <a:rPr lang="es-CL" smtClean="0"/>
              <a:t>4</a:t>
            </a:fld>
            <a:endParaRPr lang="es-CL"/>
          </a:p>
        </p:txBody>
      </p:sp>
    </p:spTree>
    <p:extLst>
      <p:ext uri="{BB962C8B-B14F-4D97-AF65-F5344CB8AC3E}">
        <p14:creationId xmlns:p14="http://schemas.microsoft.com/office/powerpoint/2010/main" val="219708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i="0" u="sng" dirty="0"/>
              <a:t>Fuente del</a:t>
            </a:r>
            <a:r>
              <a:rPr lang="es-ES" i="0" u="sng" baseline="0" dirty="0"/>
              <a:t> </a:t>
            </a:r>
            <a:r>
              <a:rPr lang="es-ES" i="0" u="sng" dirty="0"/>
              <a:t>gráfico:</a:t>
            </a:r>
            <a:r>
              <a:rPr lang="es-ES" i="0" u="none" dirty="0"/>
              <a:t> </a:t>
            </a:r>
            <a:r>
              <a:rPr lang="es-ES" i="1" dirty="0"/>
              <a:t>https://www.researchgate.net/figure/Matriz-Energetica-Mundial-2021-Adaptado-de-los-datos-de-Sanchez-Guevara-2022_fig1_375448062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Estimado/a</a:t>
            </a:r>
            <a:r>
              <a:rPr lang="es-ES" baseline="0" dirty="0"/>
              <a:t> docente, para la pregunta: “</a:t>
            </a:r>
            <a:r>
              <a:rPr lang="es-ES" b="1" dirty="0">
                <a:solidFill>
                  <a:schemeClr val="tx1"/>
                </a:solidFill>
              </a:rPr>
              <a:t>¿Puedes mencionar alguna desventaja de las centrales termoeléctricas que utilizan combustibles fósiles?</a:t>
            </a:r>
            <a:r>
              <a:rPr lang="es-ES" baseline="0" dirty="0"/>
              <a:t>”, se recomienda mencionar a los estudiantes los gases tóxicos emitidos por estas centrales, los cuales contribuyen a la contaminación en el planeta.</a:t>
            </a:r>
            <a:endParaRPr lang="es-CL" dirty="0"/>
          </a:p>
          <a:p>
            <a:endParaRPr lang="es-CL" dirty="0"/>
          </a:p>
        </p:txBody>
      </p:sp>
      <p:sp>
        <p:nvSpPr>
          <p:cNvPr id="4" name="Marcador de número de diapositiva 3"/>
          <p:cNvSpPr>
            <a:spLocks noGrp="1"/>
          </p:cNvSpPr>
          <p:nvPr>
            <p:ph type="sldNum" sz="quarter" idx="10"/>
          </p:nvPr>
        </p:nvSpPr>
        <p:spPr/>
        <p:txBody>
          <a:bodyPr/>
          <a:lstStyle/>
          <a:p>
            <a:fld id="{E563CD64-4E4F-B84C-9BCC-826FDF889427}" type="slidenum">
              <a:rPr lang="es-CL" smtClean="0"/>
              <a:t>5</a:t>
            </a:fld>
            <a:endParaRPr lang="es-CL"/>
          </a:p>
        </p:txBody>
      </p:sp>
    </p:spTree>
    <p:extLst>
      <p:ext uri="{BB962C8B-B14F-4D97-AF65-F5344CB8AC3E}">
        <p14:creationId xmlns:p14="http://schemas.microsoft.com/office/powerpoint/2010/main" val="28449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Estimado/a docente, para la pregunta planteada en la diapositiva, es importante que los estudiantes reflexionen acerca de las consecuencias del efecto Joule. En este caso, dependiendo del electrodoméstico, en algunos casos la producción de calor es beneficiosa, como en las planchas, calefactores, hervidores, etc. Mientras que en otros no es útil que un electrodoméstico pierda calor que no utilizará, ya que esto representa energía desperdiciada, lo que se traduce en un costo energético superior.</a:t>
            </a:r>
            <a:endParaRPr lang="es-CL" dirty="0"/>
          </a:p>
        </p:txBody>
      </p:sp>
      <p:sp>
        <p:nvSpPr>
          <p:cNvPr id="4" name="Marcador de número de diapositiva 3"/>
          <p:cNvSpPr>
            <a:spLocks noGrp="1"/>
          </p:cNvSpPr>
          <p:nvPr>
            <p:ph type="sldNum" sz="quarter" idx="10"/>
          </p:nvPr>
        </p:nvSpPr>
        <p:spPr/>
        <p:txBody>
          <a:bodyPr/>
          <a:lstStyle/>
          <a:p>
            <a:fld id="{E563CD64-4E4F-B84C-9BCC-826FDF889427}" type="slidenum">
              <a:rPr lang="es-CL" smtClean="0"/>
              <a:t>13</a:t>
            </a:fld>
            <a:endParaRPr lang="es-CL"/>
          </a:p>
        </p:txBody>
      </p:sp>
    </p:spTree>
    <p:extLst>
      <p:ext uri="{BB962C8B-B14F-4D97-AF65-F5344CB8AC3E}">
        <p14:creationId xmlns:p14="http://schemas.microsoft.com/office/powerpoint/2010/main" val="4142756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Estimado/a docente, esta diapositiva tiene como objetivo introducir la importancia de un fusible. En la clase de “Instalaciones eléctricas domiciliarias” se revisará nuevamente este concepto, en el contexto de los elementos de seguridad en una conexión</a:t>
            </a:r>
            <a:r>
              <a:rPr lang="es-ES" baseline="0" dirty="0"/>
              <a:t> domiciliaria.</a:t>
            </a:r>
            <a:endParaRPr lang="es-CL" dirty="0"/>
          </a:p>
        </p:txBody>
      </p:sp>
      <p:sp>
        <p:nvSpPr>
          <p:cNvPr id="4" name="Marcador de número de diapositiva 3"/>
          <p:cNvSpPr>
            <a:spLocks noGrp="1"/>
          </p:cNvSpPr>
          <p:nvPr>
            <p:ph type="sldNum" sz="quarter" idx="10"/>
          </p:nvPr>
        </p:nvSpPr>
        <p:spPr/>
        <p:txBody>
          <a:bodyPr/>
          <a:lstStyle/>
          <a:p>
            <a:fld id="{E563CD64-4E4F-B84C-9BCC-826FDF889427}" type="slidenum">
              <a:rPr lang="es-CL" smtClean="0"/>
              <a:t>14</a:t>
            </a:fld>
            <a:endParaRPr lang="es-CL"/>
          </a:p>
        </p:txBody>
      </p:sp>
    </p:spTree>
    <p:extLst>
      <p:ext uri="{BB962C8B-B14F-4D97-AF65-F5344CB8AC3E}">
        <p14:creationId xmlns:p14="http://schemas.microsoft.com/office/powerpoint/2010/main" val="2717060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Estimado/a docente, para las preguntas planteadas, es importante que los estudiantes comprendan que los choques entre electrones generan un aumento de temperatura en el interior del fusible (como se observa en la simulación), lo que provoca la fusión de este si el exceso de calor es elevado.</a:t>
            </a:r>
            <a:endParaRPr lang="es-CL" dirty="0"/>
          </a:p>
        </p:txBody>
      </p:sp>
      <p:sp>
        <p:nvSpPr>
          <p:cNvPr id="4" name="Marcador de número de diapositiva 3"/>
          <p:cNvSpPr>
            <a:spLocks noGrp="1"/>
          </p:cNvSpPr>
          <p:nvPr>
            <p:ph type="sldNum" sz="quarter" idx="10"/>
          </p:nvPr>
        </p:nvSpPr>
        <p:spPr/>
        <p:txBody>
          <a:bodyPr/>
          <a:lstStyle/>
          <a:p>
            <a:fld id="{E563CD64-4E4F-B84C-9BCC-826FDF889427}" type="slidenum">
              <a:rPr lang="es-CL" smtClean="0"/>
              <a:t>15</a:t>
            </a:fld>
            <a:endParaRPr lang="es-CL"/>
          </a:p>
        </p:txBody>
      </p:sp>
    </p:spTree>
    <p:extLst>
      <p:ext uri="{BB962C8B-B14F-4D97-AF65-F5344CB8AC3E}">
        <p14:creationId xmlns:p14="http://schemas.microsoft.com/office/powerpoint/2010/main" val="15396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22-05-2026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83537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22-05-2026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04596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22-05-2026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3522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22-05-2026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856770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A4D9399-395E-9745-BECD-51BEC461A134}" type="datetimeFigureOut">
              <a:rPr lang="es-CL" smtClean="0"/>
              <a:t>22-05-2026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27550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A4D9399-395E-9745-BECD-51BEC461A134}" type="datetimeFigureOut">
              <a:rPr lang="es-CL" smtClean="0"/>
              <a:t>22-05-2026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57953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A4D9399-395E-9745-BECD-51BEC461A134}" type="datetimeFigureOut">
              <a:rPr lang="es-CL" smtClean="0"/>
              <a:t>22-05-2026</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09587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A4D9399-395E-9745-BECD-51BEC461A134}" type="datetimeFigureOut">
              <a:rPr lang="es-CL" smtClean="0"/>
              <a:t>22-05-2026</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07255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D9399-395E-9745-BECD-51BEC461A134}" type="datetimeFigureOut">
              <a:rPr lang="es-CL" smtClean="0"/>
              <a:t>22-05-2026</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796097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4D9399-395E-9745-BECD-51BEC461A134}" type="datetimeFigureOut">
              <a:rPr lang="es-CL" smtClean="0"/>
              <a:t>22-05-2026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21810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4D9399-395E-9745-BECD-51BEC461A134}" type="datetimeFigureOut">
              <a:rPr lang="es-CL" smtClean="0"/>
              <a:t>22-05-2026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1492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D9399-395E-9745-BECD-51BEC461A134}" type="datetimeFigureOut">
              <a:rPr lang="es-CL" smtClean="0"/>
              <a:t>22-05-2026</a:t>
            </a:fld>
            <a:endParaRPr lang="es-C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98C1A-4D2A-2643-88BB-5E9E8BF85A37}" type="slidenum">
              <a:rPr lang="es-CL" smtClean="0"/>
              <a:t>‹Nº›</a:t>
            </a:fld>
            <a:endParaRPr lang="es-CL"/>
          </a:p>
        </p:txBody>
      </p:sp>
    </p:spTree>
    <p:extLst>
      <p:ext uri="{BB962C8B-B14F-4D97-AF65-F5344CB8AC3E}">
        <p14:creationId xmlns:p14="http://schemas.microsoft.com/office/powerpoint/2010/main" val="4162651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8.wdp"/><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9.png"/><Relationship Id="rId5" Type="http://schemas.openxmlformats.org/officeDocument/2006/relationships/image" Target="../media/image29.png"/><Relationship Id="rId10" Type="http://schemas.openxmlformats.org/officeDocument/2006/relationships/customXml" Target="../ink/ink4.xml"/><Relationship Id="rId4" Type="http://schemas.openxmlformats.org/officeDocument/2006/relationships/image" Target="../media/image280.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44.png"/><Relationship Id="rId18" Type="http://schemas.openxmlformats.org/officeDocument/2006/relationships/image" Target="../media/image14.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20.wmf"/><Relationship Id="rId17" Type="http://schemas.openxmlformats.org/officeDocument/2006/relationships/image" Target="../media/image11.png"/><Relationship Id="rId2" Type="http://schemas.openxmlformats.org/officeDocument/2006/relationships/notesSlide" Target="../notesSlides/notesSlide5.xml"/><Relationship Id="rId16" Type="http://schemas.microsoft.com/office/2007/relationships/hdphoto" Target="../media/hdphoto13.wdp"/><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oleObject" Target="../embeddings/oleObject1.bin"/><Relationship Id="rId5" Type="http://schemas.openxmlformats.org/officeDocument/2006/relationships/image" Target="../media/image42.png"/><Relationship Id="rId15" Type="http://schemas.openxmlformats.org/officeDocument/2006/relationships/image" Target="../media/image45.png"/><Relationship Id="rId10" Type="http://schemas.openxmlformats.org/officeDocument/2006/relationships/image" Target="../media/image390.png"/><Relationship Id="rId4" Type="http://schemas.microsoft.com/office/2007/relationships/hdphoto" Target="../media/hdphoto9.wdp"/><Relationship Id="rId14" Type="http://schemas.microsoft.com/office/2007/relationships/hdphoto" Target="../media/hdphoto12.wdp"/></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4.wdp"/><Relationship Id="rId10" Type="http://schemas.openxmlformats.org/officeDocument/2006/relationships/image" Target="../media/image51.jpeg"/><Relationship Id="rId4" Type="http://schemas.openxmlformats.org/officeDocument/2006/relationships/image" Target="../media/image47.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gif"/><Relationship Id="rId7" Type="http://schemas.microsoft.com/office/2007/relationships/hdphoto" Target="../media/hdphoto16.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7.wdp"/><Relationship Id="rId7"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1.png"/><Relationship Id="rId11" Type="http://schemas.microsoft.com/office/2007/relationships/hdphoto" Target="../media/hdphoto22.wdp"/><Relationship Id="rId5" Type="http://schemas.microsoft.com/office/2007/relationships/hdphoto" Target="../media/hdphoto19.wdp"/><Relationship Id="rId10" Type="http://schemas.openxmlformats.org/officeDocument/2006/relationships/image" Target="../media/image63.png"/><Relationship Id="rId4" Type="http://schemas.openxmlformats.org/officeDocument/2006/relationships/image" Target="../media/image60.png"/><Relationship Id="rId9" Type="http://schemas.microsoft.com/office/2007/relationships/hdphoto" Target="../media/hdphoto21.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13.png"/><Relationship Id="rId15" Type="http://schemas.microsoft.com/office/2007/relationships/hdphoto" Target="../media/hdphoto5.wdp"/><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wmf"/><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customXml" Target="../ink/ink1.xml"/><Relationship Id="rId5" Type="http://schemas.openxmlformats.org/officeDocument/2006/relationships/image" Target="../media/image200.png"/><Relationship Id="rId10" Type="http://schemas.openxmlformats.org/officeDocument/2006/relationships/image" Target="../media/image24.pn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emf"/><Relationship Id="rId7"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33.png"/><Relationship Id="rId4" Type="http://schemas.openxmlformats.org/officeDocument/2006/relationships/image" Target="../media/image30.emf"/><Relationship Id="rId9" Type="http://schemas.openxmlformats.org/officeDocument/2006/relationships/customXml" Target="../ink/ink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14.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5D84AB-58EC-4DF9-3946-8693A1C03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83" y="350718"/>
            <a:ext cx="4151317" cy="2664623"/>
          </a:xfrm>
          <a:prstGeom prst="rect">
            <a:avLst/>
          </a:prstGeom>
        </p:spPr>
      </p:pic>
      <p:pic>
        <p:nvPicPr>
          <p:cNvPr id="7" name="Imagen 6">
            <a:extLst>
              <a:ext uri="{FF2B5EF4-FFF2-40B4-BE49-F238E27FC236}">
                <a16:creationId xmlns:a16="http://schemas.microsoft.com/office/drawing/2014/main" id="{AB56041A-F4CD-B104-70B2-50D03F2BD13D}"/>
              </a:ext>
            </a:extLst>
          </p:cNvPr>
          <p:cNvPicPr>
            <a:picLocks noChangeAspect="1"/>
          </p:cNvPicPr>
          <p:nvPr/>
        </p:nvPicPr>
        <p:blipFill>
          <a:blip r:embed="rId3"/>
          <a:stretch>
            <a:fillRect/>
          </a:stretch>
        </p:blipFill>
        <p:spPr>
          <a:xfrm>
            <a:off x="115883" y="3015342"/>
            <a:ext cx="4151317" cy="3600553"/>
          </a:xfrm>
          <a:prstGeom prst="rect">
            <a:avLst/>
          </a:prstGeom>
        </p:spPr>
      </p:pic>
      <p:pic>
        <p:nvPicPr>
          <p:cNvPr id="1026" name="Picture 2" descr="Infografía vertical sobre Preparación PAES en Ciencias">
            <a:extLst>
              <a:ext uri="{FF2B5EF4-FFF2-40B4-BE49-F238E27FC236}">
                <a16:creationId xmlns:a16="http://schemas.microsoft.com/office/drawing/2014/main" id="{D9432C2F-629E-EA91-8AC0-BAEAB2AA9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829" y="350719"/>
            <a:ext cx="4500352" cy="618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853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5FC61E8-66EC-5C06-C31F-CC005C0E1D10}"/>
              </a:ext>
            </a:extLst>
          </p:cNvPr>
          <p:cNvSpPr txBox="1"/>
          <p:nvPr/>
        </p:nvSpPr>
        <p:spPr>
          <a:xfrm>
            <a:off x="479048" y="375755"/>
            <a:ext cx="8185901" cy="707886"/>
          </a:xfrm>
          <a:prstGeom prst="rect">
            <a:avLst/>
          </a:prstGeom>
          <a:noFill/>
        </p:spPr>
        <p:txBody>
          <a:bodyPr wrap="square" rtlCol="0">
            <a:spAutoFit/>
          </a:bodyPr>
          <a:lstStyle/>
          <a:p>
            <a:pPr algn="just"/>
            <a:r>
              <a:rPr lang="es-ES" sz="4000" b="1" dirty="0"/>
              <a:t>Potencia y energía eléctrica</a:t>
            </a:r>
          </a:p>
        </p:txBody>
      </p:sp>
      <p:sp>
        <p:nvSpPr>
          <p:cNvPr id="7" name="Rectangle 4">
            <a:extLst>
              <a:ext uri="{FF2B5EF4-FFF2-40B4-BE49-F238E27FC236}">
                <a16:creationId xmlns:a16="http://schemas.microsoft.com/office/drawing/2014/main" id="{30591FD2-51F7-77A8-56CD-9118DB1420DE}"/>
              </a:ext>
            </a:extLst>
          </p:cNvPr>
          <p:cNvSpPr>
            <a:spLocks noChangeArrowheads="1"/>
          </p:cNvSpPr>
          <p:nvPr/>
        </p:nvSpPr>
        <p:spPr bwMode="auto">
          <a:xfrm>
            <a:off x="479048" y="1248083"/>
            <a:ext cx="7950576" cy="864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defTabSz="914400" eaLnBrk="1" fontAlgn="base" hangingPunct="1">
              <a:spcBef>
                <a:spcPct val="0"/>
              </a:spcBef>
              <a:spcAft>
                <a:spcPct val="0"/>
              </a:spcAft>
              <a:defRPr/>
            </a:pPr>
            <a:r>
              <a:rPr lang="es-ES" altLang="es-CL" kern="0" dirty="0">
                <a:solidFill>
                  <a:srgbClr val="000000"/>
                </a:solidFill>
                <a:latin typeface="+mn-lt"/>
                <a:ea typeface="ＭＳ Ｐゴシック" panose="020B0600070205080204" pitchFamily="34" charset="-128"/>
              </a:rPr>
              <a:t>En la tabla se muestran ejemplos de la potencia eléctrica en watts consumida por algunos aparatos eléctricos domésticos:</a:t>
            </a:r>
          </a:p>
        </p:txBody>
      </p:sp>
      <p:pic>
        <p:nvPicPr>
          <p:cNvPr id="3" name="Imagen 2"/>
          <p:cNvPicPr>
            <a:picLocks noChangeAspect="1"/>
          </p:cNvPicPr>
          <p:nvPr/>
        </p:nvPicPr>
        <p:blipFill>
          <a:blip r:embed="rId2"/>
          <a:stretch>
            <a:fillRect/>
          </a:stretch>
        </p:blipFill>
        <p:spPr>
          <a:xfrm>
            <a:off x="505632" y="2218463"/>
            <a:ext cx="4275686" cy="3740109"/>
          </a:xfrm>
          <a:prstGeom prst="rect">
            <a:avLst/>
          </a:prstGeom>
        </p:spPr>
      </p:pic>
      <p:sp>
        <p:nvSpPr>
          <p:cNvPr id="12" name="CuadroTexto 11"/>
          <p:cNvSpPr txBox="1"/>
          <p:nvPr/>
        </p:nvSpPr>
        <p:spPr>
          <a:xfrm>
            <a:off x="5126351" y="3241639"/>
            <a:ext cx="3657600"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¿Sabes cuáles son los electrodomésticos o artefactos que más potencia tienen en tu hogar?</a:t>
            </a:r>
          </a:p>
        </p:txBody>
      </p:sp>
      <p:pic>
        <p:nvPicPr>
          <p:cNvPr id="13" name="Imagen 12"/>
          <p:cNvPicPr>
            <a:picLocks noChangeAspect="1"/>
          </p:cNvPicPr>
          <p:nvPr/>
        </p:nvPicPr>
        <p:blipFill rotWithShape="1">
          <a:blip r:embed="rId3">
            <a:extLst>
              <a:ext uri="{28A0092B-C50C-407E-A947-70E740481C1C}">
                <a14:useLocalDpi xmlns:a14="http://schemas.microsoft.com/office/drawing/2010/main" val="0"/>
              </a:ext>
            </a:extLst>
          </a:blip>
          <a:srcRect l="83271" t="48518" r="249" b="552"/>
          <a:stretch/>
        </p:blipFill>
        <p:spPr>
          <a:xfrm>
            <a:off x="7196839" y="3899213"/>
            <a:ext cx="2012614" cy="3498819"/>
          </a:xfrm>
          <a:prstGeom prst="rect">
            <a:avLst/>
          </a:prstGeom>
        </p:spPr>
      </p:pic>
      <p:sp>
        <p:nvSpPr>
          <p:cNvPr id="6" name="Rectángulo 5"/>
          <p:cNvSpPr/>
          <p:nvPr/>
        </p:nvSpPr>
        <p:spPr>
          <a:xfrm>
            <a:off x="2459421" y="1020817"/>
            <a:ext cx="4572000" cy="369332"/>
          </a:xfrm>
          <a:prstGeom prst="rect">
            <a:avLst/>
          </a:prstGeom>
        </p:spPr>
        <p:txBody>
          <a:bodyPr>
            <a:spAutoFit/>
          </a:bodyPr>
          <a:lstStyle/>
          <a:p>
            <a:endParaRPr lang="es-CL" dirty="0"/>
          </a:p>
        </p:txBody>
      </p:sp>
      <p:sp>
        <p:nvSpPr>
          <p:cNvPr id="17" name="CuadroTexto 16"/>
          <p:cNvSpPr txBox="1"/>
          <p:nvPr/>
        </p:nvSpPr>
        <p:spPr>
          <a:xfrm>
            <a:off x="4933718" y="2119088"/>
            <a:ext cx="4042867"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consecuencias puede tener el uso de muchos artefactos de alta potencia al mismo tiempo en una casa?</a:t>
            </a:r>
          </a:p>
        </p:txBody>
      </p:sp>
      <p:sp>
        <p:nvSpPr>
          <p:cNvPr id="9" name="Bocadillo: rectángulo con esquinas redondeadas 26">
            <a:extLst>
              <a:ext uri="{FF2B5EF4-FFF2-40B4-BE49-F238E27FC236}">
                <a16:creationId xmlns:a16="http://schemas.microsoft.com/office/drawing/2014/main" id="{F3E0EB7B-9CA8-9E60-57E6-43DC6527504D}"/>
              </a:ext>
            </a:extLst>
          </p:cNvPr>
          <p:cNvSpPr/>
          <p:nvPr/>
        </p:nvSpPr>
        <p:spPr>
          <a:xfrm>
            <a:off x="201584" y="2858552"/>
            <a:ext cx="4370414" cy="1427905"/>
          </a:xfrm>
          <a:prstGeom prst="wedgeRoundRectCallout">
            <a:avLst>
              <a:gd name="adj1" fmla="val 65770"/>
              <a:gd name="adj2" fmla="val -46897"/>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Hay varias consecuencias, como la </a:t>
            </a:r>
            <a:r>
              <a:rPr lang="es-ES" b="1" dirty="0">
                <a:solidFill>
                  <a:srgbClr val="FFFF00"/>
                </a:solidFill>
              </a:rPr>
              <a:t>sobrecarga del sistema eléctrico</a:t>
            </a:r>
            <a:r>
              <a:rPr lang="es-ES" b="1" dirty="0"/>
              <a:t>, el </a:t>
            </a:r>
            <a:r>
              <a:rPr lang="es-ES" b="1" dirty="0">
                <a:solidFill>
                  <a:srgbClr val="FFFF00"/>
                </a:solidFill>
              </a:rPr>
              <a:t>calentamiento de los conductores </a:t>
            </a:r>
            <a:r>
              <a:rPr lang="es-ES" b="1" dirty="0"/>
              <a:t>y </a:t>
            </a:r>
            <a:r>
              <a:rPr lang="es-ES" b="1" dirty="0">
                <a:solidFill>
                  <a:srgbClr val="FFFF00"/>
                </a:solidFill>
              </a:rPr>
              <a:t>daños en los artefactos eléctricos</a:t>
            </a:r>
            <a:r>
              <a:rPr lang="es-ES" b="1" dirty="0"/>
              <a:t>, entre otras.</a:t>
            </a:r>
          </a:p>
        </p:txBody>
      </p:sp>
      <p:sp>
        <p:nvSpPr>
          <p:cNvPr id="11" name="Bocadillo: rectángulo con esquinas redondeadas 26">
            <a:extLst>
              <a:ext uri="{FF2B5EF4-FFF2-40B4-BE49-F238E27FC236}">
                <a16:creationId xmlns:a16="http://schemas.microsoft.com/office/drawing/2014/main" id="{F3E0EB7B-9CA8-9E60-57E6-43DC6527504D}"/>
              </a:ext>
            </a:extLst>
          </p:cNvPr>
          <p:cNvSpPr/>
          <p:nvPr/>
        </p:nvSpPr>
        <p:spPr>
          <a:xfrm>
            <a:off x="201584" y="4029891"/>
            <a:ext cx="4370414" cy="1427905"/>
          </a:xfrm>
          <a:prstGeom prst="wedgeRoundRectCallout">
            <a:avLst>
              <a:gd name="adj1" fmla="val 65770"/>
              <a:gd name="adj2" fmla="val -46897"/>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Los electrodomésticos o artefactos que más potencia tienen en el hogar suelen ser los que </a:t>
            </a:r>
            <a:r>
              <a:rPr lang="es-ES" b="1" dirty="0">
                <a:solidFill>
                  <a:srgbClr val="FFFF00"/>
                </a:solidFill>
              </a:rPr>
              <a:t>generan calor </a:t>
            </a:r>
            <a:r>
              <a:rPr lang="es-ES" b="1" dirty="0"/>
              <a:t>o </a:t>
            </a:r>
            <a:r>
              <a:rPr lang="es-ES" b="1" dirty="0">
                <a:solidFill>
                  <a:srgbClr val="FFFF00"/>
                </a:solidFill>
              </a:rPr>
              <a:t>utilizan motores de gran tamaño</a:t>
            </a:r>
            <a:r>
              <a:rPr lang="es-ES" b="1" dirty="0"/>
              <a:t>.</a:t>
            </a:r>
          </a:p>
        </p:txBody>
      </p:sp>
    </p:spTree>
    <p:extLst>
      <p:ext uri="{BB962C8B-B14F-4D97-AF65-F5344CB8AC3E}">
        <p14:creationId xmlns:p14="http://schemas.microsoft.com/office/powerpoint/2010/main" val="145391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animBg="1"/>
      <p:bldP spid="17" grpId="0" animBg="1"/>
      <p:bldP spid="9" grpId="0" animBg="1"/>
      <p:bldP spid="9" grpId="1" animBg="1"/>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A0476936-023D-AAB7-2D7C-3133FB34E9C9}"/>
              </a:ext>
            </a:extLst>
          </p:cNvPr>
          <p:cNvSpPr txBox="1"/>
          <p:nvPr/>
        </p:nvSpPr>
        <p:spPr>
          <a:xfrm>
            <a:off x="656759" y="2228655"/>
            <a:ext cx="7663607" cy="3231654"/>
          </a:xfrm>
          <a:prstGeom prst="rect">
            <a:avLst/>
          </a:prstGeom>
          <a:noFill/>
          <a:ln w="28575">
            <a:solidFill>
              <a:srgbClr val="A7BA1A"/>
            </a:solidFill>
            <a:prstDash val="sysDash"/>
          </a:ln>
        </p:spPr>
        <p:txBody>
          <a:bodyPr wrap="square" rtlCol="0">
            <a:spAutoFit/>
          </a:bodyPr>
          <a:lstStyle/>
          <a:p>
            <a:pPr algn="just"/>
            <a:r>
              <a:rPr lang="es-CL" dirty="0">
                <a:cs typeface="Arial" panose="020B0604020202020204" pitchFamily="34" charset="0"/>
              </a:rPr>
              <a:t>Consumo eléctrico de un </a:t>
            </a:r>
            <a:r>
              <a:rPr lang="es-CL" b="1" dirty="0">
                <a:cs typeface="Arial" panose="020B0604020202020204" pitchFamily="34" charset="0"/>
              </a:rPr>
              <a:t>calefactor (1300 W)</a:t>
            </a:r>
            <a:r>
              <a:rPr lang="es-CL" dirty="0">
                <a:cs typeface="Arial" panose="020B0604020202020204" pitchFamily="34" charset="0"/>
              </a:rPr>
              <a:t> encendido </a:t>
            </a:r>
            <a:r>
              <a:rPr lang="es-CL" b="1" dirty="0">
                <a:cs typeface="Arial" panose="020B0604020202020204" pitchFamily="34" charset="0"/>
              </a:rPr>
              <a:t>una hora y media al día durante un mes </a:t>
            </a:r>
            <a:r>
              <a:rPr lang="es-CL" dirty="0">
                <a:cs typeface="Arial" panose="020B0604020202020204" pitchFamily="34" charset="0"/>
              </a:rPr>
              <a:t>de 30 días:</a:t>
            </a:r>
          </a:p>
          <a:p>
            <a:pPr algn="just"/>
            <a:endParaRPr lang="es-ES" sz="1400" dirty="0">
              <a:cs typeface="Arial" panose="020B0604020202020204" pitchFamily="34" charset="0"/>
            </a:endParaRPr>
          </a:p>
          <a:p>
            <a:pPr algn="just"/>
            <a:endParaRPr lang="es-ES" sz="1400" dirty="0">
              <a:cs typeface="Arial" panose="020B0604020202020204" pitchFamily="34" charset="0"/>
            </a:endParaRPr>
          </a:p>
          <a:p>
            <a:pPr algn="just"/>
            <a:endParaRPr lang="es-ES" sz="1400" dirty="0">
              <a:cs typeface="Arial" panose="020B0604020202020204" pitchFamily="34" charset="0"/>
            </a:endParaRPr>
          </a:p>
          <a:p>
            <a:pPr algn="just"/>
            <a:endParaRPr lang="es-ES" sz="1400" dirty="0">
              <a:cs typeface="Arial" panose="020B0604020202020204" pitchFamily="34" charset="0"/>
            </a:endParaRPr>
          </a:p>
          <a:p>
            <a:pPr algn="just"/>
            <a:endParaRPr lang="es-ES" sz="1400" dirty="0">
              <a:cs typeface="Arial" panose="020B0604020202020204" pitchFamily="34" charset="0"/>
            </a:endParaRPr>
          </a:p>
          <a:p>
            <a:pPr algn="just"/>
            <a:endParaRPr lang="es-ES" sz="1400" dirty="0">
              <a:cs typeface="Arial" panose="020B0604020202020204" pitchFamily="34" charset="0"/>
            </a:endParaRPr>
          </a:p>
          <a:p>
            <a:pPr algn="just"/>
            <a:endParaRPr lang="es-ES" sz="1400" dirty="0">
              <a:cs typeface="Arial" panose="020B0604020202020204" pitchFamily="34" charset="0"/>
            </a:endParaRPr>
          </a:p>
          <a:p>
            <a:pPr algn="just"/>
            <a:endParaRPr lang="es-ES" sz="1400" dirty="0">
              <a:cs typeface="Arial" panose="020B0604020202020204" pitchFamily="34" charset="0"/>
            </a:endParaRPr>
          </a:p>
          <a:p>
            <a:pPr algn="just"/>
            <a:endParaRPr lang="es-ES" sz="1400" dirty="0">
              <a:cs typeface="Arial" panose="020B0604020202020204" pitchFamily="34" charset="0"/>
            </a:endParaRPr>
          </a:p>
          <a:p>
            <a:pPr algn="just"/>
            <a:endParaRPr lang="es-ES" sz="1400" dirty="0">
              <a:cs typeface="Arial" panose="020B0604020202020204" pitchFamily="34" charset="0"/>
            </a:endParaRPr>
          </a:p>
          <a:p>
            <a:pPr algn="just"/>
            <a:endParaRPr lang="es-ES" sz="1400" dirty="0">
              <a:cs typeface="Arial" panose="020B0604020202020204" pitchFamily="34" charset="0"/>
            </a:endParaRPr>
          </a:p>
          <a:p>
            <a:pPr algn="just"/>
            <a:endParaRPr lang="es-CL" sz="1400" dirty="0">
              <a:cs typeface="Arial" panose="020B0604020202020204" pitchFamily="34" charset="0"/>
            </a:endParaRPr>
          </a:p>
        </p:txBody>
      </p:sp>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ackgroundRemoval t="6284" b="89891" l="3889" r="90000">
                        <a14:foregroundMark x1="47500" y1="14481" x2="45556" y2="69945"/>
                        <a14:foregroundMark x1="60000" y1="72131" x2="76667" y2="68579"/>
                        <a14:foregroundMark x1="76944" y1="68306" x2="76389" y2="13934"/>
                        <a14:foregroundMark x1="44722" y1="11749" x2="44722" y2="11749"/>
                        <a14:foregroundMark x1="45278" y1="10929" x2="45000" y2="10929"/>
                      </a14:backgroundRemoval>
                    </a14:imgEffect>
                  </a14:imgLayer>
                </a14:imgProps>
              </a:ext>
            </a:extLst>
          </a:blip>
          <a:stretch>
            <a:fillRect/>
          </a:stretch>
        </p:blipFill>
        <p:spPr>
          <a:xfrm>
            <a:off x="6388072" y="3511094"/>
            <a:ext cx="2100075" cy="2135076"/>
          </a:xfrm>
          <a:prstGeom prst="rect">
            <a:avLst/>
          </a:prstGeom>
        </p:spPr>
      </p:pic>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A90B7846-A0EE-A270-6EC0-F668D50D78C5}"/>
                  </a:ext>
                </a:extLst>
              </p:cNvPr>
              <p:cNvSpPr txBox="1"/>
              <p:nvPr/>
            </p:nvSpPr>
            <p:spPr>
              <a:xfrm>
                <a:off x="656759" y="3675352"/>
                <a:ext cx="6253041" cy="369332"/>
              </a:xfrm>
              <a:prstGeom prst="rect">
                <a:avLst/>
              </a:prstGeom>
              <a:noFill/>
            </p:spPr>
            <p:txBody>
              <a:bodyPr wrap="square">
                <a:spAutoFit/>
              </a:bodyPr>
              <a:lstStyle/>
              <a:p>
                <a:r>
                  <a:rPr lang="es-CL" dirty="0">
                    <a:cs typeface="Arial" panose="020B0604020202020204" pitchFamily="34" charset="0"/>
                  </a:rPr>
                  <a:t>El </a:t>
                </a:r>
                <a:r>
                  <a:rPr lang="es-CL" b="1" dirty="0">
                    <a:cs typeface="Arial" panose="020B0604020202020204" pitchFamily="34" charset="0"/>
                  </a:rPr>
                  <a:t>tiempo de uso </a:t>
                </a:r>
                <a:r>
                  <a:rPr lang="es-CL" dirty="0">
                    <a:cs typeface="Arial" panose="020B0604020202020204" pitchFamily="34" charset="0"/>
                  </a:rPr>
                  <a:t>del aparato es: </a:t>
                </a:r>
                <a14:m>
                  <m:oMath xmlns:m="http://schemas.openxmlformats.org/officeDocument/2006/math">
                    <m:r>
                      <a:rPr lang="es-CL" i="1" dirty="0" smtClean="0">
                        <a:latin typeface="Cambria Math" panose="02040503050406030204" pitchFamily="18" charset="0"/>
                        <a:cs typeface="Arial" panose="020B0604020202020204" pitchFamily="34" charset="0"/>
                      </a:rPr>
                      <m:t>𝑡</m:t>
                    </m:r>
                    <m:r>
                      <a:rPr lang="es-CL" i="1" dirty="0" smtClean="0">
                        <a:latin typeface="Cambria Math" panose="02040503050406030204" pitchFamily="18" charset="0"/>
                        <a:cs typeface="Arial" panose="020B0604020202020204" pitchFamily="34" charset="0"/>
                      </a:rPr>
                      <m:t>=1,5 </m:t>
                    </m:r>
                    <m:d>
                      <m:dPr>
                        <m:begChr m:val="["/>
                        <m:endChr m:val="]"/>
                        <m:ctrlPr>
                          <a:rPr lang="es-CL" i="1" dirty="0" smtClean="0">
                            <a:latin typeface="Cambria Math" panose="02040503050406030204" pitchFamily="18" charset="0"/>
                            <a:cs typeface="Arial" panose="020B0604020202020204" pitchFamily="34" charset="0"/>
                          </a:rPr>
                        </m:ctrlPr>
                      </m:dPr>
                      <m:e>
                        <m:r>
                          <a:rPr lang="es-CL" i="1" dirty="0">
                            <a:latin typeface="Cambria Math" panose="02040503050406030204" pitchFamily="18" charset="0"/>
                            <a:cs typeface="Arial" panose="020B0604020202020204" pitchFamily="34" charset="0"/>
                          </a:rPr>
                          <m:t>h</m:t>
                        </m:r>
                      </m:e>
                    </m:d>
                    <m:r>
                      <a:rPr lang="es-CL" i="1" dirty="0" smtClean="0">
                        <a:latin typeface="Cambria Math" panose="02040503050406030204" pitchFamily="18" charset="0"/>
                        <a:ea typeface="Cambria Math" panose="02040503050406030204" pitchFamily="18" charset="0"/>
                        <a:cs typeface="Arial" panose="020B0604020202020204" pitchFamily="34" charset="0"/>
                      </a:rPr>
                      <m:t>∙</m:t>
                    </m:r>
                    <m:r>
                      <a:rPr lang="es-CL" i="1" dirty="0" smtClean="0">
                        <a:latin typeface="Cambria Math" panose="02040503050406030204" pitchFamily="18" charset="0"/>
                        <a:cs typeface="Arial" panose="020B0604020202020204" pitchFamily="34" charset="0"/>
                      </a:rPr>
                      <m:t>30 </m:t>
                    </m:r>
                    <m:d>
                      <m:dPr>
                        <m:begChr m:val="["/>
                        <m:endChr m:val="]"/>
                        <m:ctrlPr>
                          <a:rPr lang="es-CL" i="1" dirty="0" smtClean="0">
                            <a:latin typeface="Cambria Math" panose="02040503050406030204" pitchFamily="18" charset="0"/>
                            <a:cs typeface="Arial" panose="020B0604020202020204" pitchFamily="34" charset="0"/>
                          </a:rPr>
                        </m:ctrlPr>
                      </m:dPr>
                      <m:e>
                        <m:r>
                          <a:rPr lang="es-CL" i="1" dirty="0">
                            <a:latin typeface="Cambria Math" panose="02040503050406030204" pitchFamily="18" charset="0"/>
                            <a:cs typeface="Arial" panose="020B0604020202020204" pitchFamily="34" charset="0"/>
                          </a:rPr>
                          <m:t>𝑑</m:t>
                        </m:r>
                        <m:r>
                          <a:rPr lang="es-CL" i="1" dirty="0">
                            <a:latin typeface="Cambria Math" panose="02040503050406030204" pitchFamily="18" charset="0"/>
                            <a:cs typeface="Arial" panose="020B0604020202020204" pitchFamily="34" charset="0"/>
                          </a:rPr>
                          <m:t>í</m:t>
                        </m:r>
                        <m:r>
                          <a:rPr lang="es-CL" i="1" dirty="0">
                            <a:latin typeface="Cambria Math" panose="02040503050406030204" pitchFamily="18" charset="0"/>
                            <a:cs typeface="Arial" panose="020B0604020202020204" pitchFamily="34" charset="0"/>
                          </a:rPr>
                          <m:t>𝑎𝑠</m:t>
                        </m:r>
                      </m:e>
                    </m:d>
                    <m:r>
                      <a:rPr lang="es-CL" i="1" dirty="0" smtClean="0">
                        <a:latin typeface="Cambria Math" panose="02040503050406030204" pitchFamily="18" charset="0"/>
                        <a:cs typeface="Arial" panose="020B0604020202020204" pitchFamily="34" charset="0"/>
                      </a:rPr>
                      <m:t>=45 </m:t>
                    </m:r>
                    <m:d>
                      <m:dPr>
                        <m:begChr m:val="["/>
                        <m:endChr m:val="]"/>
                        <m:ctrlPr>
                          <a:rPr lang="es-CL" i="1" dirty="0" smtClean="0">
                            <a:latin typeface="Cambria Math" panose="02040503050406030204" pitchFamily="18" charset="0"/>
                            <a:cs typeface="Arial" panose="020B0604020202020204" pitchFamily="34" charset="0"/>
                          </a:rPr>
                        </m:ctrlPr>
                      </m:dPr>
                      <m:e>
                        <m:r>
                          <a:rPr lang="es-CL" i="1" dirty="0">
                            <a:latin typeface="Cambria Math" panose="02040503050406030204" pitchFamily="18" charset="0"/>
                            <a:cs typeface="Arial" panose="020B0604020202020204" pitchFamily="34" charset="0"/>
                          </a:rPr>
                          <m:t>h</m:t>
                        </m:r>
                      </m:e>
                    </m:d>
                  </m:oMath>
                </a14:m>
                <a:endParaRPr lang="es-CL" dirty="0">
                  <a:cs typeface="Arial" panose="020B0604020202020204" pitchFamily="34" charset="0"/>
                </a:endParaRPr>
              </a:p>
            </p:txBody>
          </p:sp>
        </mc:Choice>
        <mc:Fallback xmlns="">
          <p:sp>
            <p:nvSpPr>
              <p:cNvPr id="14" name="CuadroTexto 13">
                <a:extLst>
                  <a:ext uri="{FF2B5EF4-FFF2-40B4-BE49-F238E27FC236}">
                    <a16:creationId xmlns:a16="http://schemas.microsoft.com/office/drawing/2014/main" id="{A90B7846-A0EE-A270-6EC0-F668D50D78C5}"/>
                  </a:ext>
                </a:extLst>
              </p:cNvPr>
              <p:cNvSpPr txBox="1">
                <a:spLocks noRot="1" noChangeAspect="1" noMove="1" noResize="1" noEditPoints="1" noAdjustHandles="1" noChangeArrowheads="1" noChangeShapeType="1" noTextEdit="1"/>
              </p:cNvSpPr>
              <p:nvPr/>
            </p:nvSpPr>
            <p:spPr>
              <a:xfrm>
                <a:off x="656759" y="3675352"/>
                <a:ext cx="6253041" cy="369332"/>
              </a:xfrm>
              <a:prstGeom prst="rect">
                <a:avLst/>
              </a:prstGeom>
              <a:blipFill>
                <a:blip r:embed="rId4"/>
                <a:stretch>
                  <a:fillRect l="-878" t="-10000" b="-2666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7CF0B53B-1631-AD07-EBB1-3F4FEC8B6F55}"/>
                  </a:ext>
                </a:extLst>
              </p:cNvPr>
              <p:cNvSpPr txBox="1"/>
              <p:nvPr/>
            </p:nvSpPr>
            <p:spPr>
              <a:xfrm>
                <a:off x="656759" y="4075170"/>
                <a:ext cx="6921227" cy="369332"/>
              </a:xfrm>
              <a:prstGeom prst="rect">
                <a:avLst/>
              </a:prstGeom>
              <a:noFill/>
            </p:spPr>
            <p:txBody>
              <a:bodyPr wrap="square">
                <a:spAutoFit/>
              </a:bodyPr>
              <a:lstStyle/>
              <a:p>
                <a:r>
                  <a:rPr lang="es-CL" dirty="0">
                    <a:cs typeface="Arial" panose="020B0604020202020204" pitchFamily="34" charset="0"/>
                  </a:rPr>
                  <a:t>La </a:t>
                </a:r>
                <a:r>
                  <a:rPr lang="es-CL" b="1" dirty="0">
                    <a:cs typeface="Arial" panose="020B0604020202020204" pitchFamily="34" charset="0"/>
                  </a:rPr>
                  <a:t>potencia eléctrica en kilowatts </a:t>
                </a:r>
                <a:r>
                  <a:rPr lang="es-CL" dirty="0">
                    <a:cs typeface="Arial" panose="020B0604020202020204" pitchFamily="34" charset="0"/>
                  </a:rPr>
                  <a:t>es: </a:t>
                </a:r>
                <a14:m>
                  <m:oMath xmlns:m="http://schemas.openxmlformats.org/officeDocument/2006/math">
                    <m:r>
                      <a:rPr lang="es-CL" i="1" dirty="0" smtClean="0">
                        <a:latin typeface="Cambria Math" panose="02040503050406030204" pitchFamily="18" charset="0"/>
                        <a:cs typeface="Arial" panose="020B0604020202020204" pitchFamily="34" charset="0"/>
                      </a:rPr>
                      <m:t>𝑃</m:t>
                    </m:r>
                    <m:r>
                      <a:rPr lang="es-CL" i="1" dirty="0" smtClean="0">
                        <a:latin typeface="Cambria Math" panose="02040503050406030204" pitchFamily="18" charset="0"/>
                        <a:cs typeface="Arial" panose="020B0604020202020204" pitchFamily="34" charset="0"/>
                      </a:rPr>
                      <m:t>=1300 </m:t>
                    </m:r>
                    <m:d>
                      <m:dPr>
                        <m:begChr m:val="["/>
                        <m:endChr m:val="]"/>
                        <m:ctrlPr>
                          <a:rPr lang="es-CL" i="1" dirty="0" smtClean="0">
                            <a:latin typeface="Cambria Math" panose="02040503050406030204" pitchFamily="18" charset="0"/>
                            <a:cs typeface="Arial" panose="020B0604020202020204" pitchFamily="34" charset="0"/>
                          </a:rPr>
                        </m:ctrlPr>
                      </m:dPr>
                      <m:e>
                        <m:r>
                          <a:rPr lang="es-CL" i="1" dirty="0">
                            <a:latin typeface="Cambria Math" panose="02040503050406030204" pitchFamily="18" charset="0"/>
                            <a:cs typeface="Arial" panose="020B0604020202020204" pitchFamily="34" charset="0"/>
                          </a:rPr>
                          <m:t>𝑊</m:t>
                        </m:r>
                      </m:e>
                    </m:d>
                    <m:r>
                      <a:rPr lang="es-CL" i="1" dirty="0" smtClean="0">
                        <a:latin typeface="Cambria Math" panose="02040503050406030204" pitchFamily="18" charset="0"/>
                        <a:cs typeface="Arial" panose="020B0604020202020204" pitchFamily="34" charset="0"/>
                      </a:rPr>
                      <m:t>=1,3 </m:t>
                    </m:r>
                    <m:d>
                      <m:dPr>
                        <m:begChr m:val="["/>
                        <m:endChr m:val="]"/>
                        <m:ctrlPr>
                          <a:rPr lang="es-CL" i="1" dirty="0" smtClean="0">
                            <a:latin typeface="Cambria Math" panose="02040503050406030204" pitchFamily="18" charset="0"/>
                            <a:cs typeface="Arial" panose="020B0604020202020204" pitchFamily="34" charset="0"/>
                          </a:rPr>
                        </m:ctrlPr>
                      </m:dPr>
                      <m:e>
                        <m:r>
                          <a:rPr lang="es-CL" i="1" dirty="0">
                            <a:latin typeface="Cambria Math" panose="02040503050406030204" pitchFamily="18" charset="0"/>
                            <a:cs typeface="Arial" panose="020B0604020202020204" pitchFamily="34" charset="0"/>
                          </a:rPr>
                          <m:t>𝑘𝑊</m:t>
                        </m:r>
                        <m:r>
                          <m:rPr>
                            <m:nor/>
                          </m:rPr>
                          <a:rPr lang="es-CL" dirty="0">
                            <a:cs typeface="Arial" panose="020B0604020202020204" pitchFamily="34" charset="0"/>
                          </a:rPr>
                          <m:t> </m:t>
                        </m:r>
                      </m:e>
                    </m:d>
                  </m:oMath>
                </a14:m>
                <a:endParaRPr lang="es-CL" dirty="0">
                  <a:cs typeface="Arial" panose="020B0604020202020204" pitchFamily="34" charset="0"/>
                </a:endParaRPr>
              </a:p>
            </p:txBody>
          </p:sp>
        </mc:Choice>
        <mc:Fallback xmlns="">
          <p:sp>
            <p:nvSpPr>
              <p:cNvPr id="16" name="CuadroTexto 15">
                <a:extLst>
                  <a:ext uri="{FF2B5EF4-FFF2-40B4-BE49-F238E27FC236}">
                    <a16:creationId xmlns:a16="http://schemas.microsoft.com/office/drawing/2014/main" id="{7CF0B53B-1631-AD07-EBB1-3F4FEC8B6F55}"/>
                  </a:ext>
                </a:extLst>
              </p:cNvPr>
              <p:cNvSpPr txBox="1">
                <a:spLocks noRot="1" noChangeAspect="1" noMove="1" noResize="1" noEditPoints="1" noAdjustHandles="1" noChangeArrowheads="1" noChangeShapeType="1" noTextEdit="1"/>
              </p:cNvSpPr>
              <p:nvPr/>
            </p:nvSpPr>
            <p:spPr>
              <a:xfrm>
                <a:off x="656759" y="4075170"/>
                <a:ext cx="6921227" cy="369332"/>
              </a:xfrm>
              <a:prstGeom prst="rect">
                <a:avLst/>
              </a:prstGeom>
              <a:blipFill>
                <a:blip r:embed="rId5"/>
                <a:stretch>
                  <a:fillRect l="-793" t="-8197" b="-2459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582BF8C3-5221-AA85-7AE9-E1A239EFAE31}"/>
                  </a:ext>
                </a:extLst>
              </p:cNvPr>
              <p:cNvSpPr txBox="1"/>
              <p:nvPr/>
            </p:nvSpPr>
            <p:spPr>
              <a:xfrm>
                <a:off x="656759" y="4475169"/>
                <a:ext cx="7621401" cy="923330"/>
              </a:xfrm>
              <a:prstGeom prst="rect">
                <a:avLst/>
              </a:prstGeom>
              <a:noFill/>
            </p:spPr>
            <p:txBody>
              <a:bodyPr wrap="square">
                <a:spAutoFit/>
              </a:bodyPr>
              <a:lstStyle/>
              <a:p>
                <a:r>
                  <a:rPr lang="es-CL" dirty="0">
                    <a:cs typeface="Arial" panose="020B0604020202020204" pitchFamily="34" charset="0"/>
                  </a:rPr>
                  <a:t>Por lo tanto, la </a:t>
                </a:r>
                <a:r>
                  <a:rPr lang="es-CL" b="1" dirty="0">
                    <a:cs typeface="Arial" panose="020B0604020202020204" pitchFamily="34" charset="0"/>
                  </a:rPr>
                  <a:t>energía consumida </a:t>
                </a:r>
                <a:r>
                  <a:rPr lang="es-CL" dirty="0">
                    <a:cs typeface="Arial" panose="020B0604020202020204" pitchFamily="34" charset="0"/>
                  </a:rPr>
                  <a:t>será de:</a:t>
                </a:r>
              </a:p>
              <a:p>
                <a:endParaRPr lang="es-CL" dirty="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cs typeface="Arial" panose="020B0604020202020204" pitchFamily="34" charset="0"/>
                        </a:rPr>
                        <m:t>𝐸</m:t>
                      </m:r>
                      <m:r>
                        <a:rPr lang="es-CL" b="0" i="1" smtClean="0">
                          <a:latin typeface="Cambria Math" panose="02040503050406030204" pitchFamily="18" charset="0"/>
                          <a:cs typeface="Arial" panose="020B0604020202020204" pitchFamily="34" charset="0"/>
                        </a:rPr>
                        <m:t>=1,3 </m:t>
                      </m:r>
                      <m:d>
                        <m:dPr>
                          <m:begChr m:val="["/>
                          <m:endChr m:val="]"/>
                          <m:ctrlPr>
                            <a:rPr lang="es-CL" b="0" i="1" smtClean="0">
                              <a:latin typeface="Cambria Math" panose="02040503050406030204" pitchFamily="18" charset="0"/>
                              <a:cs typeface="Arial" panose="020B0604020202020204" pitchFamily="34" charset="0"/>
                            </a:rPr>
                          </m:ctrlPr>
                        </m:dPr>
                        <m:e>
                          <m:r>
                            <a:rPr lang="es-CL" i="1">
                              <a:latin typeface="Cambria Math" panose="02040503050406030204" pitchFamily="18" charset="0"/>
                              <a:cs typeface="Arial" panose="020B0604020202020204" pitchFamily="34" charset="0"/>
                            </a:rPr>
                            <m:t>𝑘𝑊</m:t>
                          </m:r>
                        </m:e>
                      </m:d>
                      <m:r>
                        <a:rPr lang="es-CL" b="0" i="1" smtClean="0">
                          <a:latin typeface="Cambria Math" panose="02040503050406030204" pitchFamily="18" charset="0"/>
                          <a:ea typeface="Cambria Math" panose="02040503050406030204" pitchFamily="18" charset="0"/>
                          <a:cs typeface="Arial" panose="020B0604020202020204" pitchFamily="34" charset="0"/>
                        </a:rPr>
                        <m:t>∙45 </m:t>
                      </m:r>
                      <m:d>
                        <m:dPr>
                          <m:begChr m:val="["/>
                          <m:endChr m:val="]"/>
                          <m:ctrlPr>
                            <a:rPr lang="es-CL" b="0" i="1" smtClean="0">
                              <a:latin typeface="Cambria Math" panose="02040503050406030204" pitchFamily="18" charset="0"/>
                              <a:ea typeface="Cambria Math" panose="02040503050406030204" pitchFamily="18" charset="0"/>
                              <a:cs typeface="Arial" panose="020B0604020202020204" pitchFamily="34" charset="0"/>
                            </a:rPr>
                          </m:ctrlPr>
                        </m:dPr>
                        <m:e>
                          <m:r>
                            <a:rPr lang="es-CL" i="1">
                              <a:latin typeface="Cambria Math" panose="02040503050406030204" pitchFamily="18" charset="0"/>
                              <a:ea typeface="Cambria Math" panose="02040503050406030204" pitchFamily="18" charset="0"/>
                              <a:cs typeface="Arial" panose="020B0604020202020204" pitchFamily="34" charset="0"/>
                            </a:rPr>
                            <m:t>h</m:t>
                          </m:r>
                        </m:e>
                      </m:d>
                      <m:r>
                        <a:rPr lang="es-CL" b="0" i="1" smtClean="0">
                          <a:latin typeface="Cambria Math" panose="02040503050406030204" pitchFamily="18" charset="0"/>
                          <a:ea typeface="Cambria Math" panose="02040503050406030204" pitchFamily="18" charset="0"/>
                          <a:cs typeface="Arial" panose="020B0604020202020204" pitchFamily="34" charset="0"/>
                        </a:rPr>
                        <m:t>=58,5 </m:t>
                      </m:r>
                      <m:d>
                        <m:dPr>
                          <m:begChr m:val="["/>
                          <m:endChr m:val="]"/>
                          <m:ctrlPr>
                            <a:rPr lang="es-CL" b="0" i="1" smtClean="0">
                              <a:latin typeface="Cambria Math" panose="02040503050406030204" pitchFamily="18" charset="0"/>
                              <a:ea typeface="Cambria Math" panose="02040503050406030204" pitchFamily="18" charset="0"/>
                              <a:cs typeface="Arial" panose="020B0604020202020204" pitchFamily="34" charset="0"/>
                            </a:rPr>
                          </m:ctrlPr>
                        </m:dPr>
                        <m:e>
                          <m:r>
                            <a:rPr lang="es-CL" i="1">
                              <a:latin typeface="Cambria Math" panose="02040503050406030204" pitchFamily="18" charset="0"/>
                              <a:ea typeface="Cambria Math" panose="02040503050406030204" pitchFamily="18" charset="0"/>
                              <a:cs typeface="Arial" panose="020B0604020202020204" pitchFamily="34" charset="0"/>
                            </a:rPr>
                            <m:t>𝑘𝑊h</m:t>
                          </m:r>
                        </m:e>
                      </m:d>
                    </m:oMath>
                  </m:oMathPara>
                </a14:m>
                <a:endParaRPr lang="es-CL" dirty="0">
                  <a:cs typeface="Arial" panose="020B0604020202020204" pitchFamily="34" charset="0"/>
                </a:endParaRPr>
              </a:p>
            </p:txBody>
          </p:sp>
        </mc:Choice>
        <mc:Fallback xmlns="">
          <p:sp>
            <p:nvSpPr>
              <p:cNvPr id="18" name="CuadroTexto 17">
                <a:extLst>
                  <a:ext uri="{FF2B5EF4-FFF2-40B4-BE49-F238E27FC236}">
                    <a16:creationId xmlns:a16="http://schemas.microsoft.com/office/drawing/2014/main" id="{582BF8C3-5221-AA85-7AE9-E1A239EFAE31}"/>
                  </a:ext>
                </a:extLst>
              </p:cNvPr>
              <p:cNvSpPr txBox="1">
                <a:spLocks noRot="1" noChangeAspect="1" noMove="1" noResize="1" noEditPoints="1" noAdjustHandles="1" noChangeArrowheads="1" noChangeShapeType="1" noTextEdit="1"/>
              </p:cNvSpPr>
              <p:nvPr/>
            </p:nvSpPr>
            <p:spPr>
              <a:xfrm>
                <a:off x="656759" y="4475169"/>
                <a:ext cx="7621401" cy="923330"/>
              </a:xfrm>
              <a:prstGeom prst="rect">
                <a:avLst/>
              </a:prstGeom>
              <a:blipFill>
                <a:blip r:embed="rId6"/>
                <a:stretch>
                  <a:fillRect l="-720" t="-3289"/>
                </a:stretch>
              </a:blipFill>
            </p:spPr>
            <p:txBody>
              <a:bodyPr/>
              <a:lstStyle/>
              <a:p>
                <a:r>
                  <a:rPr lang="es-CL">
                    <a:noFill/>
                  </a:rPr>
                  <a:t> </a:t>
                </a:r>
              </a:p>
            </p:txBody>
          </p:sp>
        </mc:Fallback>
      </mc:AlternateContent>
      <p:sp>
        <p:nvSpPr>
          <p:cNvPr id="2" name="Rectángulo 1"/>
          <p:cNvSpPr/>
          <p:nvPr/>
        </p:nvSpPr>
        <p:spPr>
          <a:xfrm>
            <a:off x="479049" y="1176252"/>
            <a:ext cx="7917892" cy="923330"/>
          </a:xfrm>
          <a:prstGeom prst="rect">
            <a:avLst/>
          </a:prstGeom>
        </p:spPr>
        <p:txBody>
          <a:bodyPr wrap="square">
            <a:spAutoFit/>
          </a:bodyPr>
          <a:lstStyle/>
          <a:p>
            <a:pPr algn="just"/>
            <a:r>
              <a:rPr lang="es-ES" dirty="0"/>
              <a:t>Determina la </a:t>
            </a:r>
            <a:r>
              <a:rPr lang="es-ES" b="1" dirty="0"/>
              <a:t>energía eléctrica consumida </a:t>
            </a:r>
            <a:r>
              <a:rPr lang="es-ES" dirty="0"/>
              <a:t>por un aparato eléctrico al estar en funcionamiento durante un cierto tiempo, </a:t>
            </a:r>
            <a:r>
              <a:rPr lang="es-ES" b="1" dirty="0">
                <a:solidFill>
                  <a:srgbClr val="FF0000"/>
                </a:solidFill>
              </a:rPr>
              <a:t>expresada en</a:t>
            </a:r>
            <a:r>
              <a:rPr lang="es-ES" dirty="0"/>
              <a:t> </a:t>
            </a:r>
            <a:r>
              <a:rPr lang="es-ES" b="1" dirty="0" err="1">
                <a:solidFill>
                  <a:srgbClr val="FF0000"/>
                </a:solidFill>
              </a:rPr>
              <a:t>kWh</a:t>
            </a:r>
            <a:r>
              <a:rPr lang="es-ES" dirty="0"/>
              <a:t>. ¡También puedes calcularlo con los aparatos y tiempos de uso en tu hogar!</a:t>
            </a:r>
          </a:p>
        </p:txBody>
      </p:sp>
      <p:pic>
        <p:nvPicPr>
          <p:cNvPr id="22" name="Imagen 21"/>
          <p:cNvPicPr>
            <a:picLocks noChangeAspect="1"/>
          </p:cNvPicPr>
          <p:nvPr/>
        </p:nvPicPr>
        <p:blipFill>
          <a:blip r:embed="rId7"/>
          <a:stretch>
            <a:fillRect/>
          </a:stretch>
        </p:blipFill>
        <p:spPr>
          <a:xfrm>
            <a:off x="66245" y="241081"/>
            <a:ext cx="2314145" cy="694244"/>
          </a:xfrm>
          <a:prstGeom prst="rect">
            <a:avLst/>
          </a:prstGeom>
        </p:spPr>
      </p:pic>
      <p:sp>
        <p:nvSpPr>
          <p:cNvPr id="23" name="CuadroTexto 22">
            <a:extLst>
              <a:ext uri="{FF2B5EF4-FFF2-40B4-BE49-F238E27FC236}">
                <a16:creationId xmlns:a16="http://schemas.microsoft.com/office/drawing/2014/main" id="{8F9E4417-D7F3-5256-133D-2975BB11877D}"/>
              </a:ext>
            </a:extLst>
          </p:cNvPr>
          <p:cNvSpPr txBox="1"/>
          <p:nvPr/>
        </p:nvSpPr>
        <p:spPr>
          <a:xfrm>
            <a:off x="2380390" y="453033"/>
            <a:ext cx="8185901" cy="707886"/>
          </a:xfrm>
          <a:prstGeom prst="rect">
            <a:avLst/>
          </a:prstGeom>
          <a:noFill/>
        </p:spPr>
        <p:txBody>
          <a:bodyPr wrap="square" rtlCol="0">
            <a:spAutoFit/>
          </a:bodyPr>
          <a:lstStyle/>
          <a:p>
            <a:pPr algn="just"/>
            <a:r>
              <a:rPr lang="es-ES" sz="4000" b="1" dirty="0"/>
              <a:t>Potencia y energía eléctrica</a:t>
            </a:r>
          </a:p>
        </p:txBody>
      </p:sp>
      <mc:AlternateContent xmlns:mc="http://schemas.openxmlformats.org/markup-compatibility/2006" xmlns:a14="http://schemas.microsoft.com/office/drawing/2010/main">
        <mc:Choice Requires="a14">
          <p:sp>
            <p:nvSpPr>
              <p:cNvPr id="24" name="Object 14">
                <a:extLst>
                  <a:ext uri="{FF2B5EF4-FFF2-40B4-BE49-F238E27FC236}">
                    <a16:creationId xmlns:a16="http://schemas.microsoft.com/office/drawing/2014/main" id="{0DA18E66-C776-6306-0254-A13B3F81ACEB}"/>
                  </a:ext>
                </a:extLst>
              </p:cNvPr>
              <p:cNvSpPr txBox="1"/>
              <p:nvPr/>
            </p:nvSpPr>
            <p:spPr bwMode="auto">
              <a:xfrm>
                <a:off x="3682345" y="2991460"/>
                <a:ext cx="1511300" cy="504825"/>
              </a:xfrm>
              <a:prstGeom prst="rect">
                <a:avLst/>
              </a:prstGeom>
              <a:solidFill>
                <a:schemeClr val="accent2">
                  <a:lumMod val="75000"/>
                </a:schemeClr>
              </a:solidFill>
              <a:ln>
                <a:solidFill>
                  <a:schemeClr val="accent2">
                    <a:lumMod val="75000"/>
                  </a:schemeClr>
                </a:solidFill>
              </a:ln>
            </p:spPr>
            <p:txBody>
              <a:bodyPr anchor="ctr">
                <a:normAutofit/>
              </a:bodyPr>
              <a:lstStyle/>
              <a:p>
                <a:pPr/>
                <a14:m>
                  <m:oMathPara xmlns:m="http://schemas.openxmlformats.org/officeDocument/2006/math">
                    <m:oMathParaPr>
                      <m:jc m:val="center"/>
                    </m:oMathParaPr>
                    <m:oMath xmlns:m="http://schemas.openxmlformats.org/officeDocument/2006/math">
                      <m:r>
                        <a:rPr lang="es-CL" sz="2400" i="1" smtClean="0">
                          <a:solidFill>
                            <a:srgbClr val="FFFFFF"/>
                          </a:solidFill>
                          <a:latin typeface="Cambria Math" panose="02040503050406030204" pitchFamily="18" charset="0"/>
                        </a:rPr>
                        <m:t>𝐸</m:t>
                      </m:r>
                      <m:r>
                        <a:rPr lang="es-CL" sz="2400" i="1" smtClean="0">
                          <a:solidFill>
                            <a:srgbClr val="FFFFFF"/>
                          </a:solidFill>
                          <a:latin typeface="Cambria Math" panose="02040503050406030204" pitchFamily="18" charset="0"/>
                        </a:rPr>
                        <m:t>=</m:t>
                      </m:r>
                      <m:r>
                        <a:rPr lang="es-CL" sz="2400" i="1" smtClean="0">
                          <a:solidFill>
                            <a:srgbClr val="FFFFFF"/>
                          </a:solidFill>
                          <a:latin typeface="Cambria Math" panose="02040503050406030204" pitchFamily="18" charset="0"/>
                        </a:rPr>
                        <m:t>𝑃</m:t>
                      </m:r>
                      <m:r>
                        <a:rPr lang="es-CL" sz="2400" i="1" smtClean="0">
                          <a:solidFill>
                            <a:srgbClr val="FFFFFF"/>
                          </a:solidFill>
                          <a:latin typeface="Cambria Math" panose="02040503050406030204" pitchFamily="18" charset="0"/>
                        </a:rPr>
                        <m:t>⋅</m:t>
                      </m:r>
                      <m:r>
                        <a:rPr lang="es-CL" sz="2400" i="1" smtClean="0">
                          <a:solidFill>
                            <a:srgbClr val="FFFFFF"/>
                          </a:solidFill>
                          <a:latin typeface="Cambria Math" panose="02040503050406030204" pitchFamily="18" charset="0"/>
                        </a:rPr>
                        <m:t>𝑡</m:t>
                      </m:r>
                    </m:oMath>
                  </m:oMathPara>
                </a14:m>
                <a:endParaRPr lang="es-CL" sz="2400" dirty="0">
                  <a:solidFill>
                    <a:srgbClr val="FFFFFF"/>
                  </a:solidFill>
                </a:endParaRPr>
              </a:p>
            </p:txBody>
          </p:sp>
        </mc:Choice>
        <mc:Fallback xmlns="">
          <p:sp>
            <p:nvSpPr>
              <p:cNvPr id="24" name="Object 14">
                <a:extLst>
                  <a:ext uri="{FF2B5EF4-FFF2-40B4-BE49-F238E27FC236}">
                    <a16:creationId xmlns:a16="http://schemas.microsoft.com/office/drawing/2014/main" id="{0DA18E66-C776-6306-0254-A13B3F81ACEB}"/>
                  </a:ext>
                </a:extLst>
              </p:cNvPr>
              <p:cNvSpPr txBox="1">
                <a:spLocks noRot="1" noChangeAspect="1" noMove="1" noResize="1" noEditPoints="1" noAdjustHandles="1" noChangeArrowheads="1" noChangeShapeType="1" noTextEdit="1"/>
              </p:cNvSpPr>
              <p:nvPr/>
            </p:nvSpPr>
            <p:spPr bwMode="auto">
              <a:xfrm>
                <a:off x="3682345" y="2991460"/>
                <a:ext cx="1511300" cy="504825"/>
              </a:xfrm>
              <a:prstGeom prst="rect">
                <a:avLst/>
              </a:prstGeom>
              <a:blipFill>
                <a:blip r:embed="rId8"/>
                <a:stretch>
                  <a:fillRect/>
                </a:stretch>
              </a:blipFill>
              <a:ln>
                <a:solidFill>
                  <a:schemeClr val="accent2">
                    <a:lumMod val="75000"/>
                  </a:schemeClr>
                </a:solidFill>
              </a:ln>
            </p:spPr>
            <p:txBody>
              <a:bodyPr/>
              <a:lstStyle/>
              <a:p>
                <a:r>
                  <a:rPr lang="es-CL">
                    <a:noFill/>
                  </a:rPr>
                  <a:t> </a:t>
                </a:r>
              </a:p>
            </p:txBody>
          </p:sp>
        </mc:Fallback>
      </mc:AlternateContent>
      <p:pic>
        <p:nvPicPr>
          <p:cNvPr id="13" name="Imagen 12"/>
          <p:cNvPicPr>
            <a:picLocks noChangeAspect="1"/>
          </p:cNvPicPr>
          <p:nvPr/>
        </p:nvPicPr>
        <p:blipFill rotWithShape="1">
          <a:blip r:embed="rId9">
            <a:extLst>
              <a:ext uri="{28A0092B-C50C-407E-A947-70E740481C1C}">
                <a14:useLocalDpi xmlns:a14="http://schemas.microsoft.com/office/drawing/2010/main" val="0"/>
              </a:ext>
            </a:extLst>
          </a:blip>
          <a:srcRect l="-639" t="47105" r="76883" b="1965"/>
          <a:stretch/>
        </p:blipFill>
        <p:spPr>
          <a:xfrm flipH="1">
            <a:off x="-327633" y="4303124"/>
            <a:ext cx="2317003" cy="2794199"/>
          </a:xfrm>
          <a:prstGeom prst="rect">
            <a:avLst/>
          </a:prstGeom>
        </p:spPr>
      </p:pic>
      <p:sp>
        <p:nvSpPr>
          <p:cNvPr id="17" name="Bocadillo: rectángulo con esquinas redondeadas 26">
            <a:extLst>
              <a:ext uri="{FF2B5EF4-FFF2-40B4-BE49-F238E27FC236}">
                <a16:creationId xmlns:a16="http://schemas.microsoft.com/office/drawing/2014/main" id="{F3E0EB7B-9CA8-9E60-57E6-43DC6527504D}"/>
              </a:ext>
            </a:extLst>
          </p:cNvPr>
          <p:cNvSpPr/>
          <p:nvPr/>
        </p:nvSpPr>
        <p:spPr>
          <a:xfrm>
            <a:off x="2180736" y="5589381"/>
            <a:ext cx="4553009" cy="1071075"/>
          </a:xfrm>
          <a:prstGeom prst="wedgeRoundRectCallout">
            <a:avLst>
              <a:gd name="adj1" fmla="val -69062"/>
              <a:gd name="adj2" fmla="val -658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Si miras la </a:t>
            </a:r>
            <a:r>
              <a:rPr lang="es-ES" b="1" dirty="0">
                <a:solidFill>
                  <a:srgbClr val="FFFF00"/>
                </a:solidFill>
              </a:rPr>
              <a:t>cuenta de luz </a:t>
            </a:r>
            <a:r>
              <a:rPr lang="es-ES" b="1" dirty="0"/>
              <a:t>de tu hogar, podrás ver que la </a:t>
            </a:r>
            <a:r>
              <a:rPr lang="es-ES" b="1" dirty="0">
                <a:solidFill>
                  <a:srgbClr val="FFFF00"/>
                </a:solidFill>
              </a:rPr>
              <a:t>compañía eléctrica indica el consumo eléctrico en </a:t>
            </a:r>
            <a:r>
              <a:rPr lang="es-ES" b="1" dirty="0" err="1">
                <a:solidFill>
                  <a:srgbClr val="FFFF00"/>
                </a:solidFill>
              </a:rPr>
              <a:t>kWh</a:t>
            </a:r>
            <a:r>
              <a:rPr lang="es-ES" b="1" dirty="0">
                <a:solidFill>
                  <a:srgbClr val="FFFF00"/>
                </a:solidFill>
              </a:rPr>
              <a:t> </a:t>
            </a:r>
            <a:r>
              <a:rPr lang="es-ES" b="1" dirty="0"/>
              <a:t>(kilowatt · hora).</a:t>
            </a:r>
          </a:p>
        </p:txBody>
      </p:sp>
      <mc:AlternateContent xmlns:mc="http://schemas.openxmlformats.org/markup-compatibility/2006">
        <mc:Choice xmlns:p14="http://schemas.microsoft.com/office/powerpoint/2010/main" Requires="p14">
          <p:contentPart p14:bwMode="auto" r:id="rId10">
            <p14:nvContentPartPr>
              <p14:cNvPr id="4" name="Entrada de lápiz 3">
                <a:extLst>
                  <a:ext uri="{FF2B5EF4-FFF2-40B4-BE49-F238E27FC236}">
                    <a16:creationId xmlns:a16="http://schemas.microsoft.com/office/drawing/2014/main" id="{C90B89B3-DD1D-9069-092B-4D1DB825AA07}"/>
                  </a:ext>
                </a:extLst>
              </p14:cNvPr>
              <p14:cNvContentPartPr/>
              <p14:nvPr/>
            </p14:nvContentPartPr>
            <p14:xfrm>
              <a:off x="5408640" y="4494960"/>
              <a:ext cx="19080" cy="9000"/>
            </p14:xfrm>
          </p:contentPart>
        </mc:Choice>
        <mc:Fallback>
          <p:pic>
            <p:nvPicPr>
              <p:cNvPr id="4" name="Entrada de lápiz 3">
                <a:extLst>
                  <a:ext uri="{FF2B5EF4-FFF2-40B4-BE49-F238E27FC236}">
                    <a16:creationId xmlns:a16="http://schemas.microsoft.com/office/drawing/2014/main" id="{C90B89B3-DD1D-9069-092B-4D1DB825AA07}"/>
                  </a:ext>
                </a:extLst>
              </p:cNvPr>
              <p:cNvPicPr/>
              <p:nvPr/>
            </p:nvPicPr>
            <p:blipFill>
              <a:blip r:embed="rId11"/>
              <a:stretch>
                <a:fillRect/>
              </a:stretch>
            </p:blipFill>
            <p:spPr>
              <a:xfrm>
                <a:off x="5399280" y="4485600"/>
                <a:ext cx="37800" cy="27720"/>
              </a:xfrm>
              <a:prstGeom prst="rect">
                <a:avLst/>
              </a:prstGeom>
            </p:spPr>
          </p:pic>
        </mc:Fallback>
      </mc:AlternateContent>
    </p:spTree>
    <p:extLst>
      <p:ext uri="{BB962C8B-B14F-4D97-AF65-F5344CB8AC3E}">
        <p14:creationId xmlns:p14="http://schemas.microsoft.com/office/powerpoint/2010/main" val="6071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8" grpId="0"/>
      <p:bldP spid="2" grpId="0"/>
      <p:bldP spid="24"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0BF0DBB9-C4B7-C998-E16B-50FDDF96F197}"/>
              </a:ext>
            </a:extLst>
          </p:cNvPr>
          <p:cNvSpPr txBox="1"/>
          <p:nvPr/>
        </p:nvSpPr>
        <p:spPr>
          <a:xfrm>
            <a:off x="579458" y="1533280"/>
            <a:ext cx="7985085" cy="1200329"/>
          </a:xfrm>
          <a:prstGeom prst="rect">
            <a:avLst/>
          </a:prstGeom>
          <a:noFill/>
        </p:spPr>
        <p:txBody>
          <a:bodyPr wrap="square">
            <a:spAutoFit/>
          </a:bodyPr>
          <a:lstStyle/>
          <a:p>
            <a:pPr algn="just"/>
            <a:r>
              <a:rPr lang="es-ES" dirty="0">
                <a:latin typeface="Arial" panose="020B0604020202020204" pitchFamily="34" charset="0"/>
                <a:cs typeface="Arial" panose="020B0604020202020204" pitchFamily="34" charset="0"/>
              </a:rPr>
              <a:t>Un televisor LED tiene en su parte posterior, una placa que indica que debe ser alimentado con 220 [V] y tiene una potencia de 40 [watt]. Si el televisor se enciende por un tiempo de 2 horas, ¿cuánta es la energía eléctrica consumida por dicho televisor LED?</a:t>
            </a:r>
          </a:p>
        </p:txBody>
      </p:sp>
      <p:sp>
        <p:nvSpPr>
          <p:cNvPr id="16" name="CuadroTexto 15">
            <a:extLst>
              <a:ext uri="{FF2B5EF4-FFF2-40B4-BE49-F238E27FC236}">
                <a16:creationId xmlns:a16="http://schemas.microsoft.com/office/drawing/2014/main" id="{19D467E0-3DD3-E714-B0EB-358E7708CC7D}"/>
              </a:ext>
            </a:extLst>
          </p:cNvPr>
          <p:cNvSpPr txBox="1"/>
          <p:nvPr/>
        </p:nvSpPr>
        <p:spPr>
          <a:xfrm>
            <a:off x="579459" y="2850437"/>
            <a:ext cx="7985084" cy="1200329"/>
          </a:xfrm>
          <a:prstGeom prst="rect">
            <a:avLst/>
          </a:prstGeom>
          <a:noFill/>
        </p:spPr>
        <p:txBody>
          <a:bodyPr wrap="square">
            <a:spAutoFit/>
          </a:bodyPr>
          <a:lstStyle/>
          <a:p>
            <a:pPr marL="342900" indent="-342900" algn="just">
              <a:buAutoNum type="alphaUcParenR"/>
            </a:pPr>
            <a:r>
              <a:rPr lang="pt-BR" dirty="0">
                <a:solidFill>
                  <a:srgbClr val="000000"/>
                </a:solidFill>
                <a:latin typeface="Arial" panose="020B0604020202020204" pitchFamily="34" charset="0"/>
                <a:cs typeface="Arial" panose="020B0604020202020204" pitchFamily="34" charset="0"/>
              </a:rPr>
              <a:t>11 [watt·h]</a:t>
            </a:r>
          </a:p>
          <a:p>
            <a:pPr marL="342900" indent="-342900" algn="just">
              <a:buAutoNum type="alphaUcParenR"/>
            </a:pPr>
            <a:r>
              <a:rPr lang="pt-BR" dirty="0">
                <a:solidFill>
                  <a:srgbClr val="000000"/>
                </a:solidFill>
                <a:latin typeface="Arial" panose="020B0604020202020204" pitchFamily="34" charset="0"/>
                <a:cs typeface="Arial" panose="020B0604020202020204" pitchFamily="34" charset="0"/>
              </a:rPr>
              <a:t>80 [watt·h]</a:t>
            </a:r>
          </a:p>
          <a:p>
            <a:pPr marL="342900" indent="-342900" algn="just">
              <a:buAutoNum type="alphaUcParenR"/>
            </a:pPr>
            <a:r>
              <a:rPr lang="pt-BR" dirty="0">
                <a:solidFill>
                  <a:srgbClr val="000000"/>
                </a:solidFill>
                <a:latin typeface="Arial" panose="020B0604020202020204" pitchFamily="34" charset="0"/>
                <a:cs typeface="Arial" panose="020B0604020202020204" pitchFamily="34" charset="0"/>
              </a:rPr>
              <a:t>110 [watt·h]</a:t>
            </a:r>
          </a:p>
          <a:p>
            <a:pPr marL="342900" indent="-342900" algn="just">
              <a:buAutoNum type="alphaUcParenR"/>
            </a:pPr>
            <a:r>
              <a:rPr lang="pt-BR" dirty="0">
                <a:solidFill>
                  <a:srgbClr val="000000"/>
                </a:solidFill>
                <a:latin typeface="Arial" panose="020B0604020202020204" pitchFamily="34" charset="0"/>
                <a:cs typeface="Arial" panose="020B0604020202020204" pitchFamily="34" charset="0"/>
              </a:rPr>
              <a:t>440 [watt·h]</a:t>
            </a:r>
            <a:endParaRPr lang="es-ES" b="0" u="none" strike="noStrike" baseline="0" dirty="0">
              <a:solidFill>
                <a:srgbClr val="000000"/>
              </a:solidFill>
              <a:latin typeface="Arial" panose="020B0604020202020204" pitchFamily="34" charset="0"/>
              <a:cs typeface="Arial" panose="020B0604020202020204" pitchFamily="34" charset="0"/>
            </a:endParaRPr>
          </a:p>
        </p:txBody>
      </p:sp>
      <p:grpSp>
        <p:nvGrpSpPr>
          <p:cNvPr id="5" name="Grupo 4">
            <a:extLst>
              <a:ext uri="{FF2B5EF4-FFF2-40B4-BE49-F238E27FC236}">
                <a16:creationId xmlns:a16="http://schemas.microsoft.com/office/drawing/2014/main" id="{CA89557A-BE07-59EE-8850-C1F616B901C4}"/>
              </a:ext>
            </a:extLst>
          </p:cNvPr>
          <p:cNvGrpSpPr/>
          <p:nvPr/>
        </p:nvGrpSpPr>
        <p:grpSpPr>
          <a:xfrm>
            <a:off x="5730823" y="4775800"/>
            <a:ext cx="3090435" cy="1707619"/>
            <a:chOff x="4986465" y="5176678"/>
            <a:chExt cx="3090435" cy="1707619"/>
          </a:xfrm>
        </p:grpSpPr>
        <p:grpSp>
          <p:nvGrpSpPr>
            <p:cNvPr id="7" name="22 Grupo">
              <a:extLst>
                <a:ext uri="{FF2B5EF4-FFF2-40B4-BE49-F238E27FC236}">
                  <a16:creationId xmlns:a16="http://schemas.microsoft.com/office/drawing/2014/main" id="{19FA32FE-16F2-5B29-63A3-48836F2D5047}"/>
                </a:ext>
              </a:extLst>
            </p:cNvPr>
            <p:cNvGrpSpPr/>
            <p:nvPr/>
          </p:nvGrpSpPr>
          <p:grpSpPr>
            <a:xfrm>
              <a:off x="4986465" y="5252457"/>
              <a:ext cx="2893465" cy="1631840"/>
              <a:chOff x="5452676" y="595925"/>
              <a:chExt cx="3763223" cy="1811991"/>
            </a:xfrm>
          </p:grpSpPr>
          <p:pic>
            <p:nvPicPr>
              <p:cNvPr id="10" name="Picture 3" descr="C:\Users\karla.hernandez\Desktop\PROGRAMAS ANUALES\TC31\íconos en png para PPT\pos it.png">
                <a:extLst>
                  <a:ext uri="{FF2B5EF4-FFF2-40B4-BE49-F238E27FC236}">
                    <a16:creationId xmlns:a16="http://schemas.microsoft.com/office/drawing/2014/main" id="{24CE8CA2-4D67-64A1-50CA-1D5480451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11" name="24 Rectángulo">
                <a:extLst>
                  <a:ext uri="{FF2B5EF4-FFF2-40B4-BE49-F238E27FC236}">
                    <a16:creationId xmlns:a16="http://schemas.microsoft.com/office/drawing/2014/main" id="{BB6A51C2-D48A-5597-3BBD-929887C9FB77}"/>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2" name="Picture 5" descr="C:\Users\karla.hernandez\Desktop\PROGRAMAS ANUALES\TC31\íconos en png para PPT\08 ícono.png">
                <a:extLst>
                  <a:ext uri="{FF2B5EF4-FFF2-40B4-BE49-F238E27FC236}">
                    <a16:creationId xmlns:a16="http://schemas.microsoft.com/office/drawing/2014/main" id="{1B593CFA-1E05-8DB3-5CFE-55E57A7FE8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8 Rectángulo redondeado">
              <a:extLst>
                <a:ext uri="{FF2B5EF4-FFF2-40B4-BE49-F238E27FC236}">
                  <a16:creationId xmlns:a16="http://schemas.microsoft.com/office/drawing/2014/main" id="{A75914BA-5216-91D6-BDAB-1BD8608E425A}"/>
                </a:ext>
              </a:extLst>
            </p:cNvPr>
            <p:cNvSpPr/>
            <p:nvPr/>
          </p:nvSpPr>
          <p:spPr>
            <a:xfrm>
              <a:off x="7249779" y="5176678"/>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B</a:t>
              </a:r>
              <a:endParaRPr lang="es-CL" sz="4800" b="1" dirty="0"/>
            </a:p>
          </p:txBody>
        </p:sp>
        <p:sp>
          <p:nvSpPr>
            <p:cNvPr id="9" name="CuadroTexto 8">
              <a:extLst>
                <a:ext uri="{FF2B5EF4-FFF2-40B4-BE49-F238E27FC236}">
                  <a16:creationId xmlns:a16="http://schemas.microsoft.com/office/drawing/2014/main" id="{7B47FB87-214B-B39B-EA6B-DB336C598360}"/>
                </a:ext>
              </a:extLst>
            </p:cNvPr>
            <p:cNvSpPr txBox="1"/>
            <p:nvPr/>
          </p:nvSpPr>
          <p:spPr>
            <a:xfrm rot="21206444">
              <a:off x="5403411" y="5854932"/>
              <a:ext cx="1910983"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grpSp>
      <p:pic>
        <p:nvPicPr>
          <p:cNvPr id="17" name="Imagen 16"/>
          <p:cNvPicPr>
            <a:picLocks noChangeAspect="1"/>
          </p:cNvPicPr>
          <p:nvPr/>
        </p:nvPicPr>
        <p:blipFill>
          <a:blip r:embed="rId4"/>
          <a:stretch>
            <a:fillRect/>
          </a:stretch>
        </p:blipFill>
        <p:spPr>
          <a:xfrm>
            <a:off x="82475" y="230386"/>
            <a:ext cx="2334970" cy="701101"/>
          </a:xfrm>
          <a:prstGeom prst="rect">
            <a:avLst/>
          </a:prstGeom>
        </p:spPr>
      </p:pic>
      <p:sp>
        <p:nvSpPr>
          <p:cNvPr id="18" name="CuadroTexto 17">
            <a:extLst>
              <a:ext uri="{FF2B5EF4-FFF2-40B4-BE49-F238E27FC236}">
                <a16:creationId xmlns:a16="http://schemas.microsoft.com/office/drawing/2014/main" id="{88B5B91A-1625-E77A-53E5-78FC11C4F509}"/>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Pregunta </a:t>
            </a:r>
            <a:r>
              <a:rPr lang="es-ES" sz="1000" b="1" noProof="0" dirty="0">
                <a:solidFill>
                  <a:prstClr val="black"/>
                </a:solidFill>
                <a:latin typeface="Calibri" panose="020F0502020204030204"/>
                <a:cs typeface="Arial" panose="020B0604020202020204" pitchFamily="34" charset="0"/>
              </a:rPr>
              <a:t>5</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Potencia, energía y eficiencia energética, cuaderno de ejercicios. CPECH.</a:t>
            </a:r>
            <a:endParaRPr kumimoji="0" lang="es-CL"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Bocadillo: rectángulo con esquinas redondeadas 26">
            <a:extLst>
              <a:ext uri="{FF2B5EF4-FFF2-40B4-BE49-F238E27FC236}">
                <a16:creationId xmlns:a16="http://schemas.microsoft.com/office/drawing/2014/main" id="{F3E0EB7B-9CA8-9E60-57E6-43DC6527504D}"/>
              </a:ext>
            </a:extLst>
          </p:cNvPr>
          <p:cNvSpPr/>
          <p:nvPr/>
        </p:nvSpPr>
        <p:spPr>
          <a:xfrm>
            <a:off x="2849349" y="3392639"/>
            <a:ext cx="3373231" cy="1071075"/>
          </a:xfrm>
          <a:prstGeom prst="wedgeRoundRectCallout">
            <a:avLst>
              <a:gd name="adj1" fmla="val -67217"/>
              <a:gd name="adj2" fmla="val -41017"/>
              <a:gd name="adj3" fmla="val 1666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rPr>
              <a:t>La unidad de medida en las alternativas es de </a:t>
            </a:r>
            <a:r>
              <a:rPr lang="es-ES" b="1" dirty="0">
                <a:solidFill>
                  <a:srgbClr val="FFFF00"/>
                </a:solidFill>
              </a:rPr>
              <a:t>[watt · hora]</a:t>
            </a:r>
            <a:r>
              <a:rPr lang="es-ES" b="1" dirty="0">
                <a:solidFill>
                  <a:schemeClr val="bg1"/>
                </a:solidFill>
              </a:rPr>
              <a:t>.</a:t>
            </a:r>
          </a:p>
        </p:txBody>
      </p:sp>
    </p:spTree>
    <p:extLst>
      <p:ext uri="{BB962C8B-B14F-4D97-AF65-F5344CB8AC3E}">
        <p14:creationId xmlns:p14="http://schemas.microsoft.com/office/powerpoint/2010/main" val="366595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19D34C5-7F8D-157E-AC30-538A018AA3B5}"/>
              </a:ext>
            </a:extLst>
          </p:cNvPr>
          <p:cNvSpPr txBox="1"/>
          <p:nvPr/>
        </p:nvSpPr>
        <p:spPr>
          <a:xfrm>
            <a:off x="2414600" y="455487"/>
            <a:ext cx="8185901" cy="707886"/>
          </a:xfrm>
          <a:prstGeom prst="rect">
            <a:avLst/>
          </a:prstGeom>
          <a:noFill/>
        </p:spPr>
        <p:txBody>
          <a:bodyPr wrap="square" rtlCol="0">
            <a:spAutoFit/>
          </a:bodyPr>
          <a:lstStyle/>
          <a:p>
            <a:pPr algn="just"/>
            <a:r>
              <a:rPr lang="es-ES" sz="4000" b="1" dirty="0"/>
              <a:t>Efecto Joule y ley de Joule</a:t>
            </a:r>
          </a:p>
        </p:txBody>
      </p:sp>
      <p:sp>
        <p:nvSpPr>
          <p:cNvPr id="6" name="Rectangle 4">
            <a:extLst>
              <a:ext uri="{FF2B5EF4-FFF2-40B4-BE49-F238E27FC236}">
                <a16:creationId xmlns:a16="http://schemas.microsoft.com/office/drawing/2014/main" id="{AEA44C8B-A21F-2571-8985-ACD0DBD7FE59}"/>
              </a:ext>
            </a:extLst>
          </p:cNvPr>
          <p:cNvSpPr>
            <a:spLocks noChangeArrowheads="1"/>
          </p:cNvSpPr>
          <p:nvPr/>
        </p:nvSpPr>
        <p:spPr bwMode="auto">
          <a:xfrm>
            <a:off x="479049" y="1224907"/>
            <a:ext cx="7979151" cy="1189517"/>
          </a:xfrm>
          <a:prstGeom prst="rect">
            <a:avLst/>
          </a:prstGeom>
          <a:noFill/>
          <a:ln w="9525">
            <a:noFill/>
            <a:miter lim="800000"/>
            <a:headEnd/>
            <a:tailEnd/>
          </a:ln>
        </p:spPr>
        <p:txBody>
          <a:bodyPr/>
          <a:lstStyle/>
          <a:p>
            <a:pPr algn="just" fontAlgn="base">
              <a:spcBef>
                <a:spcPct val="0"/>
              </a:spcBef>
              <a:spcAft>
                <a:spcPct val="0"/>
              </a:spcAft>
              <a:defRPr/>
            </a:pPr>
            <a:r>
              <a:rPr lang="es-ES_tradnl" dirty="0">
                <a:solidFill>
                  <a:srgbClr val="000000"/>
                </a:solidFill>
                <a:ea typeface="ＭＳ Ｐゴシック"/>
                <a:cs typeface="ＭＳ Ｐゴシック"/>
              </a:rPr>
              <a:t>Cuando circula una</a:t>
            </a:r>
            <a:r>
              <a:rPr lang="es-ES_tradnl" b="1" dirty="0">
                <a:solidFill>
                  <a:srgbClr val="000000"/>
                </a:solidFill>
                <a:ea typeface="ＭＳ Ｐゴシック"/>
                <a:cs typeface="ＭＳ Ｐゴシック"/>
              </a:rPr>
              <a:t> corriente eléctrica</a:t>
            </a:r>
            <a:r>
              <a:rPr lang="es-ES_tradnl" dirty="0">
                <a:solidFill>
                  <a:srgbClr val="000000"/>
                </a:solidFill>
                <a:ea typeface="ＭＳ Ｐゴシック"/>
                <a:cs typeface="ＭＳ Ｐゴシック"/>
              </a:rPr>
              <a:t> a través de un material, parte de la energía que transportan las cargas </a:t>
            </a:r>
            <a:r>
              <a:rPr lang="es-ES_tradnl" b="1" dirty="0">
                <a:solidFill>
                  <a:srgbClr val="000000"/>
                </a:solidFill>
                <a:ea typeface="ＭＳ Ｐゴシック"/>
                <a:cs typeface="ＭＳ Ｐゴシック"/>
              </a:rPr>
              <a:t>se transforma,</a:t>
            </a:r>
            <a:r>
              <a:rPr lang="es-ES_tradnl" dirty="0">
                <a:solidFill>
                  <a:srgbClr val="000000"/>
                </a:solidFill>
                <a:ea typeface="ＭＳ Ｐゴシック"/>
                <a:cs typeface="ＭＳ Ｐゴシック"/>
              </a:rPr>
              <a:t> inevitablemente, en </a:t>
            </a:r>
            <a:r>
              <a:rPr lang="es-ES_tradnl" b="1" dirty="0">
                <a:solidFill>
                  <a:srgbClr val="000000"/>
                </a:solidFill>
                <a:ea typeface="ＭＳ Ｐゴシック"/>
                <a:cs typeface="ＭＳ Ｐゴシック"/>
              </a:rPr>
              <a:t>calor</a:t>
            </a:r>
            <a:r>
              <a:rPr lang="es-ES_tradnl" dirty="0">
                <a:solidFill>
                  <a:srgbClr val="000000"/>
                </a:solidFill>
                <a:ea typeface="ＭＳ Ｐゴシック"/>
                <a:cs typeface="ＭＳ Ｐゴシック"/>
              </a:rPr>
              <a:t>. Este fenómeno es llamado “</a:t>
            </a:r>
            <a:r>
              <a:rPr lang="es-ES_tradnl" b="1" dirty="0">
                <a:solidFill>
                  <a:srgbClr val="000000"/>
                </a:solidFill>
                <a:ea typeface="ＭＳ Ｐゴシック"/>
                <a:cs typeface="ＭＳ Ｐゴシック"/>
              </a:rPr>
              <a:t>efecto Joule</a:t>
            </a:r>
            <a:r>
              <a:rPr lang="es-ES_tradnl" dirty="0">
                <a:solidFill>
                  <a:srgbClr val="000000"/>
                </a:solidFill>
                <a:ea typeface="ＭＳ Ｐゴシック"/>
                <a:cs typeface="ＭＳ Ｐゴシック"/>
              </a:rPr>
              <a:t>”, en honor a </a:t>
            </a:r>
            <a:r>
              <a:rPr lang="es-CL" dirty="0">
                <a:solidFill>
                  <a:srgbClr val="000000"/>
                </a:solidFill>
                <a:ea typeface="ＭＳ Ｐゴシック"/>
                <a:cs typeface="ＭＳ Ｐゴシック"/>
              </a:rPr>
              <a:t>James Prescott Joule, el</a:t>
            </a:r>
            <a:r>
              <a:rPr lang="es-ES_tradnl" dirty="0">
                <a:solidFill>
                  <a:srgbClr val="000000"/>
                </a:solidFill>
                <a:ea typeface="ＭＳ Ｐゴシック"/>
                <a:cs typeface="ＭＳ Ｐゴシック"/>
              </a:rPr>
              <a:t> físico inglés que lo descubrió en 1840.</a:t>
            </a:r>
            <a:endParaRPr lang="es-CL" dirty="0">
              <a:solidFill>
                <a:srgbClr val="000000"/>
              </a:solidFill>
              <a:ea typeface="ＭＳ Ｐゴシック"/>
              <a:cs typeface="ＭＳ Ｐゴシック"/>
            </a:endParaRPr>
          </a:p>
          <a:p>
            <a:pPr algn="just" fontAlgn="base">
              <a:spcBef>
                <a:spcPct val="0"/>
              </a:spcBef>
              <a:spcAft>
                <a:spcPct val="0"/>
              </a:spcAft>
              <a:defRPr/>
            </a:pPr>
            <a:endParaRPr lang="es-ES" dirty="0">
              <a:solidFill>
                <a:srgbClr val="000000"/>
              </a:solidFill>
              <a:latin typeface="Arial" charset="0"/>
              <a:ea typeface="ＭＳ Ｐゴシック" pitchFamily="34" charset="-128"/>
              <a:cs typeface="Arial" panose="020B0604020202020204" pitchFamily="34" charset="0"/>
            </a:endParaRPr>
          </a:p>
          <a:p>
            <a:pPr marL="342900" indent="-342900" fontAlgn="base">
              <a:lnSpc>
                <a:spcPct val="90000"/>
              </a:lnSpc>
              <a:spcBef>
                <a:spcPct val="20000"/>
              </a:spcBef>
              <a:spcAft>
                <a:spcPct val="0"/>
              </a:spcAft>
              <a:defRPr/>
            </a:pPr>
            <a:endParaRPr lang="es-ES" dirty="0">
              <a:solidFill>
                <a:srgbClr val="000000"/>
              </a:solidFill>
              <a:latin typeface="Arial" charset="0"/>
              <a:ea typeface="ＭＳ Ｐゴシック" pitchFamily="34" charset="-128"/>
              <a:cs typeface="Arial" panose="020B0604020202020204" pitchFamily="34" charset="0"/>
            </a:endParaRPr>
          </a:p>
        </p:txBody>
      </p:sp>
      <p:pic>
        <p:nvPicPr>
          <p:cNvPr id="11" name="Picture 1">
            <a:extLst>
              <a:ext uri="{FF2B5EF4-FFF2-40B4-BE49-F238E27FC236}">
                <a16:creationId xmlns:a16="http://schemas.microsoft.com/office/drawing/2014/main" id="{BF37A837-8C2B-2B45-EA50-0A4E3B0DBB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8500" y1="46250" x2="38000" y2="76250"/>
                        <a14:foregroundMark x1="16000" y1="48438" x2="14500" y2="55937"/>
                        <a14:foregroundMark x1="55250" y1="67188" x2="64250" y2="73750"/>
                      </a14:backgroundRemoval>
                    </a14:imgEffect>
                  </a14:imgLayer>
                </a14:imgProps>
              </a:ext>
              <a:ext uri="{28A0092B-C50C-407E-A947-70E740481C1C}">
                <a14:useLocalDpi xmlns:a14="http://schemas.microsoft.com/office/drawing/2010/main" val="0"/>
              </a:ext>
            </a:extLst>
          </a:blip>
          <a:srcRect/>
          <a:stretch>
            <a:fillRect/>
          </a:stretch>
        </p:blipFill>
        <p:spPr bwMode="auto">
          <a:xfrm>
            <a:off x="5435744" y="4798566"/>
            <a:ext cx="1452092" cy="1161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a:extLst>
              <a:ext uri="{FF2B5EF4-FFF2-40B4-BE49-F238E27FC236}">
                <a16:creationId xmlns:a16="http://schemas.microsoft.com/office/drawing/2014/main" id="{2D0D15E1-AE38-59E2-85D3-D56B51E7A4A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389" b="100000" l="0" r="100000">
                        <a14:foregroundMark x1="32716" y1="15278" x2="16049" y2="19444"/>
                        <a14:foregroundMark x1="41358" y1="14583" x2="11111" y2="16667"/>
                      </a14:backgroundRemoval>
                    </a14:imgEffect>
                  </a14:imgLayer>
                </a14:imgProps>
              </a:ext>
              <a:ext uri="{28A0092B-C50C-407E-A947-70E740481C1C}">
                <a14:useLocalDpi xmlns:a14="http://schemas.microsoft.com/office/drawing/2010/main" val="0"/>
              </a:ext>
            </a:extLst>
          </a:blip>
          <a:srcRect/>
          <a:stretch>
            <a:fillRect/>
          </a:stretch>
        </p:blipFill>
        <p:spPr bwMode="auto">
          <a:xfrm rot="151186">
            <a:off x="7202814" y="3752782"/>
            <a:ext cx="1231910" cy="1095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0" descr="http://t0.gstatic.com/images?q=tbn:ANd9GcQztg9bFluUTp9VrJM4qZKwFOZiqJNx2H0kxezrdMivxloDNOXUhA">
            <a:extLst>
              <a:ext uri="{FF2B5EF4-FFF2-40B4-BE49-F238E27FC236}">
                <a16:creationId xmlns:a16="http://schemas.microsoft.com/office/drawing/2014/main" id="{8B3B069A-FF5F-D0B5-C527-E8A2496375F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91880" y1="17130" x2="91453" y2="21296"/>
                        <a14:foregroundMark x1="95726" y1="15278" x2="85470" y2="32407"/>
                        <a14:foregroundMark x1="50855" y1="90278" x2="67094"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5946300" y="3822550"/>
            <a:ext cx="1122502" cy="1036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ángulo 2"/>
          <p:cNvSpPr/>
          <p:nvPr/>
        </p:nvSpPr>
        <p:spPr>
          <a:xfrm>
            <a:off x="479049" y="2551837"/>
            <a:ext cx="7979151" cy="923330"/>
          </a:xfrm>
          <a:prstGeom prst="rect">
            <a:avLst/>
          </a:prstGeom>
        </p:spPr>
        <p:txBody>
          <a:bodyPr wrap="square">
            <a:spAutoFit/>
          </a:bodyPr>
          <a:lstStyle/>
          <a:p>
            <a:pPr algn="just"/>
            <a:r>
              <a:rPr lang="es-ES" dirty="0"/>
              <a:t>La </a:t>
            </a:r>
            <a:r>
              <a:rPr lang="es-ES" b="1" dirty="0"/>
              <a:t>cantidad de energía eléctrica transformada en calor </a:t>
            </a:r>
            <a:r>
              <a:rPr lang="es-ES" dirty="0"/>
              <a:t>por efecto Joule depende de la </a:t>
            </a:r>
            <a:r>
              <a:rPr lang="es-ES" b="1" dirty="0"/>
              <a:t>intensidad de la corriente </a:t>
            </a:r>
            <a:r>
              <a:rPr lang="es-ES" dirty="0"/>
              <a:t>y la </a:t>
            </a:r>
            <a:r>
              <a:rPr lang="es-ES" b="1" dirty="0"/>
              <a:t>resistencia del material</a:t>
            </a:r>
            <a:r>
              <a:rPr lang="es-ES" dirty="0"/>
              <a:t>. La energía disipada como calor por unidad de tiempo se calcula mediante la </a:t>
            </a:r>
            <a:r>
              <a:rPr lang="es-ES" b="1" dirty="0">
                <a:solidFill>
                  <a:srgbClr val="FF0000"/>
                </a:solidFill>
              </a:rPr>
              <a:t>ley de Joule</a:t>
            </a:r>
            <a:r>
              <a:rPr lang="es-ES" dirty="0"/>
              <a:t>:</a:t>
            </a:r>
            <a:endParaRPr lang="es-CL" dirty="0"/>
          </a:p>
        </p:txBody>
      </p:sp>
      <mc:AlternateContent xmlns:mc="http://schemas.openxmlformats.org/markup-compatibility/2006" xmlns:a14="http://schemas.microsoft.com/office/drawing/2010/main">
        <mc:Choice Requires="a14">
          <p:sp>
            <p:nvSpPr>
              <p:cNvPr id="20" name="Object 1">
                <a:extLst>
                  <a:ext uri="{FF2B5EF4-FFF2-40B4-BE49-F238E27FC236}">
                    <a16:creationId xmlns:a16="http://schemas.microsoft.com/office/drawing/2014/main" id="{9BEE0F13-B0BE-82DF-1742-CCBDD106CC68}"/>
                  </a:ext>
                </a:extLst>
              </p:cNvPr>
              <p:cNvSpPr txBox="1"/>
              <p:nvPr/>
            </p:nvSpPr>
            <p:spPr bwMode="auto">
              <a:xfrm>
                <a:off x="3568511" y="3726230"/>
                <a:ext cx="1800225" cy="614362"/>
              </a:xfrm>
              <a:prstGeom prst="rect">
                <a:avLst/>
              </a:prstGeom>
              <a:solidFill>
                <a:schemeClr val="accent2">
                  <a:lumMod val="75000"/>
                </a:schemeClr>
              </a:solidFill>
              <a:ln>
                <a:solidFill>
                  <a:schemeClr val="accent2">
                    <a:lumMod val="75000"/>
                  </a:schemeClr>
                </a:solidFill>
              </a:ln>
            </p:spPr>
            <p:txBody>
              <a:bodyPr anchor="ctr">
                <a:normAutofit/>
              </a:bodyPr>
              <a:lstStyle/>
              <a:p>
                <a:pPr/>
                <a14:m>
                  <m:oMathPara xmlns:m="http://schemas.openxmlformats.org/officeDocument/2006/math">
                    <m:oMathParaPr>
                      <m:jc m:val="center"/>
                    </m:oMathParaPr>
                    <m:oMath xmlns:m="http://schemas.openxmlformats.org/officeDocument/2006/math">
                      <m:r>
                        <a:rPr lang="es-CL" sz="2400" i="1" smtClean="0">
                          <a:solidFill>
                            <a:schemeClr val="bg1"/>
                          </a:solidFill>
                          <a:latin typeface="Cambria Math" panose="02040503050406030204" pitchFamily="18" charset="0"/>
                        </a:rPr>
                        <m:t>𝑃</m:t>
                      </m:r>
                      <m:r>
                        <a:rPr lang="es-CL" sz="2400" i="1" smtClean="0">
                          <a:solidFill>
                            <a:schemeClr val="bg1"/>
                          </a:solidFill>
                          <a:latin typeface="Cambria Math" panose="02040503050406030204" pitchFamily="18" charset="0"/>
                        </a:rPr>
                        <m:t>=</m:t>
                      </m:r>
                      <m:sSup>
                        <m:sSupPr>
                          <m:ctrlPr>
                            <a:rPr lang="es-CL" sz="2400" i="1">
                              <a:solidFill>
                                <a:schemeClr val="bg1"/>
                              </a:solidFill>
                              <a:latin typeface="Cambria Math" panose="02040503050406030204" pitchFamily="18" charset="0"/>
                            </a:rPr>
                          </m:ctrlPr>
                        </m:sSupPr>
                        <m:e>
                          <m:r>
                            <a:rPr lang="es-CL" sz="2400" i="1">
                              <a:solidFill>
                                <a:schemeClr val="bg1"/>
                              </a:solidFill>
                              <a:latin typeface="Cambria Math" panose="02040503050406030204" pitchFamily="18" charset="0"/>
                            </a:rPr>
                            <m:t>𝑖</m:t>
                          </m:r>
                        </m:e>
                        <m:sup>
                          <m:r>
                            <a:rPr lang="es-CL" sz="2400" i="1">
                              <a:solidFill>
                                <a:schemeClr val="bg1"/>
                              </a:solidFill>
                              <a:latin typeface="Cambria Math" panose="02040503050406030204" pitchFamily="18" charset="0"/>
                            </a:rPr>
                            <m:t>2</m:t>
                          </m:r>
                        </m:sup>
                      </m:sSup>
                      <m:r>
                        <a:rPr lang="es-CL" sz="2400" i="1">
                          <a:solidFill>
                            <a:schemeClr val="bg1"/>
                          </a:solidFill>
                          <a:latin typeface="Cambria Math" panose="02040503050406030204" pitchFamily="18" charset="0"/>
                        </a:rPr>
                        <m:t>⋅</m:t>
                      </m:r>
                      <m:r>
                        <a:rPr lang="es-CL" sz="2400" i="1">
                          <a:solidFill>
                            <a:schemeClr val="bg1"/>
                          </a:solidFill>
                          <a:latin typeface="Cambria Math" panose="02040503050406030204" pitchFamily="18" charset="0"/>
                        </a:rPr>
                        <m:t>𝑅</m:t>
                      </m:r>
                    </m:oMath>
                  </m:oMathPara>
                </a14:m>
                <a:endParaRPr lang="es-CL" sz="2400" dirty="0">
                  <a:solidFill>
                    <a:schemeClr val="bg1"/>
                  </a:solidFill>
                </a:endParaRPr>
              </a:p>
            </p:txBody>
          </p:sp>
        </mc:Choice>
        <mc:Fallback xmlns="">
          <p:sp>
            <p:nvSpPr>
              <p:cNvPr id="20" name="Object 1">
                <a:extLst>
                  <a:ext uri="{FF2B5EF4-FFF2-40B4-BE49-F238E27FC236}">
                    <a16:creationId xmlns:a16="http://schemas.microsoft.com/office/drawing/2014/main" id="{9BEE0F13-B0BE-82DF-1742-CCBDD106CC68}"/>
                  </a:ext>
                </a:extLst>
              </p:cNvPr>
              <p:cNvSpPr txBox="1">
                <a:spLocks noRot="1" noChangeAspect="1" noMove="1" noResize="1" noEditPoints="1" noAdjustHandles="1" noChangeArrowheads="1" noChangeShapeType="1" noTextEdit="1"/>
              </p:cNvSpPr>
              <p:nvPr/>
            </p:nvSpPr>
            <p:spPr bwMode="auto">
              <a:xfrm>
                <a:off x="3568511" y="3726230"/>
                <a:ext cx="1800225" cy="614362"/>
              </a:xfrm>
              <a:prstGeom prst="rect">
                <a:avLst/>
              </a:prstGeom>
              <a:blipFill>
                <a:blip r:embed="rId10"/>
                <a:stretch>
                  <a:fillRect/>
                </a:stretch>
              </a:blipFill>
              <a:ln>
                <a:solidFill>
                  <a:schemeClr val="accent2">
                    <a:lumMod val="75000"/>
                  </a:schemeClr>
                </a:solidFill>
              </a:ln>
            </p:spPr>
            <p:txBody>
              <a:bodyPr/>
              <a:lstStyle/>
              <a:p>
                <a:r>
                  <a:rPr lang="es-CL">
                    <a:noFill/>
                  </a:rPr>
                  <a:t> </a:t>
                </a:r>
              </a:p>
            </p:txBody>
          </p:sp>
        </mc:Fallback>
      </mc:AlternateContent>
      <p:grpSp>
        <p:nvGrpSpPr>
          <p:cNvPr id="21" name="22 Grupo">
            <a:extLst>
              <a:ext uri="{FF2B5EF4-FFF2-40B4-BE49-F238E27FC236}">
                <a16:creationId xmlns:a16="http://schemas.microsoft.com/office/drawing/2014/main" id="{18C4BFE2-6A93-EEF6-C796-11AA374567A9}"/>
              </a:ext>
            </a:extLst>
          </p:cNvPr>
          <p:cNvGrpSpPr>
            <a:grpSpLocks/>
          </p:cNvGrpSpPr>
          <p:nvPr/>
        </p:nvGrpSpPr>
        <p:grpSpPr bwMode="auto">
          <a:xfrm>
            <a:off x="479049" y="4691678"/>
            <a:ext cx="4201057" cy="1255728"/>
            <a:chOff x="395536" y="3429000"/>
            <a:chExt cx="5613212" cy="1381301"/>
          </a:xfrm>
        </p:grpSpPr>
        <p:sp>
          <p:nvSpPr>
            <p:cNvPr id="23" name="21 Rectángulo">
              <a:extLst>
                <a:ext uri="{FF2B5EF4-FFF2-40B4-BE49-F238E27FC236}">
                  <a16:creationId xmlns:a16="http://schemas.microsoft.com/office/drawing/2014/main" id="{AF227DCE-106C-F888-637A-2325F73417E6}"/>
                </a:ext>
              </a:extLst>
            </p:cNvPr>
            <p:cNvSpPr>
              <a:spLocks noChangeArrowheads="1"/>
            </p:cNvSpPr>
            <p:nvPr/>
          </p:nvSpPr>
          <p:spPr bwMode="auto">
            <a:xfrm>
              <a:off x="395536" y="3429000"/>
              <a:ext cx="5613212" cy="1381301"/>
            </a:xfrm>
            <a:prstGeom prst="rect">
              <a:avLst/>
            </a:prstGeom>
            <a:noFill/>
            <a:ln w="28575">
              <a:solidFill>
                <a:srgbClr val="A7BA1A"/>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defTabSz="914400" eaLnBrk="1" fontAlgn="base" hangingPunct="1">
                <a:lnSpc>
                  <a:spcPct val="90000"/>
                </a:lnSpc>
                <a:spcBef>
                  <a:spcPct val="20000"/>
                </a:spcBef>
                <a:spcAft>
                  <a:spcPct val="0"/>
                </a:spcAft>
                <a:defRPr/>
              </a:pPr>
              <a:r>
                <a:rPr lang="es-ES" altLang="es-CL" kern="0" dirty="0">
                  <a:solidFill>
                    <a:srgbClr val="000000"/>
                  </a:solidFill>
                  <a:latin typeface="+mn-lt"/>
                  <a:ea typeface="ＭＳ Ｐゴシック" panose="020B0600070205080204" pitchFamily="34" charset="-128"/>
                </a:rPr>
                <a:t>Se mide en unidades de potencia, es decir:</a:t>
              </a:r>
            </a:p>
            <a:p>
              <a:pPr marL="342900" marR="0" lvl="0" indent="-342900" defTabSz="914400" eaLnBrk="1" fontAlgn="base" latinLnBrk="0" hangingPunct="1">
                <a:lnSpc>
                  <a:spcPct val="90000"/>
                </a:lnSpc>
                <a:spcBef>
                  <a:spcPct val="20000"/>
                </a:spcBef>
                <a:spcAft>
                  <a:spcPct val="0"/>
                </a:spcAft>
                <a:buClrTx/>
                <a:buSzTx/>
                <a:buFontTx/>
                <a:buNone/>
                <a:tabLst/>
                <a:defRPr/>
              </a:pPr>
              <a:r>
                <a:rPr kumimoji="0" lang="es-ES" altLang="es-CL" sz="1800" b="0" i="0" u="none" strike="noStrike" kern="0" cap="none" spc="0" normalizeH="0" baseline="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 </a:t>
              </a:r>
            </a:p>
            <a:p>
              <a:pPr marL="342900" marR="0" lvl="0" indent="-342900" defTabSz="914400" eaLnBrk="1" fontAlgn="base" latinLnBrk="0" hangingPunct="1">
                <a:lnSpc>
                  <a:spcPct val="90000"/>
                </a:lnSpc>
                <a:spcBef>
                  <a:spcPct val="20000"/>
                </a:spcBef>
                <a:spcAft>
                  <a:spcPct val="0"/>
                </a:spcAft>
                <a:buClrTx/>
                <a:buSzTx/>
                <a:buFontTx/>
                <a:buNone/>
                <a:tabLst/>
                <a:defRPr/>
              </a:pPr>
              <a:r>
                <a:rPr kumimoji="0" lang="es-ES" altLang="es-CL"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defTabSz="914400" eaLnBrk="1" fontAlgn="base" latinLnBrk="0" hangingPunct="1">
                <a:lnSpc>
                  <a:spcPct val="90000"/>
                </a:lnSpc>
                <a:spcBef>
                  <a:spcPct val="20000"/>
                </a:spcBef>
                <a:spcAft>
                  <a:spcPct val="0"/>
                </a:spcAft>
                <a:buClrTx/>
                <a:buSzTx/>
                <a:buFontTx/>
                <a:buNone/>
                <a:tabLst/>
                <a:defRPr/>
              </a:pPr>
              <a:endParaRPr kumimoji="0" lang="es-ES" altLang="es-CL"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22" name="Object 3">
              <a:extLst>
                <a:ext uri="{FF2B5EF4-FFF2-40B4-BE49-F238E27FC236}">
                  <a16:creationId xmlns:a16="http://schemas.microsoft.com/office/drawing/2014/main" id="{5FE84A34-0248-BF92-3BDF-5ACB244C8F34}"/>
                </a:ext>
              </a:extLst>
            </p:cNvPr>
            <p:cNvGraphicFramePr>
              <a:graphicFrameLocks noChangeAspect="1"/>
            </p:cNvGraphicFramePr>
            <p:nvPr>
              <p:extLst>
                <p:ext uri="{D42A27DB-BD31-4B8C-83A1-F6EECF244321}">
                  <p14:modId xmlns:p14="http://schemas.microsoft.com/office/powerpoint/2010/main" val="2959050085"/>
                </p:ext>
              </p:extLst>
            </p:nvPr>
          </p:nvGraphicFramePr>
          <p:xfrm>
            <a:off x="2030722" y="3835690"/>
            <a:ext cx="2342838" cy="873274"/>
          </p:xfrm>
          <a:graphic>
            <a:graphicData uri="http://schemas.openxmlformats.org/presentationml/2006/ole">
              <mc:AlternateContent xmlns:mc="http://schemas.openxmlformats.org/markup-compatibility/2006">
                <mc:Choice xmlns:v="urn:schemas-microsoft-com:vml" Requires="v">
                  <p:oleObj name="Equation" r:id="rId11" imgW="1231900" imgH="457200" progId="Equation.DSMT4">
                    <p:embed/>
                  </p:oleObj>
                </mc:Choice>
                <mc:Fallback>
                  <p:oleObj name="Equation" r:id="rId11" imgW="1231900" imgH="457200" progId="Equation.DSMT4">
                    <p:embed/>
                    <p:pic>
                      <p:nvPicPr>
                        <p:cNvPr id="22" name="Object 3">
                          <a:extLst>
                            <a:ext uri="{FF2B5EF4-FFF2-40B4-BE49-F238E27FC236}">
                              <a16:creationId xmlns:a16="http://schemas.microsoft.com/office/drawing/2014/main" id="{5FE84A34-0248-BF92-3BDF-5ACB244C8F3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30722" y="3835690"/>
                          <a:ext cx="2342838" cy="873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pic>
        <p:nvPicPr>
          <p:cNvPr id="24" name="Picture 10" descr="http://bluehouse.com.uy/images/pp5120.png">
            <a:extLst>
              <a:ext uri="{FF2B5EF4-FFF2-40B4-BE49-F238E27FC236}">
                <a16:creationId xmlns:a16="http://schemas.microsoft.com/office/drawing/2014/main" id="{AF80A38A-D4E3-6B3B-756B-AE9932C65BDE}"/>
              </a:ext>
            </a:extLst>
          </p:cNvPr>
          <p:cNvPicPr>
            <a:picLocks noChangeAspect="1" noChangeArrowheads="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6803" b="89796" l="2721" r="97619"/>
                    </a14:imgEffect>
                  </a14:imgLayer>
                </a14:imgProps>
              </a:ext>
              <a:ext uri="{28A0092B-C50C-407E-A947-70E740481C1C}">
                <a14:useLocalDpi xmlns:a14="http://schemas.microsoft.com/office/drawing/2010/main" val="0"/>
              </a:ext>
            </a:extLst>
          </a:blip>
          <a:srcRect/>
          <a:stretch>
            <a:fillRect/>
          </a:stretch>
        </p:blipFill>
        <p:spPr bwMode="auto">
          <a:xfrm rot="183004">
            <a:off x="6456821" y="5556742"/>
            <a:ext cx="1223962"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8" descr="http://www.bosch-home.es/Files/Bosch/Es/es/AdditionalFiles/producto/TWK8SL1.jpg">
            <a:extLst>
              <a:ext uri="{FF2B5EF4-FFF2-40B4-BE49-F238E27FC236}">
                <a16:creationId xmlns:a16="http://schemas.microsoft.com/office/drawing/2014/main" id="{FD71EF46-1D8D-51BB-EEE1-D41D57BE6A9A}"/>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143" l="0" r="97714"/>
                    </a14:imgEffect>
                  </a14:imgLayer>
                </a14:imgProps>
              </a:ext>
              <a:ext uri="{28A0092B-C50C-407E-A947-70E740481C1C}">
                <a14:useLocalDpi xmlns:a14="http://schemas.microsoft.com/office/drawing/2010/main" val="0"/>
              </a:ext>
            </a:extLst>
          </a:blip>
          <a:srcRect/>
          <a:stretch>
            <a:fillRect/>
          </a:stretch>
        </p:blipFill>
        <p:spPr bwMode="auto">
          <a:xfrm>
            <a:off x="7560523" y="5061396"/>
            <a:ext cx="1337675" cy="1337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CuadroTexto 25"/>
          <p:cNvSpPr txBox="1"/>
          <p:nvPr/>
        </p:nvSpPr>
        <p:spPr>
          <a:xfrm>
            <a:off x="2099066" y="5401978"/>
            <a:ext cx="4998522"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¿Crees que es recomendable utilizar un dispositivo que pierde mucha energía en forma de calor por efecto Joule sin aprovecharla?</a:t>
            </a:r>
          </a:p>
        </p:txBody>
      </p:sp>
      <p:pic>
        <p:nvPicPr>
          <p:cNvPr id="27" name="Imagen 26"/>
          <p:cNvPicPr>
            <a:picLocks noChangeAspect="1"/>
          </p:cNvPicPr>
          <p:nvPr/>
        </p:nvPicPr>
        <p:blipFill rotWithShape="1">
          <a:blip r:embed="rId17">
            <a:extLst>
              <a:ext uri="{28A0092B-C50C-407E-A947-70E740481C1C}">
                <a14:useLocalDpi xmlns:a14="http://schemas.microsoft.com/office/drawing/2010/main" val="0"/>
              </a:ext>
            </a:extLst>
          </a:blip>
          <a:srcRect l="83271" t="48518" r="249" b="552"/>
          <a:stretch/>
        </p:blipFill>
        <p:spPr>
          <a:xfrm>
            <a:off x="7196839" y="3817901"/>
            <a:ext cx="2012614" cy="3498819"/>
          </a:xfrm>
          <a:prstGeom prst="rect">
            <a:avLst/>
          </a:prstGeom>
        </p:spPr>
      </p:pic>
      <p:pic>
        <p:nvPicPr>
          <p:cNvPr id="16" name="Imagen 15"/>
          <p:cNvPicPr>
            <a:picLocks noChangeAspect="1"/>
          </p:cNvPicPr>
          <p:nvPr/>
        </p:nvPicPr>
        <p:blipFill>
          <a:blip r:embed="rId18"/>
          <a:stretch>
            <a:fillRect/>
          </a:stretch>
        </p:blipFill>
        <p:spPr>
          <a:xfrm>
            <a:off x="82474" y="233823"/>
            <a:ext cx="2334970" cy="701101"/>
          </a:xfrm>
          <a:prstGeom prst="rect">
            <a:avLst/>
          </a:prstGeom>
        </p:spPr>
      </p:pic>
    </p:spTree>
    <p:extLst>
      <p:ext uri="{BB962C8B-B14F-4D97-AF65-F5344CB8AC3E}">
        <p14:creationId xmlns:p14="http://schemas.microsoft.com/office/powerpoint/2010/main" val="292062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P spid="20"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19D34C5-7F8D-157E-AC30-538A018AA3B5}"/>
              </a:ext>
            </a:extLst>
          </p:cNvPr>
          <p:cNvSpPr txBox="1"/>
          <p:nvPr/>
        </p:nvSpPr>
        <p:spPr>
          <a:xfrm>
            <a:off x="479049" y="398438"/>
            <a:ext cx="8185901" cy="707886"/>
          </a:xfrm>
          <a:prstGeom prst="rect">
            <a:avLst/>
          </a:prstGeom>
          <a:noFill/>
        </p:spPr>
        <p:txBody>
          <a:bodyPr wrap="square" rtlCol="0">
            <a:spAutoFit/>
          </a:bodyPr>
          <a:lstStyle/>
          <a:p>
            <a:pPr algn="just"/>
            <a:r>
              <a:rPr lang="es-ES" sz="4000" b="1" dirty="0"/>
              <a:t>Aplicaciones del efecto Joule</a:t>
            </a:r>
          </a:p>
        </p:txBody>
      </p:sp>
      <p:sp>
        <p:nvSpPr>
          <p:cNvPr id="5" name="Rectangle 4">
            <a:extLst>
              <a:ext uri="{FF2B5EF4-FFF2-40B4-BE49-F238E27FC236}">
                <a16:creationId xmlns:a16="http://schemas.microsoft.com/office/drawing/2014/main" id="{D890355B-2509-A300-0DA0-CA14955E5A6F}"/>
              </a:ext>
            </a:extLst>
          </p:cNvPr>
          <p:cNvSpPr>
            <a:spLocks noChangeArrowheads="1"/>
          </p:cNvSpPr>
          <p:nvPr/>
        </p:nvSpPr>
        <p:spPr bwMode="auto">
          <a:xfrm>
            <a:off x="479049" y="1261856"/>
            <a:ext cx="7966764" cy="2266950"/>
          </a:xfrm>
          <a:prstGeom prst="rect">
            <a:avLst/>
          </a:prstGeom>
          <a:noFill/>
          <a:ln w="9525">
            <a:noFill/>
            <a:miter lim="800000"/>
            <a:headEnd/>
            <a:tailEnd/>
          </a:ln>
        </p:spPr>
        <p:txBody>
          <a:bodyPr/>
          <a:lstStyle/>
          <a:p>
            <a:pPr algn="just" fontAlgn="base">
              <a:spcBef>
                <a:spcPct val="0"/>
              </a:spcBef>
              <a:spcAft>
                <a:spcPct val="0"/>
              </a:spcAft>
              <a:defRPr/>
            </a:pPr>
            <a:r>
              <a:rPr lang="es-ES_tradnl" dirty="0">
                <a:solidFill>
                  <a:srgbClr val="000000"/>
                </a:solidFill>
                <a:ea typeface="ＭＳ Ｐゴシック"/>
                <a:cs typeface="ＭＳ Ｐゴシック"/>
              </a:rPr>
              <a:t>El </a:t>
            </a:r>
            <a:r>
              <a:rPr lang="es-ES_tradnl" b="1" dirty="0">
                <a:solidFill>
                  <a:srgbClr val="000000"/>
                </a:solidFill>
                <a:ea typeface="ＭＳ Ｐゴシック"/>
                <a:cs typeface="ＭＳ Ｐゴシック"/>
              </a:rPr>
              <a:t>efecto Joule</a:t>
            </a:r>
            <a:r>
              <a:rPr lang="es-ES_tradnl" dirty="0">
                <a:solidFill>
                  <a:srgbClr val="000000"/>
                </a:solidFill>
                <a:ea typeface="ＭＳ Ｐゴシック"/>
                <a:cs typeface="ＭＳ Ｐゴシック"/>
              </a:rPr>
              <a:t> es aprovechado para la </a:t>
            </a:r>
            <a:r>
              <a:rPr lang="es-ES_tradnl" b="1" dirty="0">
                <a:solidFill>
                  <a:srgbClr val="000000"/>
                </a:solidFill>
                <a:ea typeface="ＭＳ Ｐゴシック"/>
                <a:cs typeface="ＭＳ Ｐゴシック"/>
              </a:rPr>
              <a:t>generación de calor, </a:t>
            </a:r>
            <a:r>
              <a:rPr lang="es-ES_tradnl" dirty="0">
                <a:solidFill>
                  <a:srgbClr val="000000"/>
                </a:solidFill>
                <a:ea typeface="ＭＳ Ｐゴシック"/>
                <a:cs typeface="ＭＳ Ｐゴシック"/>
              </a:rPr>
              <a:t>como</a:t>
            </a:r>
            <a:r>
              <a:rPr lang="es-ES_tradnl" b="1" dirty="0">
                <a:solidFill>
                  <a:srgbClr val="000000"/>
                </a:solidFill>
                <a:ea typeface="ＭＳ Ｐゴシック"/>
                <a:cs typeface="ＭＳ Ｐゴシック"/>
              </a:rPr>
              <a:t> </a:t>
            </a:r>
            <a:r>
              <a:rPr lang="es-ES_tradnl" dirty="0">
                <a:solidFill>
                  <a:srgbClr val="000000"/>
                </a:solidFill>
                <a:ea typeface="ＭＳ Ｐゴシック"/>
                <a:cs typeface="ＭＳ Ｐゴシック"/>
              </a:rPr>
              <a:t>por ejemplo en una plancha o en situaciones en las cuales, a través de altas temperaturas, se producen otros efectos, como la incandescencia; este es el caso de la generación de luz en una ampolleta incandescente.</a:t>
            </a:r>
            <a:endParaRPr lang="es-ES" dirty="0">
              <a:solidFill>
                <a:srgbClr val="000000"/>
              </a:solidFill>
              <a:ea typeface="ＭＳ Ｐゴシック" pitchFamily="34" charset="-128"/>
              <a:cs typeface="Arial" panose="020B0604020202020204" pitchFamily="34" charset="0"/>
            </a:endParaRPr>
          </a:p>
        </p:txBody>
      </p:sp>
      <p:grpSp>
        <p:nvGrpSpPr>
          <p:cNvPr id="12" name="Grupo 11"/>
          <p:cNvGrpSpPr/>
          <p:nvPr/>
        </p:nvGrpSpPr>
        <p:grpSpPr>
          <a:xfrm>
            <a:off x="4894300" y="2592709"/>
            <a:ext cx="2855109" cy="3366103"/>
            <a:chOff x="4894300" y="2592709"/>
            <a:chExt cx="2855109" cy="3366103"/>
          </a:xfrm>
        </p:grpSpPr>
        <p:grpSp>
          <p:nvGrpSpPr>
            <p:cNvPr id="22" name="63 Grupo">
              <a:extLst>
                <a:ext uri="{FF2B5EF4-FFF2-40B4-BE49-F238E27FC236}">
                  <a16:creationId xmlns:a16="http://schemas.microsoft.com/office/drawing/2014/main" id="{F529CBA6-BC97-1DA9-19CD-820D43C9C512}"/>
                </a:ext>
              </a:extLst>
            </p:cNvPr>
            <p:cNvGrpSpPr>
              <a:grpSpLocks/>
            </p:cNvGrpSpPr>
            <p:nvPr/>
          </p:nvGrpSpPr>
          <p:grpSpPr bwMode="auto">
            <a:xfrm>
              <a:off x="6435916" y="3824915"/>
              <a:ext cx="1313493" cy="2133897"/>
              <a:chOff x="3536949" y="4242671"/>
              <a:chExt cx="1179067" cy="2202428"/>
            </a:xfrm>
          </p:grpSpPr>
          <p:pic>
            <p:nvPicPr>
              <p:cNvPr id="24" name="Picture 3">
                <a:extLst>
                  <a:ext uri="{FF2B5EF4-FFF2-40B4-BE49-F238E27FC236}">
                    <a16:creationId xmlns:a16="http://schemas.microsoft.com/office/drawing/2014/main" id="{6303514C-A085-C533-82E1-E89C8F1D0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130" y="5009100"/>
                <a:ext cx="1054886" cy="143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5" name="36 Conector recto de flecha">
                <a:extLst>
                  <a:ext uri="{FF2B5EF4-FFF2-40B4-BE49-F238E27FC236}">
                    <a16:creationId xmlns:a16="http://schemas.microsoft.com/office/drawing/2014/main" id="{211EF4DD-F7BD-DF9B-F03A-EEB18BF3BDF7}"/>
                  </a:ext>
                </a:extLst>
              </p:cNvPr>
              <p:cNvCxnSpPr/>
              <p:nvPr/>
            </p:nvCxnSpPr>
            <p:spPr>
              <a:xfrm>
                <a:off x="4121562" y="4920077"/>
                <a:ext cx="67011" cy="484883"/>
              </a:xfrm>
              <a:prstGeom prst="straightConnector1">
                <a:avLst/>
              </a:prstGeom>
              <a:noFill/>
              <a:ln w="28575" cap="flat" cmpd="sng" algn="ctr">
                <a:solidFill>
                  <a:srgbClr val="067DD9"/>
                </a:solidFill>
                <a:prstDash val="solid"/>
                <a:tailEnd type="arrow"/>
              </a:ln>
              <a:effectLst>
                <a:outerShdw blurRad="40000" dist="20000" dir="5400000" rotWithShape="0">
                  <a:srgbClr val="000000">
                    <a:alpha val="38000"/>
                  </a:srgbClr>
                </a:outerShdw>
              </a:effectLst>
            </p:spPr>
          </p:cxnSp>
          <p:sp>
            <p:nvSpPr>
              <p:cNvPr id="26" name="37 CuadroTexto">
                <a:extLst>
                  <a:ext uri="{FF2B5EF4-FFF2-40B4-BE49-F238E27FC236}">
                    <a16:creationId xmlns:a16="http://schemas.microsoft.com/office/drawing/2014/main" id="{D0934370-6A22-353C-813E-3A1AC066FB98}"/>
                  </a:ext>
                </a:extLst>
              </p:cNvPr>
              <p:cNvSpPr txBox="1"/>
              <p:nvPr/>
            </p:nvSpPr>
            <p:spPr bwMode="auto">
              <a:xfrm>
                <a:off x="3536949" y="4242671"/>
                <a:ext cx="1154324" cy="667088"/>
              </a:xfrm>
              <a:prstGeom prst="rect">
                <a:avLst/>
              </a:prstGeom>
              <a:noFill/>
              <a:ln w="38100">
                <a:noFill/>
                <a:miter lim="800000"/>
                <a:headEnd/>
                <a:tailEnd/>
              </a:ln>
            </p:spPr>
            <p:txBody>
              <a:bodyPr wrap="none">
                <a:spAutoFit/>
              </a:bodyPr>
              <a:lstStyle/>
              <a:p>
                <a:pPr algn="ctr" fontAlgn="base">
                  <a:spcBef>
                    <a:spcPct val="0"/>
                  </a:spcBef>
                  <a:spcAft>
                    <a:spcPct val="0"/>
                  </a:spcAft>
                  <a:defRPr/>
                </a:pPr>
                <a:r>
                  <a:rPr lang="es-ES" kern="0" dirty="0">
                    <a:solidFill>
                      <a:srgbClr val="000000"/>
                    </a:solidFill>
                    <a:effectLst>
                      <a:outerShdw blurRad="38100" dist="38100" dir="2700000" algn="tl">
                        <a:srgbClr val="000000">
                          <a:alpha val="43137"/>
                        </a:srgbClr>
                      </a:outerShdw>
                    </a:effectLst>
                    <a:ea typeface="ＭＳ Ｐゴシック"/>
                    <a:cs typeface="ＭＳ Ｐゴシック"/>
                  </a:rPr>
                  <a:t>Resistencia </a:t>
                </a:r>
              </a:p>
              <a:p>
                <a:pPr algn="ctr" fontAlgn="base">
                  <a:spcBef>
                    <a:spcPct val="0"/>
                  </a:spcBef>
                  <a:spcAft>
                    <a:spcPct val="0"/>
                  </a:spcAft>
                  <a:defRPr/>
                </a:pPr>
                <a:r>
                  <a:rPr lang="es-ES" kern="0" dirty="0">
                    <a:solidFill>
                      <a:srgbClr val="000000"/>
                    </a:solidFill>
                    <a:effectLst>
                      <a:outerShdw blurRad="38100" dist="38100" dir="2700000" algn="tl">
                        <a:srgbClr val="000000">
                          <a:alpha val="43137"/>
                        </a:srgbClr>
                      </a:outerShdw>
                    </a:effectLst>
                    <a:ea typeface="ＭＳ Ｐゴシック"/>
                    <a:cs typeface="ＭＳ Ｐゴシック"/>
                  </a:rPr>
                  <a:t>eléctrica</a:t>
                </a:r>
                <a:endParaRPr lang="es-CL" kern="0" dirty="0">
                  <a:solidFill>
                    <a:srgbClr val="000000"/>
                  </a:solidFill>
                  <a:effectLst>
                    <a:outerShdw blurRad="38100" dist="38100" dir="2700000" algn="tl">
                      <a:srgbClr val="000000">
                        <a:alpha val="43137"/>
                      </a:srgbClr>
                    </a:outerShdw>
                  </a:effectLst>
                  <a:ea typeface="ＭＳ Ｐゴシック"/>
                  <a:cs typeface="ＭＳ Ｐゴシック"/>
                </a:endParaRPr>
              </a:p>
            </p:txBody>
          </p:sp>
        </p:grpSp>
        <p:pic>
          <p:nvPicPr>
            <p:cNvPr id="4" name="Imagen 3"/>
            <p:cNvPicPr>
              <a:picLocks noChangeAspect="1"/>
            </p:cNvPicPr>
            <p:nvPr/>
          </p:nvPicPr>
          <p:blipFill>
            <a:blip r:embed="rId4">
              <a:extLst>
                <a:ext uri="{BEBA8EAE-BF5A-486C-A8C5-ECC9F3942E4B}">
                  <a14:imgProps xmlns:a14="http://schemas.microsoft.com/office/drawing/2010/main">
                    <a14:imgLayer r:embed="rId5">
                      <a14:imgEffect>
                        <a14:backgroundRemoval t="197" b="99213" l="0" r="98061">
                          <a14:foregroundMark x1="24377" y1="10039" x2="16620" y2="23228"/>
                          <a14:foregroundMark x1="13573" y1="24016" x2="11357" y2="36220"/>
                          <a14:foregroundMark x1="7756" y1="35433" x2="9972" y2="44882"/>
                          <a14:foregroundMark x1="14404" y1="48228" x2="26593" y2="57283"/>
                          <a14:foregroundMark x1="9141" y1="27362" x2="21607" y2="6693"/>
                          <a14:foregroundMark x1="24100" y1="7283" x2="41551" y2="3543"/>
                          <a14:foregroundMark x1="28532" y1="6299" x2="53463" y2="197"/>
                          <a14:foregroundMark x1="46537" y1="2756" x2="24931" y2="8268"/>
                          <a14:foregroundMark x1="56787" y1="2165" x2="74792" y2="9843"/>
                          <a14:foregroundMark x1="64266" y1="3543" x2="76731" y2="6693"/>
                          <a14:foregroundMark x1="78393" y1="9252" x2="90582" y2="20866"/>
                          <a14:foregroundMark x1="89474" y1="23228" x2="89474" y2="31693"/>
                          <a14:foregroundMark x1="92244" y1="22835" x2="94183" y2="30118"/>
                          <a14:foregroundMark x1="93629" y1="34055" x2="91136" y2="42323"/>
                          <a14:foregroundMark x1="88643" y1="49016" x2="82825" y2="54921"/>
                          <a14:foregroundMark x1="81163" y1="58268" x2="68975" y2="63189"/>
                          <a14:foregroundMark x1="34626" y1="62402" x2="20776" y2="57874"/>
                          <a14:foregroundMark x1="16343" y1="53543" x2="7202" y2="42520"/>
                          <a14:foregroundMark x1="37119" y1="1969" x2="23546" y2="8071"/>
                        </a14:backgroundRemoval>
                      </a14:imgEffect>
                    </a14:imgLayer>
                  </a14:imgProps>
                </a:ext>
              </a:extLst>
            </a:blip>
            <a:stretch>
              <a:fillRect/>
            </a:stretch>
          </p:blipFill>
          <p:spPr>
            <a:xfrm>
              <a:off x="4894300" y="2592709"/>
              <a:ext cx="1541616" cy="2169365"/>
            </a:xfrm>
            <a:prstGeom prst="rect">
              <a:avLst/>
            </a:prstGeom>
          </p:spPr>
        </p:pic>
      </p:grpSp>
      <p:grpSp>
        <p:nvGrpSpPr>
          <p:cNvPr id="11" name="Grupo 10"/>
          <p:cNvGrpSpPr/>
          <p:nvPr/>
        </p:nvGrpSpPr>
        <p:grpSpPr>
          <a:xfrm>
            <a:off x="1237171" y="2592709"/>
            <a:ext cx="3044536" cy="3542327"/>
            <a:chOff x="1237171" y="2592709"/>
            <a:chExt cx="3044536" cy="3542327"/>
          </a:xfrm>
        </p:grpSpPr>
        <p:grpSp>
          <p:nvGrpSpPr>
            <p:cNvPr id="9" name="57 Grupo">
              <a:extLst>
                <a:ext uri="{FF2B5EF4-FFF2-40B4-BE49-F238E27FC236}">
                  <a16:creationId xmlns:a16="http://schemas.microsoft.com/office/drawing/2014/main" id="{4CC374F0-4098-4982-3B6C-285B6C83D597}"/>
                </a:ext>
              </a:extLst>
            </p:cNvPr>
            <p:cNvGrpSpPr>
              <a:grpSpLocks/>
            </p:cNvGrpSpPr>
            <p:nvPr/>
          </p:nvGrpSpPr>
          <p:grpSpPr bwMode="auto">
            <a:xfrm>
              <a:off x="1753915" y="4272526"/>
              <a:ext cx="2527792" cy="1862510"/>
              <a:chOff x="42064" y="4797152"/>
              <a:chExt cx="2399969" cy="1908794"/>
            </a:xfrm>
          </p:grpSpPr>
          <p:sp>
            <p:nvSpPr>
              <p:cNvPr id="10" name="24 CuadroTexto">
                <a:extLst>
                  <a:ext uri="{FF2B5EF4-FFF2-40B4-BE49-F238E27FC236}">
                    <a16:creationId xmlns:a16="http://schemas.microsoft.com/office/drawing/2014/main" id="{7F5FD464-F92B-B316-9E31-A5E1D1CE61DC}"/>
                  </a:ext>
                </a:extLst>
              </p:cNvPr>
              <p:cNvSpPr txBox="1"/>
              <p:nvPr/>
            </p:nvSpPr>
            <p:spPr bwMode="auto">
              <a:xfrm>
                <a:off x="42064" y="5948978"/>
                <a:ext cx="1436300" cy="756968"/>
              </a:xfrm>
              <a:prstGeom prst="rect">
                <a:avLst/>
              </a:prstGeom>
              <a:noFill/>
              <a:ln w="38100">
                <a:noFill/>
                <a:miter lim="800000"/>
                <a:headEnd/>
                <a:tailEnd/>
              </a:ln>
            </p:spPr>
            <p:txBody>
              <a:bodyPr wrap="none">
                <a:spAutoFit/>
              </a:bodyPr>
              <a:lstStyle/>
              <a:p>
                <a:pPr algn="ctr" fontAlgn="base">
                  <a:spcBef>
                    <a:spcPct val="0"/>
                  </a:spcBef>
                  <a:spcAft>
                    <a:spcPct val="0"/>
                  </a:spcAft>
                  <a:defRPr/>
                </a:pPr>
                <a:r>
                  <a:rPr lang="es-ES" kern="0" dirty="0">
                    <a:solidFill>
                      <a:srgbClr val="000000"/>
                    </a:solidFill>
                    <a:effectLst>
                      <a:outerShdw blurRad="38100" dist="38100" dir="2700000" algn="tl">
                        <a:srgbClr val="000000">
                          <a:alpha val="43137"/>
                        </a:srgbClr>
                      </a:outerShdw>
                    </a:effectLst>
                    <a:ea typeface="ＭＳ Ｐゴシック"/>
                    <a:cs typeface="ＭＳ Ｐゴシック"/>
                  </a:rPr>
                  <a:t>Resistencia </a:t>
                </a:r>
              </a:p>
              <a:p>
                <a:pPr algn="ctr" fontAlgn="base">
                  <a:spcBef>
                    <a:spcPct val="0"/>
                  </a:spcBef>
                  <a:spcAft>
                    <a:spcPct val="0"/>
                  </a:spcAft>
                  <a:defRPr/>
                </a:pPr>
                <a:r>
                  <a:rPr lang="es-ES" kern="0" dirty="0">
                    <a:solidFill>
                      <a:srgbClr val="000000"/>
                    </a:solidFill>
                    <a:effectLst>
                      <a:outerShdw blurRad="38100" dist="38100" dir="2700000" algn="tl">
                        <a:srgbClr val="000000">
                          <a:alpha val="43137"/>
                        </a:srgbClr>
                      </a:outerShdw>
                    </a:effectLst>
                    <a:ea typeface="ＭＳ Ｐゴシック"/>
                    <a:cs typeface="ＭＳ Ｐゴシック"/>
                  </a:rPr>
                  <a:t>eléctrica</a:t>
                </a:r>
                <a:endParaRPr lang="es-CL" kern="0" dirty="0">
                  <a:solidFill>
                    <a:srgbClr val="000000"/>
                  </a:solidFill>
                  <a:effectLst>
                    <a:outerShdw blurRad="38100" dist="38100" dir="2700000" algn="tl">
                      <a:srgbClr val="000000">
                        <a:alpha val="43137"/>
                      </a:srgbClr>
                    </a:outerShdw>
                  </a:effectLst>
                  <a:ea typeface="ＭＳ Ｐゴシック"/>
                  <a:cs typeface="ＭＳ Ｐゴシック"/>
                </a:endParaRPr>
              </a:p>
            </p:txBody>
          </p:sp>
          <p:pic>
            <p:nvPicPr>
              <p:cNvPr id="20" name="Picture 5">
                <a:extLst>
                  <a:ext uri="{FF2B5EF4-FFF2-40B4-BE49-F238E27FC236}">
                    <a16:creationId xmlns:a16="http://schemas.microsoft.com/office/drawing/2014/main" id="{C0D0463D-BF01-5067-18FF-459504381A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4797152"/>
                <a:ext cx="966377"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 name="32 Conector recto de flecha">
                <a:extLst>
                  <a:ext uri="{FF2B5EF4-FFF2-40B4-BE49-F238E27FC236}">
                    <a16:creationId xmlns:a16="http://schemas.microsoft.com/office/drawing/2014/main" id="{696952E7-E79D-94AC-6E41-3946F45880F1}"/>
                  </a:ext>
                </a:extLst>
              </p:cNvPr>
              <p:cNvCxnSpPr/>
              <p:nvPr/>
            </p:nvCxnSpPr>
            <p:spPr>
              <a:xfrm flipV="1">
                <a:off x="901179" y="5805817"/>
                <a:ext cx="863516" cy="143161"/>
              </a:xfrm>
              <a:prstGeom prst="straightConnector1">
                <a:avLst/>
              </a:prstGeom>
              <a:noFill/>
              <a:ln w="28575" cap="flat" cmpd="sng" algn="ctr">
                <a:solidFill>
                  <a:srgbClr val="067DD9"/>
                </a:solidFill>
                <a:prstDash val="solid"/>
                <a:tailEnd type="arrow"/>
              </a:ln>
              <a:effectLst>
                <a:outerShdw blurRad="40000" dist="20000" dir="5400000" rotWithShape="0">
                  <a:srgbClr val="000000">
                    <a:alpha val="38000"/>
                  </a:srgbClr>
                </a:outerShdw>
              </a:effectLst>
            </p:spPr>
          </p:cxnSp>
        </p:grpSp>
        <p:pic>
          <p:nvPicPr>
            <p:cNvPr id="6" name="Imagen 5"/>
            <p:cNvPicPr>
              <a:picLocks noChangeAspect="1"/>
            </p:cNvPicPr>
            <p:nvPr/>
          </p:nvPicPr>
          <p:blipFill>
            <a:blip r:embed="rId7">
              <a:extLst>
                <a:ext uri="{BEBA8EAE-BF5A-486C-A8C5-ECC9F3942E4B}">
                  <a14:imgProps xmlns:a14="http://schemas.microsoft.com/office/drawing/2010/main">
                    <a14:imgLayer r:embed="rId8">
                      <a14:imgEffect>
                        <a14:backgroundRemoval t="2862" b="99495" l="4122" r="99642"/>
                      </a14:imgEffect>
                    </a14:imgLayer>
                  </a14:imgProps>
                </a:ext>
              </a:extLst>
            </a:blip>
            <a:stretch>
              <a:fillRect/>
            </a:stretch>
          </p:blipFill>
          <p:spPr>
            <a:xfrm>
              <a:off x="1237171" y="2592709"/>
              <a:ext cx="2037888" cy="2169365"/>
            </a:xfrm>
            <a:prstGeom prst="rect">
              <a:avLst/>
            </a:prstGeom>
          </p:spPr>
        </p:pic>
      </p:grpSp>
      <p:pic>
        <p:nvPicPr>
          <p:cNvPr id="45" name="Imagen 44"/>
          <p:cNvPicPr>
            <a:picLocks noChangeAspect="1"/>
          </p:cNvPicPr>
          <p:nvPr/>
        </p:nvPicPr>
        <p:blipFill rotWithShape="1">
          <a:blip r:embed="rId9">
            <a:extLst>
              <a:ext uri="{28A0092B-C50C-407E-A947-70E740481C1C}">
                <a14:useLocalDpi xmlns:a14="http://schemas.microsoft.com/office/drawing/2010/main" val="0"/>
              </a:ext>
            </a:extLst>
          </a:blip>
          <a:srcRect l="79583" t="53651" r="1118" b="1869"/>
          <a:stretch/>
        </p:blipFill>
        <p:spPr>
          <a:xfrm flipH="1">
            <a:off x="-260492" y="4023019"/>
            <a:ext cx="2424785" cy="3143517"/>
          </a:xfrm>
          <a:prstGeom prst="rect">
            <a:avLst/>
          </a:prstGeom>
        </p:spPr>
      </p:pic>
      <p:grpSp>
        <p:nvGrpSpPr>
          <p:cNvPr id="46" name="Grupo 45"/>
          <p:cNvGrpSpPr/>
          <p:nvPr/>
        </p:nvGrpSpPr>
        <p:grpSpPr>
          <a:xfrm>
            <a:off x="2363023" y="2944685"/>
            <a:ext cx="6183996" cy="3530557"/>
            <a:chOff x="2363023" y="2944685"/>
            <a:chExt cx="6183996" cy="3530557"/>
          </a:xfrm>
        </p:grpSpPr>
        <p:sp>
          <p:nvSpPr>
            <p:cNvPr id="47" name="Bocadillo: rectángulo con esquinas redondeadas 26">
              <a:extLst>
                <a:ext uri="{FF2B5EF4-FFF2-40B4-BE49-F238E27FC236}">
                  <a16:creationId xmlns:a16="http://schemas.microsoft.com/office/drawing/2014/main" id="{F3E0EB7B-9CA8-9E60-57E6-43DC6527504D}"/>
                </a:ext>
              </a:extLst>
            </p:cNvPr>
            <p:cNvSpPr/>
            <p:nvPr/>
          </p:nvSpPr>
          <p:spPr>
            <a:xfrm>
              <a:off x="2363023" y="2944685"/>
              <a:ext cx="6183996" cy="3530557"/>
            </a:xfrm>
            <a:prstGeom prst="wedgeRoundRectCallout">
              <a:avLst>
                <a:gd name="adj1" fmla="val -48464"/>
                <a:gd name="adj2" fmla="val -180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t>Una </a:t>
              </a:r>
              <a:r>
                <a:rPr lang="es-ES" b="1" dirty="0">
                  <a:solidFill>
                    <a:srgbClr val="FFFF00"/>
                  </a:solidFill>
                </a:rPr>
                <a:t>aplicación</a:t>
              </a:r>
              <a:r>
                <a:rPr lang="es-ES" b="1" dirty="0"/>
                <a:t> muy importante del </a:t>
              </a:r>
              <a:r>
                <a:rPr lang="es-ES" b="1" dirty="0">
                  <a:solidFill>
                    <a:srgbClr val="FFFF00"/>
                  </a:solidFill>
                </a:rPr>
                <a:t>efecto Joule </a:t>
              </a:r>
              <a:r>
                <a:rPr lang="es-ES" b="1" dirty="0"/>
                <a:t>tiene relación con la </a:t>
              </a:r>
              <a:r>
                <a:rPr lang="es-ES" b="1" dirty="0">
                  <a:solidFill>
                    <a:srgbClr val="FFFF00"/>
                  </a:solidFill>
                </a:rPr>
                <a:t>protección de circuitos eléctricos</a:t>
              </a:r>
              <a:r>
                <a:rPr lang="es-ES" b="1" dirty="0"/>
                <a:t>. Esto se logra mediante un dispositivo llamado </a:t>
              </a:r>
              <a:r>
                <a:rPr lang="es-ES" b="1" dirty="0">
                  <a:solidFill>
                    <a:srgbClr val="FFFF00"/>
                  </a:solidFill>
                </a:rPr>
                <a:t>fusible</a:t>
              </a:r>
              <a:r>
                <a:rPr lang="es-ES" b="1" dirty="0"/>
                <a:t>. </a:t>
              </a:r>
            </a:p>
            <a:p>
              <a:pPr algn="just"/>
              <a:endParaRPr lang="es-ES" b="1" dirty="0"/>
            </a:p>
            <a:p>
              <a:pPr algn="just"/>
              <a:r>
                <a:rPr lang="es-ES" b="1" dirty="0">
                  <a:solidFill>
                    <a:srgbClr val="FFFF00"/>
                  </a:solidFill>
                </a:rPr>
                <a:t>El fusible “interrumpe” la corriente eléctrica </a:t>
              </a:r>
              <a:r>
                <a:rPr lang="es-ES" b="1" dirty="0"/>
                <a:t>en un circuito cuando, por algún motivo, el valor de su intensidad </a:t>
              </a:r>
              <a:r>
                <a:rPr lang="es-ES" b="1" dirty="0">
                  <a:solidFill>
                    <a:srgbClr val="FFFF00"/>
                  </a:solidFill>
                </a:rPr>
                <a:t>traspasa</a:t>
              </a:r>
              <a:r>
                <a:rPr lang="es-ES" b="1" dirty="0"/>
                <a:t> </a:t>
              </a:r>
              <a:r>
                <a:rPr lang="es-ES" b="1" dirty="0">
                  <a:solidFill>
                    <a:srgbClr val="FFFF00"/>
                  </a:solidFill>
                </a:rPr>
                <a:t>ciertos límites</a:t>
              </a:r>
              <a:r>
                <a:rPr lang="es-ES" b="1" dirty="0"/>
                <a:t>.</a:t>
              </a:r>
            </a:p>
            <a:p>
              <a:pPr algn="just"/>
              <a:endParaRPr lang="es-ES" b="1" dirty="0"/>
            </a:p>
            <a:p>
              <a:pPr algn="just"/>
              <a:endParaRPr lang="es-ES" b="1" dirty="0"/>
            </a:p>
            <a:p>
              <a:pPr algn="ctr"/>
              <a:endParaRPr lang="es-ES" b="1" dirty="0"/>
            </a:p>
            <a:p>
              <a:pPr algn="ctr"/>
              <a:endParaRPr lang="es-ES" b="1" dirty="0"/>
            </a:p>
          </p:txBody>
        </p:sp>
        <p:grpSp>
          <p:nvGrpSpPr>
            <p:cNvPr id="48" name="46 Grupo">
              <a:extLst>
                <a:ext uri="{FF2B5EF4-FFF2-40B4-BE49-F238E27FC236}">
                  <a16:creationId xmlns:a16="http://schemas.microsoft.com/office/drawing/2014/main" id="{657C5EC1-3965-FDF1-36FE-29574AEF30D3}"/>
                </a:ext>
              </a:extLst>
            </p:cNvPr>
            <p:cNvGrpSpPr>
              <a:grpSpLocks/>
            </p:cNvGrpSpPr>
            <p:nvPr/>
          </p:nvGrpSpPr>
          <p:grpSpPr bwMode="auto">
            <a:xfrm>
              <a:off x="5167473" y="5171565"/>
              <a:ext cx="3096193" cy="1139332"/>
              <a:chOff x="3563888" y="4077072"/>
              <a:chExt cx="5236369" cy="2057400"/>
            </a:xfrm>
          </p:grpSpPr>
          <p:pic>
            <p:nvPicPr>
              <p:cNvPr id="49" name="Picture 13">
                <a:extLst>
                  <a:ext uri="{FF2B5EF4-FFF2-40B4-BE49-F238E27FC236}">
                    <a16:creationId xmlns:a16="http://schemas.microsoft.com/office/drawing/2014/main" id="{A2A00B17-51C9-956D-185E-74F23C56CF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3888" y="4077072"/>
                <a:ext cx="160972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0" name="39 Grupo">
                <a:extLst>
                  <a:ext uri="{FF2B5EF4-FFF2-40B4-BE49-F238E27FC236}">
                    <a16:creationId xmlns:a16="http://schemas.microsoft.com/office/drawing/2014/main" id="{3518FB5D-F956-AB95-7718-0463B223F1A5}"/>
                  </a:ext>
                </a:extLst>
              </p:cNvPr>
              <p:cNvGrpSpPr>
                <a:grpSpLocks/>
              </p:cNvGrpSpPr>
              <p:nvPr/>
            </p:nvGrpSpPr>
            <p:grpSpPr bwMode="auto">
              <a:xfrm>
                <a:off x="4767407" y="5135909"/>
                <a:ext cx="4032850" cy="666938"/>
                <a:chOff x="4119335" y="5567957"/>
                <a:chExt cx="4032850" cy="666938"/>
              </a:xfrm>
            </p:grpSpPr>
            <p:sp>
              <p:nvSpPr>
                <p:cNvPr id="51" name="31 CuadroTexto">
                  <a:extLst>
                    <a:ext uri="{FF2B5EF4-FFF2-40B4-BE49-F238E27FC236}">
                      <a16:creationId xmlns:a16="http://schemas.microsoft.com/office/drawing/2014/main" id="{A3808A71-17E6-5E96-BB03-3C6951857D83}"/>
                    </a:ext>
                  </a:extLst>
                </p:cNvPr>
                <p:cNvSpPr txBox="1">
                  <a:spLocks noChangeArrowheads="1"/>
                </p:cNvSpPr>
                <p:nvPr/>
              </p:nvSpPr>
              <p:spPr bwMode="auto">
                <a:xfrm>
                  <a:off x="5085452" y="5567957"/>
                  <a:ext cx="3066733" cy="666938"/>
                </a:xfrm>
                <a:prstGeom prst="rect">
                  <a:avLst/>
                </a:prstGeom>
                <a:noFill/>
                <a:ln w="38100">
                  <a:noFill/>
                  <a:miter lim="800000"/>
                  <a:headEnd/>
                  <a:tailEnd/>
                </a:ln>
              </p:spPr>
              <p:txBody>
                <a:bodyPr wrap="none">
                  <a:spAutoFit/>
                </a:bodyPr>
                <a:lstStyle/>
                <a:p>
                  <a:pPr fontAlgn="base">
                    <a:spcBef>
                      <a:spcPct val="0"/>
                    </a:spcBef>
                    <a:spcAft>
                      <a:spcPct val="0"/>
                    </a:spcAft>
                    <a:defRPr/>
                  </a:pPr>
                  <a:r>
                    <a:rPr lang="es-ES" b="1" kern="0" dirty="0">
                      <a:solidFill>
                        <a:schemeClr val="bg1"/>
                      </a:solidFill>
                      <a:effectLst>
                        <a:outerShdw blurRad="38100" dist="38100" dir="2700000" algn="tl">
                          <a:srgbClr val="000000">
                            <a:alpha val="43137"/>
                          </a:srgbClr>
                        </a:outerShdw>
                      </a:effectLst>
                      <a:cs typeface="Arial" panose="020B0604020202020204" pitchFamily="34" charset="0"/>
                    </a:rPr>
                    <a:t>Fusible quemado</a:t>
                  </a:r>
                  <a:endParaRPr lang="es-CL" b="1" kern="0" dirty="0">
                    <a:solidFill>
                      <a:schemeClr val="bg1"/>
                    </a:solidFill>
                    <a:effectLst>
                      <a:outerShdw blurRad="38100" dist="38100" dir="2700000" algn="tl">
                        <a:srgbClr val="000000">
                          <a:alpha val="43137"/>
                        </a:srgbClr>
                      </a:outerShdw>
                    </a:effectLst>
                    <a:cs typeface="Arial" panose="020B0604020202020204" pitchFamily="34" charset="0"/>
                  </a:endParaRPr>
                </a:p>
              </p:txBody>
            </p:sp>
            <p:cxnSp>
              <p:nvCxnSpPr>
                <p:cNvPr id="52" name="46 Conector recto de flecha">
                  <a:extLst>
                    <a:ext uri="{FF2B5EF4-FFF2-40B4-BE49-F238E27FC236}">
                      <a16:creationId xmlns:a16="http://schemas.microsoft.com/office/drawing/2014/main" id="{F8DB8906-0A19-2A2C-47C7-7F2FD97F77D7}"/>
                    </a:ext>
                  </a:extLst>
                </p:cNvPr>
                <p:cNvCxnSpPr/>
                <p:nvPr/>
              </p:nvCxnSpPr>
              <p:spPr>
                <a:xfrm flipH="1" flipV="1">
                  <a:off x="4119335" y="5629047"/>
                  <a:ext cx="966117" cy="211365"/>
                </a:xfrm>
                <a:prstGeom prst="straightConnector1">
                  <a:avLst/>
                </a:prstGeom>
                <a:noFill/>
                <a:ln w="28575" cap="flat" cmpd="sng" algn="ctr">
                  <a:solidFill>
                    <a:srgbClr val="067DD9"/>
                  </a:solidFill>
                  <a:prstDash val="solid"/>
                  <a:tailEnd type="arrow"/>
                </a:ln>
                <a:effectLst>
                  <a:outerShdw blurRad="40000" dist="20000" dir="5400000" rotWithShape="0">
                    <a:srgbClr val="000000">
                      <a:alpha val="38000"/>
                    </a:srgbClr>
                  </a:outerShdw>
                </a:effectLst>
              </p:spPr>
            </p:cxnSp>
          </p:grpSp>
        </p:grpSp>
      </p:grpSp>
    </p:spTree>
    <p:extLst>
      <p:ext uri="{BB962C8B-B14F-4D97-AF65-F5344CB8AC3E}">
        <p14:creationId xmlns:p14="http://schemas.microsoft.com/office/powerpoint/2010/main" val="247598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E1F0C2-EF37-D64E-6551-7C49A5610534}"/>
              </a:ext>
            </a:extLst>
          </p:cNvPr>
          <p:cNvSpPr txBox="1"/>
          <p:nvPr/>
        </p:nvSpPr>
        <p:spPr>
          <a:xfrm>
            <a:off x="479867" y="1213375"/>
            <a:ext cx="7945958" cy="1092607"/>
          </a:xfrm>
          <a:prstGeom prst="rect">
            <a:avLst/>
          </a:prstGeom>
          <a:noFill/>
        </p:spPr>
        <p:txBody>
          <a:bodyPr wrap="square">
            <a:spAutoFit/>
          </a:bodyPr>
          <a:lstStyle/>
          <a:p>
            <a:pPr algn="just"/>
            <a:r>
              <a:rPr lang="es-ES" dirty="0">
                <a:cs typeface="Arial" panose="020B0604020202020204" pitchFamily="34" charset="0"/>
              </a:rPr>
              <a:t>Un grupo de estudiantes realiza un experimento para comprender el funcionamiento de un fusible. Para ello, dejan pasar electrones por el interior del fusible, tal como muestra la siguiente simulación:</a:t>
            </a:r>
          </a:p>
          <a:p>
            <a:pPr algn="just"/>
            <a:endParaRPr lang="es-CL" sz="1100"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A2E1F0C2-EF37-D64E-6551-7C49A5610534}"/>
              </a:ext>
            </a:extLst>
          </p:cNvPr>
          <p:cNvSpPr txBox="1"/>
          <p:nvPr/>
        </p:nvSpPr>
        <p:spPr>
          <a:xfrm>
            <a:off x="479049" y="4810517"/>
            <a:ext cx="7146957" cy="815608"/>
          </a:xfrm>
          <a:prstGeom prst="rect">
            <a:avLst/>
          </a:prstGeom>
          <a:noFill/>
        </p:spPr>
        <p:txBody>
          <a:bodyPr wrap="square">
            <a:spAutoFit/>
          </a:bodyPr>
          <a:lstStyle/>
          <a:p>
            <a:pPr algn="just"/>
            <a:r>
              <a:rPr lang="es-ES" dirty="0">
                <a:cs typeface="Arial" panose="020B0604020202020204" pitchFamily="34" charset="0"/>
              </a:rPr>
              <a:t>Luego, aumentan paulatinamente la cantidad de electrones que pasan a través del fusible.</a:t>
            </a:r>
          </a:p>
          <a:p>
            <a:pPr algn="just"/>
            <a:endParaRPr lang="es-CL" sz="1100"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B6FEB115-4F39-3334-72C8-60727A3876F0}"/>
              </a:ext>
            </a:extLst>
          </p:cNvPr>
          <p:cNvSpPr txBox="1"/>
          <p:nvPr/>
        </p:nvSpPr>
        <p:spPr>
          <a:xfrm>
            <a:off x="2367305" y="444263"/>
            <a:ext cx="8185901" cy="707886"/>
          </a:xfrm>
          <a:prstGeom prst="rect">
            <a:avLst/>
          </a:prstGeom>
          <a:noFill/>
        </p:spPr>
        <p:txBody>
          <a:bodyPr wrap="square" rtlCol="0">
            <a:spAutoFit/>
          </a:bodyPr>
          <a:lstStyle/>
          <a:p>
            <a:pPr algn="just"/>
            <a:r>
              <a:rPr lang="es-ES" sz="4000" b="1" dirty="0"/>
              <a:t>Efecto Joule en fusibles</a:t>
            </a:r>
          </a:p>
        </p:txBody>
      </p:sp>
      <p:pic>
        <p:nvPicPr>
          <p:cNvPr id="17" name="Imagen 16" descr="Imagen que contiene tabla, computadora, cama&#10;&#10;Descripción generada automáticamente">
            <a:extLst>
              <a:ext uri="{FF2B5EF4-FFF2-40B4-BE49-F238E27FC236}">
                <a16:creationId xmlns:a16="http://schemas.microsoft.com/office/drawing/2014/main" id="{799BCC9E-9843-150D-AA43-D19C1E7F6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271" y="2314482"/>
            <a:ext cx="3417953" cy="2460926"/>
          </a:xfrm>
          <a:prstGeom prst="rect">
            <a:avLst/>
          </a:prstGeom>
          <a:ln w="28575" cap="sq">
            <a:solidFill>
              <a:srgbClr val="A7BA1A"/>
            </a:solidFill>
            <a:prstDash val="solid"/>
            <a:miter lim="800000"/>
          </a:ln>
          <a:effectLst/>
        </p:spPr>
      </p:pic>
      <p:sp>
        <p:nvSpPr>
          <p:cNvPr id="25" name="Google Shape;301;p15">
            <a:extLst>
              <a:ext uri="{FF2B5EF4-FFF2-40B4-BE49-F238E27FC236}">
                <a16:creationId xmlns:a16="http://schemas.microsoft.com/office/drawing/2014/main" id="{84BE28CD-60CB-86DA-7D9F-83A3DA69B7D3}"/>
              </a:ext>
            </a:extLst>
          </p:cNvPr>
          <p:cNvSpPr txBox="1"/>
          <p:nvPr/>
        </p:nvSpPr>
        <p:spPr>
          <a:xfrm>
            <a:off x="4779360" y="2314482"/>
            <a:ext cx="3535824" cy="2031285"/>
          </a:xfrm>
          <a:prstGeom prst="rect">
            <a:avLst/>
          </a:prstGeom>
          <a:noFill/>
          <a:ln w="28575">
            <a:solidFill>
              <a:srgbClr val="A7BA1A"/>
            </a:solidFill>
            <a:prstDash val="sysDash"/>
          </a:ln>
        </p:spPr>
        <p:txBody>
          <a:bodyPr spcFirstLastPara="1" wrap="square" lIns="91425" tIns="45700" rIns="91425" bIns="45700" anchor="t" anchorCtr="0">
            <a:spAutoFit/>
          </a:bodyPr>
          <a:lstStyle/>
          <a:p>
            <a:pPr lvl="0" algn="just">
              <a:defRPr/>
            </a:pPr>
            <a:r>
              <a:rPr lang="es-ES" dirty="0">
                <a:cs typeface="Arial" pitchFamily="34" charset="0"/>
              </a:rPr>
              <a:t>El efecto Joule ocurre cuando parte de la energía que transportan los electrones, al circular por un material, se convierte en energía térmica (calor). En el caso del fusible, cuando se supera cierto límite, el material puede fundirse.</a:t>
            </a:r>
            <a:endParaRPr lang="es-CL" dirty="0">
              <a:cs typeface="Arial" pitchFamily="34" charset="0"/>
            </a:endParaRPr>
          </a:p>
        </p:txBody>
      </p:sp>
      <p:pic>
        <p:nvPicPr>
          <p:cNvPr id="19" name="Imagen 18"/>
          <p:cNvPicPr>
            <a:picLocks noChangeAspect="1"/>
          </p:cNvPicPr>
          <p:nvPr/>
        </p:nvPicPr>
        <p:blipFill>
          <a:blip r:embed="rId4"/>
          <a:stretch>
            <a:fillRect/>
          </a:stretch>
        </p:blipFill>
        <p:spPr>
          <a:xfrm>
            <a:off x="53160" y="244702"/>
            <a:ext cx="2314145" cy="694244"/>
          </a:xfrm>
          <a:prstGeom prst="rect">
            <a:avLst/>
          </a:prstGeom>
        </p:spPr>
      </p:pic>
      <p:pic>
        <p:nvPicPr>
          <p:cNvPr id="20" name="Imagen 19"/>
          <p:cNvPicPr>
            <a:picLocks noChangeAspect="1"/>
          </p:cNvPicPr>
          <p:nvPr/>
        </p:nvPicPr>
        <p:blipFill rotWithShape="1">
          <a:blip r:embed="rId5">
            <a:extLst>
              <a:ext uri="{28A0092B-C50C-407E-A947-70E740481C1C}">
                <a14:useLocalDpi xmlns:a14="http://schemas.microsoft.com/office/drawing/2010/main" val="0"/>
              </a:ext>
            </a:extLst>
          </a:blip>
          <a:srcRect l="18874" t="48891" r="62583" b="602"/>
          <a:stretch/>
        </p:blipFill>
        <p:spPr>
          <a:xfrm flipH="1">
            <a:off x="7355121" y="4369285"/>
            <a:ext cx="1808614" cy="2771057"/>
          </a:xfrm>
          <a:prstGeom prst="rect">
            <a:avLst/>
          </a:prstGeom>
        </p:spPr>
      </p:pic>
      <p:sp>
        <p:nvSpPr>
          <p:cNvPr id="27" name="CuadroTexto 26"/>
          <p:cNvSpPr txBox="1"/>
          <p:nvPr/>
        </p:nvSpPr>
        <p:spPr>
          <a:xfrm>
            <a:off x="479867" y="5540743"/>
            <a:ext cx="3774877"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debería ocurrir al superar el límite de corriente establecido por el fusible?</a:t>
            </a:r>
          </a:p>
        </p:txBody>
      </p:sp>
      <p:sp>
        <p:nvSpPr>
          <p:cNvPr id="28" name="CuadroTexto 27"/>
          <p:cNvSpPr txBox="1"/>
          <p:nvPr/>
        </p:nvSpPr>
        <p:spPr>
          <a:xfrm>
            <a:off x="4343092" y="5540743"/>
            <a:ext cx="3071813"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ocurre en el interior del fusible cuando los electrones se mueven?</a:t>
            </a:r>
          </a:p>
        </p:txBody>
      </p:sp>
      <p:pic>
        <p:nvPicPr>
          <p:cNvPr id="2" name="Imagen 1"/>
          <p:cNvPicPr>
            <a:picLocks noChangeAspect="1"/>
          </p:cNvPicPr>
          <p:nvPr/>
        </p:nvPicPr>
        <p:blipFill>
          <a:blip r:embed="rId6">
            <a:extLst>
              <a:ext uri="{BEBA8EAE-BF5A-486C-A8C5-ECC9F3942E4B}">
                <a14:imgProps xmlns:a14="http://schemas.microsoft.com/office/drawing/2010/main">
                  <a14:imgLayer r:embed="rId7">
                    <a14:imgEffect>
                      <a14:backgroundRemoval t="3951" b="95137" l="4762" r="93651">
                        <a14:foregroundMark x1="50000" y1="77204" x2="50000" y2="77204"/>
                      </a14:backgroundRemoval>
                    </a14:imgEffect>
                  </a14:imgLayer>
                </a14:imgProps>
              </a:ext>
            </a:extLst>
          </a:blip>
          <a:stretch>
            <a:fillRect/>
          </a:stretch>
        </p:blipFill>
        <p:spPr>
          <a:xfrm rot="21159273">
            <a:off x="8151567" y="1909284"/>
            <a:ext cx="382179" cy="997912"/>
          </a:xfrm>
          <a:prstGeom prst="rect">
            <a:avLst/>
          </a:prstGeom>
        </p:spPr>
      </p:pic>
      <p:sp>
        <p:nvSpPr>
          <p:cNvPr id="12" name="Bocadillo: rectángulo con esquinas redondeadas 26">
            <a:extLst>
              <a:ext uri="{FF2B5EF4-FFF2-40B4-BE49-F238E27FC236}">
                <a16:creationId xmlns:a16="http://schemas.microsoft.com/office/drawing/2014/main" id="{F3E0EB7B-9CA8-9E60-57E6-43DC6527504D}"/>
              </a:ext>
            </a:extLst>
          </p:cNvPr>
          <p:cNvSpPr/>
          <p:nvPr/>
        </p:nvSpPr>
        <p:spPr>
          <a:xfrm>
            <a:off x="3604521" y="2084168"/>
            <a:ext cx="3611582" cy="1326091"/>
          </a:xfrm>
          <a:prstGeom prst="wedgeRoundRectCallout">
            <a:avLst>
              <a:gd name="adj1" fmla="val -75548"/>
              <a:gd name="adj2" fmla="val 27242"/>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Si te fijas, al interior del fusible, </a:t>
            </a:r>
            <a:r>
              <a:rPr lang="es-ES" b="1" dirty="0">
                <a:solidFill>
                  <a:srgbClr val="FFFF00"/>
                </a:solidFill>
              </a:rPr>
              <a:t>debido a los choques entre electrones</a:t>
            </a:r>
            <a:r>
              <a:rPr lang="es-ES" b="1" dirty="0"/>
              <a:t>, la </a:t>
            </a:r>
            <a:r>
              <a:rPr lang="es-ES" b="1" dirty="0">
                <a:solidFill>
                  <a:srgbClr val="FFFF00"/>
                </a:solidFill>
              </a:rPr>
              <a:t>temperatura aumenta</a:t>
            </a:r>
            <a:r>
              <a:rPr lang="es-ES" b="1" dirty="0"/>
              <a:t>.</a:t>
            </a:r>
          </a:p>
        </p:txBody>
      </p:sp>
    </p:spTree>
    <p:extLst>
      <p:ext uri="{BB962C8B-B14F-4D97-AF65-F5344CB8AC3E}">
        <p14:creationId xmlns:p14="http://schemas.microsoft.com/office/powerpoint/2010/main" val="268654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5" grpId="0" animBg="1"/>
      <p:bldP spid="27" grpId="0" animBg="1"/>
      <p:bldP spid="28" grpId="0"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ackgroundRemoval t="1092" b="95852" l="0" r="99415">
                        <a14:foregroundMark x1="14035" y1="24891" x2="16179" y2="53057"/>
                        <a14:foregroundMark x1="16374" y1="17467" x2="13060" y2="17249"/>
                        <a14:foregroundMark x1="15107" y1="16812" x2="9357" y2="24017"/>
                        <a14:foregroundMark x1="9942" y1="22052" x2="6335" y2="33843"/>
                        <a14:foregroundMark x1="6238" y1="34061" x2="5750" y2="43886"/>
                        <a14:foregroundMark x1="5750" y1="44978" x2="6238" y2="54148"/>
                        <a14:foregroundMark x1="5556" y1="37773" x2="5556" y2="42358"/>
                        <a14:foregroundMark x1="5458" y1="42795" x2="5361" y2="47380"/>
                        <a14:foregroundMark x1="5556" y1="35153" x2="4873" y2="41703"/>
                        <a14:foregroundMark x1="4873" y1="41485" x2="5068" y2="46507"/>
                        <a14:foregroundMark x1="5556" y1="50437" x2="7212" y2="59607"/>
                        <a14:foregroundMark x1="7895" y1="52402" x2="10916" y2="62227"/>
                        <a14:foregroundMark x1="17251" y1="72052" x2="32456" y2="70524"/>
                        <a14:foregroundMark x1="19786" y1="61135" x2="25634" y2="61135"/>
                        <a14:foregroundMark x1="19493" y1="52620" x2="25049" y2="53712"/>
                        <a14:foregroundMark x1="17739" y1="44541" x2="23197" y2="46070"/>
                        <a14:foregroundMark x1="19883" y1="37991" x2="23587" y2="36900"/>
                        <a14:foregroundMark x1="18129" y1="27948" x2="24659" y2="27511"/>
                        <a14:foregroundMark x1="27096" y1="26201" x2="27096" y2="26201"/>
                        <a14:foregroundMark x1="27875" y1="34934" x2="28168" y2="35153"/>
                        <a14:foregroundMark x1="30214" y1="42358" x2="30214" y2="42358"/>
                        <a14:foregroundMark x1="30897" y1="43886" x2="30897" y2="43886"/>
                        <a14:foregroundMark x1="32066" y1="52183" x2="32066" y2="52183"/>
                        <a14:foregroundMark x1="16374" y1="68559" x2="15595" y2="58734"/>
                        <a14:foregroundMark x1="11891" y1="27729" x2="12378" y2="36245"/>
                        <a14:foregroundMark x1="77096" y1="20524" x2="77290" y2="31004"/>
                        <a14:foregroundMark x1="65984" y1="18559" x2="68519" y2="15939"/>
                        <a14:foregroundMark x1="68811" y1="15721" x2="70955" y2="14410"/>
                        <a14:foregroundMark x1="72612" y1="15939" x2="72807" y2="16157"/>
                        <a14:foregroundMark x1="71150" y1="15284" x2="72417" y2="15284"/>
                        <a14:foregroundMark x1="77193" y1="16812" x2="77096" y2="18996"/>
                        <a14:foregroundMark x1="91033" y1="40830" x2="91033" y2="54585"/>
                        <a14:foregroundMark x1="54191" y1="49782" x2="55068" y2="63537"/>
                        <a14:foregroundMark x1="68031" y1="38210" x2="70858" y2="49345"/>
                        <a14:foregroundMark x1="72417" y1="32751" x2="75049" y2="41266"/>
                        <a14:foregroundMark x1="71150" y1="31878" x2="65789" y2="41485"/>
                        <a14:foregroundMark x1="59747" y1="80131" x2="77778" y2="79694"/>
                      </a14:backgroundRemoval>
                    </a14:imgEffect>
                  </a14:imgLayer>
                </a14:imgProps>
              </a:ext>
            </a:extLst>
          </a:blip>
          <a:stretch>
            <a:fillRect/>
          </a:stretch>
        </p:blipFill>
        <p:spPr>
          <a:xfrm>
            <a:off x="1306015" y="2532458"/>
            <a:ext cx="6285804" cy="2805944"/>
          </a:xfrm>
          <a:prstGeom prst="rect">
            <a:avLst/>
          </a:prstGeom>
        </p:spPr>
      </p:pic>
      <p:sp>
        <p:nvSpPr>
          <p:cNvPr id="4" name="CuadroTexto 3">
            <a:extLst>
              <a:ext uri="{FF2B5EF4-FFF2-40B4-BE49-F238E27FC236}">
                <a16:creationId xmlns:a16="http://schemas.microsoft.com/office/drawing/2014/main" id="{1FB8A227-2E90-2042-9C7D-5745E66A84F8}"/>
              </a:ext>
            </a:extLst>
          </p:cNvPr>
          <p:cNvSpPr txBox="1"/>
          <p:nvPr/>
        </p:nvSpPr>
        <p:spPr>
          <a:xfrm>
            <a:off x="2406604" y="469793"/>
            <a:ext cx="8185901" cy="707886"/>
          </a:xfrm>
          <a:prstGeom prst="rect">
            <a:avLst/>
          </a:prstGeom>
          <a:noFill/>
        </p:spPr>
        <p:txBody>
          <a:bodyPr wrap="square" rtlCol="0">
            <a:spAutoFit/>
          </a:bodyPr>
          <a:lstStyle/>
          <a:p>
            <a:pPr algn="just"/>
            <a:r>
              <a:rPr lang="es-ES" sz="4000" b="1" dirty="0"/>
              <a:t>Eficiencia energética</a:t>
            </a:r>
          </a:p>
        </p:txBody>
      </p:sp>
      <p:sp>
        <p:nvSpPr>
          <p:cNvPr id="2" name="Rectángulo 1"/>
          <p:cNvSpPr/>
          <p:nvPr/>
        </p:nvSpPr>
        <p:spPr>
          <a:xfrm>
            <a:off x="479049" y="1321495"/>
            <a:ext cx="7939737" cy="923330"/>
          </a:xfrm>
          <a:prstGeom prst="rect">
            <a:avLst/>
          </a:prstGeom>
        </p:spPr>
        <p:txBody>
          <a:bodyPr wrap="square">
            <a:spAutoFit/>
          </a:bodyPr>
          <a:lstStyle/>
          <a:p>
            <a:pPr algn="just"/>
            <a:r>
              <a:rPr lang="es-ES" dirty="0"/>
              <a:t>La eficiencia energética consiste en </a:t>
            </a:r>
            <a:r>
              <a:rPr lang="es-ES" b="1" dirty="0"/>
              <a:t>optimizar el gasto de recursos energéticos </a:t>
            </a:r>
            <a:r>
              <a:rPr lang="es-ES" dirty="0"/>
              <a:t>que utilizamos a diario, para realizar nuestras actividades, tanto en el hogar como en nuestros lugares de estudio y/o trabajo.</a:t>
            </a:r>
          </a:p>
        </p:txBody>
      </p:sp>
      <p:sp>
        <p:nvSpPr>
          <p:cNvPr id="15" name="Rectángulo redondeado 14">
            <a:extLst>
              <a:ext uri="{FF2B5EF4-FFF2-40B4-BE49-F238E27FC236}">
                <a16:creationId xmlns:a16="http://schemas.microsoft.com/office/drawing/2014/main" id="{82A15BAB-2679-CBBE-C255-EC3D370DFAD4}"/>
              </a:ext>
            </a:extLst>
          </p:cNvPr>
          <p:cNvSpPr/>
          <p:nvPr/>
        </p:nvSpPr>
        <p:spPr>
          <a:xfrm>
            <a:off x="619695" y="2437605"/>
            <a:ext cx="2376264" cy="1333987"/>
          </a:xfrm>
          <a:prstGeom prst="roundRect">
            <a:avLst/>
          </a:prstGeom>
          <a:solidFill>
            <a:schemeClr val="accent2">
              <a:lumMod val="75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b="1" dirty="0">
                <a:cs typeface="Arial" panose="020B0604020202020204" pitchFamily="34" charset="0"/>
              </a:rPr>
              <a:t>Utilizando productos que tengan una mejor optimización energética</a:t>
            </a:r>
            <a:endParaRPr lang="es-CL" b="1" dirty="0">
              <a:cs typeface="Arial" panose="020B0604020202020204" pitchFamily="34" charset="0"/>
            </a:endParaRPr>
          </a:p>
        </p:txBody>
      </p:sp>
      <p:sp>
        <p:nvSpPr>
          <p:cNvPr id="16" name="Rectángulo redondeado 15">
            <a:extLst>
              <a:ext uri="{FF2B5EF4-FFF2-40B4-BE49-F238E27FC236}">
                <a16:creationId xmlns:a16="http://schemas.microsoft.com/office/drawing/2014/main" id="{FDE51274-C6F5-A5D9-165F-7C454596FDF9}"/>
              </a:ext>
            </a:extLst>
          </p:cNvPr>
          <p:cNvSpPr/>
          <p:nvPr/>
        </p:nvSpPr>
        <p:spPr>
          <a:xfrm>
            <a:off x="3368892" y="2433985"/>
            <a:ext cx="2376264" cy="1333987"/>
          </a:xfrm>
          <a:prstGeom prst="roundRect">
            <a:avLst/>
          </a:prstGeom>
          <a:solidFill>
            <a:schemeClr val="accent2">
              <a:lumMod val="75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b="1" dirty="0">
                <a:cs typeface="Arial" panose="020B0604020202020204" pitchFamily="34" charset="0"/>
              </a:rPr>
              <a:t>Mayor uso de la energía renovable</a:t>
            </a:r>
            <a:endParaRPr lang="es-CL" b="1" dirty="0">
              <a:cs typeface="Arial" panose="020B0604020202020204" pitchFamily="34" charset="0"/>
            </a:endParaRPr>
          </a:p>
        </p:txBody>
      </p:sp>
      <p:sp>
        <p:nvSpPr>
          <p:cNvPr id="17" name="Rectángulo redondeado 16">
            <a:extLst>
              <a:ext uri="{FF2B5EF4-FFF2-40B4-BE49-F238E27FC236}">
                <a16:creationId xmlns:a16="http://schemas.microsoft.com/office/drawing/2014/main" id="{313376E1-A7A6-CE93-8431-2BBFEDB77516}"/>
              </a:ext>
            </a:extLst>
          </p:cNvPr>
          <p:cNvSpPr/>
          <p:nvPr/>
        </p:nvSpPr>
        <p:spPr>
          <a:xfrm>
            <a:off x="6118089" y="2433985"/>
            <a:ext cx="2376264" cy="1326746"/>
          </a:xfrm>
          <a:prstGeom prst="roundRect">
            <a:avLst/>
          </a:prstGeom>
          <a:solidFill>
            <a:schemeClr val="accent2">
              <a:lumMod val="75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b="1" dirty="0">
                <a:cs typeface="Arial" panose="020B0604020202020204" pitchFamily="34" charset="0"/>
              </a:rPr>
              <a:t>Ahorro del consumo innecesario</a:t>
            </a:r>
            <a:endParaRPr lang="es-CL" b="1" dirty="0">
              <a:cs typeface="Arial" panose="020B0604020202020204" pitchFamily="34" charset="0"/>
            </a:endParaRPr>
          </a:p>
        </p:txBody>
      </p:sp>
      <p:pic>
        <p:nvPicPr>
          <p:cNvPr id="18" name="Imagen 17">
            <a:extLst>
              <a:ext uri="{FF2B5EF4-FFF2-40B4-BE49-F238E27FC236}">
                <a16:creationId xmlns:a16="http://schemas.microsoft.com/office/drawing/2014/main" id="{EAF88523-1799-49F6-FDBF-5267ABA4FE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8652" y="4557453"/>
            <a:ext cx="1802808" cy="1802808"/>
          </a:xfrm>
          <a:prstGeom prst="rect">
            <a:avLst/>
          </a:prstGeom>
          <a:ln w="28575">
            <a:solidFill>
              <a:schemeClr val="accent2">
                <a:lumMod val="75000"/>
              </a:schemeClr>
            </a:solidFill>
          </a:ln>
        </p:spPr>
      </p:pic>
      <p:pic>
        <p:nvPicPr>
          <p:cNvPr id="19" name="Imagen 18">
            <a:extLst>
              <a:ext uri="{FF2B5EF4-FFF2-40B4-BE49-F238E27FC236}">
                <a16:creationId xmlns:a16="http://schemas.microsoft.com/office/drawing/2014/main" id="{32D02E8E-3AFA-DA0C-0D01-39284A7F5C7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39290" y="4557453"/>
            <a:ext cx="3026100" cy="1513049"/>
          </a:xfrm>
          <a:prstGeom prst="rect">
            <a:avLst/>
          </a:prstGeom>
          <a:ln w="28575">
            <a:solidFill>
              <a:schemeClr val="accent2">
                <a:lumMod val="75000"/>
              </a:schemeClr>
            </a:solidFill>
          </a:ln>
        </p:spPr>
      </p:pic>
      <p:pic>
        <p:nvPicPr>
          <p:cNvPr id="30" name="Imagen 29">
            <a:extLst>
              <a:ext uri="{FF2B5EF4-FFF2-40B4-BE49-F238E27FC236}">
                <a16:creationId xmlns:a16="http://schemas.microsoft.com/office/drawing/2014/main" id="{9096DF80-B65D-3EDD-2A7F-3D1B353A9A8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12464" y="4557454"/>
            <a:ext cx="2274121" cy="1513048"/>
          </a:xfrm>
          <a:prstGeom prst="rect">
            <a:avLst/>
          </a:prstGeom>
          <a:ln w="28575">
            <a:solidFill>
              <a:schemeClr val="accent2">
                <a:lumMod val="75000"/>
              </a:schemeClr>
            </a:solidFill>
          </a:ln>
        </p:spPr>
      </p:pic>
      <p:sp>
        <p:nvSpPr>
          <p:cNvPr id="31" name="Flecha: hacia abajo 10">
            <a:extLst>
              <a:ext uri="{FF2B5EF4-FFF2-40B4-BE49-F238E27FC236}">
                <a16:creationId xmlns:a16="http://schemas.microsoft.com/office/drawing/2014/main" id="{98407690-4CCA-7F7A-6DCC-C0592FF616BD}"/>
              </a:ext>
            </a:extLst>
          </p:cNvPr>
          <p:cNvSpPr/>
          <p:nvPr/>
        </p:nvSpPr>
        <p:spPr>
          <a:xfrm>
            <a:off x="1526240" y="3852010"/>
            <a:ext cx="432048" cy="601016"/>
          </a:xfrm>
          <a:prstGeom prst="downArrow">
            <a:avLst/>
          </a:prstGeom>
          <a:solidFill>
            <a:schemeClr val="accent2">
              <a:lumMod val="75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L" b="1"/>
          </a:p>
        </p:txBody>
      </p:sp>
      <p:sp>
        <p:nvSpPr>
          <p:cNvPr id="32" name="Flecha: hacia abajo 11">
            <a:extLst>
              <a:ext uri="{FF2B5EF4-FFF2-40B4-BE49-F238E27FC236}">
                <a16:creationId xmlns:a16="http://schemas.microsoft.com/office/drawing/2014/main" id="{190044A5-80D0-6A31-6420-8D2B0F97F9FF}"/>
              </a:ext>
            </a:extLst>
          </p:cNvPr>
          <p:cNvSpPr/>
          <p:nvPr/>
        </p:nvSpPr>
        <p:spPr>
          <a:xfrm>
            <a:off x="4336316" y="3857709"/>
            <a:ext cx="432048" cy="595317"/>
          </a:xfrm>
          <a:prstGeom prst="downArrow">
            <a:avLst/>
          </a:prstGeom>
          <a:solidFill>
            <a:schemeClr val="accent2">
              <a:lumMod val="75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L" b="1"/>
          </a:p>
        </p:txBody>
      </p:sp>
      <p:sp>
        <p:nvSpPr>
          <p:cNvPr id="33" name="Flecha: hacia abajo 12">
            <a:extLst>
              <a:ext uri="{FF2B5EF4-FFF2-40B4-BE49-F238E27FC236}">
                <a16:creationId xmlns:a16="http://schemas.microsoft.com/office/drawing/2014/main" id="{EA7AD2B6-EB91-5193-9602-182C96A42702}"/>
              </a:ext>
            </a:extLst>
          </p:cNvPr>
          <p:cNvSpPr/>
          <p:nvPr/>
        </p:nvSpPr>
        <p:spPr>
          <a:xfrm>
            <a:off x="7233501" y="3857709"/>
            <a:ext cx="432048" cy="595317"/>
          </a:xfrm>
          <a:prstGeom prst="downArrow">
            <a:avLst/>
          </a:prstGeom>
          <a:solidFill>
            <a:schemeClr val="accent2">
              <a:lumMod val="75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L" b="1"/>
          </a:p>
        </p:txBody>
      </p:sp>
      <p:sp>
        <p:nvSpPr>
          <p:cNvPr id="44" name="CuadroTexto 43"/>
          <p:cNvSpPr txBox="1"/>
          <p:nvPr/>
        </p:nvSpPr>
        <p:spPr>
          <a:xfrm>
            <a:off x="3527373" y="5451336"/>
            <a:ext cx="3570578"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crees que se podría lograr un mejor uso de la energía eléctrica (eficiencia energética)?</a:t>
            </a:r>
          </a:p>
        </p:txBody>
      </p:sp>
      <p:pic>
        <p:nvPicPr>
          <p:cNvPr id="45" name="Imagen 44"/>
          <p:cNvPicPr>
            <a:picLocks noChangeAspect="1"/>
          </p:cNvPicPr>
          <p:nvPr/>
        </p:nvPicPr>
        <p:blipFill rotWithShape="1">
          <a:blip r:embed="rId7">
            <a:extLst>
              <a:ext uri="{28A0092B-C50C-407E-A947-70E740481C1C}">
                <a14:useLocalDpi xmlns:a14="http://schemas.microsoft.com/office/drawing/2010/main" val="0"/>
              </a:ext>
            </a:extLst>
          </a:blip>
          <a:srcRect l="83271" t="48518" r="249" b="552"/>
          <a:stretch/>
        </p:blipFill>
        <p:spPr>
          <a:xfrm>
            <a:off x="7233501" y="3760731"/>
            <a:ext cx="2012614" cy="3498819"/>
          </a:xfrm>
          <a:prstGeom prst="rect">
            <a:avLst/>
          </a:prstGeom>
        </p:spPr>
      </p:pic>
      <p:pic>
        <p:nvPicPr>
          <p:cNvPr id="20" name="Imagen 19"/>
          <p:cNvPicPr>
            <a:picLocks noChangeAspect="1"/>
          </p:cNvPicPr>
          <p:nvPr/>
        </p:nvPicPr>
        <p:blipFill>
          <a:blip r:embed="rId8"/>
          <a:stretch>
            <a:fillRect/>
          </a:stretch>
        </p:blipFill>
        <p:spPr>
          <a:xfrm>
            <a:off x="82474" y="233823"/>
            <a:ext cx="2334970" cy="701101"/>
          </a:xfrm>
          <a:prstGeom prst="rect">
            <a:avLst/>
          </a:prstGeom>
        </p:spPr>
      </p:pic>
    </p:spTree>
    <p:extLst>
      <p:ext uri="{BB962C8B-B14F-4D97-AF65-F5344CB8AC3E}">
        <p14:creationId xmlns:p14="http://schemas.microsoft.com/office/powerpoint/2010/main" val="121109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anim calcmode="lin" valueType="num">
                                      <p:cBhvr>
                                        <p:cTn id="19" dur="1000" fill="hold"/>
                                        <p:tgtEl>
                                          <p:spTgt spid="44"/>
                                        </p:tgtEl>
                                        <p:attrNameLst>
                                          <p:attrName>ppt_x</p:attrName>
                                        </p:attrNameLst>
                                      </p:cBhvr>
                                      <p:tavLst>
                                        <p:tav tm="0">
                                          <p:val>
                                            <p:strVal val="#ppt_x"/>
                                          </p:val>
                                        </p:tav>
                                        <p:tav tm="100000">
                                          <p:val>
                                            <p:strVal val="#ppt_x"/>
                                          </p:val>
                                        </p:tav>
                                      </p:tavLst>
                                    </p:anim>
                                    <p:anim calcmode="lin" valueType="num">
                                      <p:cBhvr>
                                        <p:cTn id="20" dur="1000" fill="hold"/>
                                        <p:tgtEl>
                                          <p:spTgt spid="4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1000"/>
                                        <p:tgtEl>
                                          <p:spTgt spid="45"/>
                                        </p:tgtEl>
                                      </p:cBhvr>
                                    </p:animEffect>
                                    <p:anim calcmode="lin" valueType="num">
                                      <p:cBhvr>
                                        <p:cTn id="24" dur="1000" fill="hold"/>
                                        <p:tgtEl>
                                          <p:spTgt spid="45"/>
                                        </p:tgtEl>
                                        <p:attrNameLst>
                                          <p:attrName>ppt_x</p:attrName>
                                        </p:attrNameLst>
                                      </p:cBhvr>
                                      <p:tavLst>
                                        <p:tav tm="0">
                                          <p:val>
                                            <p:strVal val="#ppt_x"/>
                                          </p:val>
                                        </p:tav>
                                        <p:tav tm="100000">
                                          <p:val>
                                            <p:strVal val="#ppt_x"/>
                                          </p:val>
                                        </p:tav>
                                      </p:tavLst>
                                    </p:anim>
                                    <p:anim calcmode="lin" valueType="num">
                                      <p:cBhvr>
                                        <p:cTn id="2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44"/>
                                        </p:tgtEl>
                                      </p:cBhvr>
                                    </p:animEffect>
                                    <p:set>
                                      <p:cBhvr>
                                        <p:cTn id="33" dur="1" fill="hold">
                                          <p:stCondLst>
                                            <p:cond delay="499"/>
                                          </p:stCondLst>
                                        </p:cTn>
                                        <p:tgtEl>
                                          <p:spTgt spid="4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5"/>
                                        </p:tgtEl>
                                      </p:cBhvr>
                                    </p:animEffect>
                                    <p:set>
                                      <p:cBhvr>
                                        <p:cTn id="36" dur="1" fill="hold">
                                          <p:stCondLst>
                                            <p:cond delay="499"/>
                                          </p:stCondLst>
                                        </p:cTn>
                                        <p:tgtEl>
                                          <p:spTgt spid="45"/>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5" grpId="0" animBg="1"/>
      <p:bldP spid="16" grpId="0" animBg="1"/>
      <p:bldP spid="17" grpId="0" animBg="1"/>
      <p:bldP spid="31" grpId="0" animBg="1"/>
      <p:bldP spid="32" grpId="0" animBg="1"/>
      <p:bldP spid="33" grpId="0" animBg="1"/>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redondeado 20">
            <a:extLst>
              <a:ext uri="{FF2B5EF4-FFF2-40B4-BE49-F238E27FC236}">
                <a16:creationId xmlns:a16="http://schemas.microsoft.com/office/drawing/2014/main" id="{C7664846-2AF8-B6CE-952C-779A00425DFA}"/>
              </a:ext>
            </a:extLst>
          </p:cNvPr>
          <p:cNvSpPr/>
          <p:nvPr/>
        </p:nvSpPr>
        <p:spPr>
          <a:xfrm>
            <a:off x="214798" y="3142639"/>
            <a:ext cx="2119515" cy="1058707"/>
          </a:xfrm>
          <a:prstGeom prst="roundRect">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b="1" dirty="0">
                <a:cs typeface="Arial" panose="020B0604020202020204" pitchFamily="34" charset="0"/>
              </a:rPr>
              <a:t>Para que un artefacto eléctrico sea eficiente</a:t>
            </a:r>
            <a:endParaRPr lang="es-CL" b="1" dirty="0">
              <a:cs typeface="Arial" panose="020B0604020202020204" pitchFamily="34" charset="0"/>
            </a:endParaRPr>
          </a:p>
        </p:txBody>
      </p:sp>
      <p:sp>
        <p:nvSpPr>
          <p:cNvPr id="22" name="Rectángulo redondeado 21">
            <a:extLst>
              <a:ext uri="{FF2B5EF4-FFF2-40B4-BE49-F238E27FC236}">
                <a16:creationId xmlns:a16="http://schemas.microsoft.com/office/drawing/2014/main" id="{13022E02-BB9A-E43D-ED4D-CFE551E057EB}"/>
              </a:ext>
            </a:extLst>
          </p:cNvPr>
          <p:cNvSpPr/>
          <p:nvPr/>
        </p:nvSpPr>
        <p:spPr>
          <a:xfrm>
            <a:off x="3546233" y="2169628"/>
            <a:ext cx="1368152" cy="601381"/>
          </a:xfrm>
          <a:prstGeom prst="roundRect">
            <a:avLst/>
          </a:prstGeom>
          <a:solidFill>
            <a:schemeClr val="accent2">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b="1" dirty="0">
                <a:cs typeface="Arial" panose="020B0604020202020204" pitchFamily="34" charset="0"/>
              </a:rPr>
              <a:t>Utiliza calor</a:t>
            </a:r>
            <a:endParaRPr lang="es-CL" b="1" dirty="0">
              <a:cs typeface="Arial" panose="020B0604020202020204" pitchFamily="34" charset="0"/>
            </a:endParaRPr>
          </a:p>
        </p:txBody>
      </p:sp>
      <p:sp>
        <p:nvSpPr>
          <p:cNvPr id="23" name="Rectángulo redondeado 22">
            <a:extLst>
              <a:ext uri="{FF2B5EF4-FFF2-40B4-BE49-F238E27FC236}">
                <a16:creationId xmlns:a16="http://schemas.microsoft.com/office/drawing/2014/main" id="{62CCFEFA-23DB-841D-860D-FED4371DA600}"/>
              </a:ext>
            </a:extLst>
          </p:cNvPr>
          <p:cNvSpPr/>
          <p:nvPr/>
        </p:nvSpPr>
        <p:spPr>
          <a:xfrm>
            <a:off x="3294205" y="5048752"/>
            <a:ext cx="1872208" cy="630101"/>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cs typeface="Arial" panose="020B0604020202020204" pitchFamily="34" charset="0"/>
              </a:rPr>
              <a:t>No requiere calor </a:t>
            </a:r>
            <a:endParaRPr lang="es-CL" b="1" dirty="0">
              <a:solidFill>
                <a:schemeClr val="bg1"/>
              </a:solidFill>
              <a:cs typeface="Arial" panose="020B0604020202020204" pitchFamily="34" charset="0"/>
            </a:endParaRPr>
          </a:p>
        </p:txBody>
      </p:sp>
      <p:sp>
        <p:nvSpPr>
          <p:cNvPr id="24" name="Rectángulo redondeado 23">
            <a:extLst>
              <a:ext uri="{FF2B5EF4-FFF2-40B4-BE49-F238E27FC236}">
                <a16:creationId xmlns:a16="http://schemas.microsoft.com/office/drawing/2014/main" id="{9E735CE8-04D1-DD7C-B538-D86E72946FC7}"/>
              </a:ext>
            </a:extLst>
          </p:cNvPr>
          <p:cNvSpPr/>
          <p:nvPr/>
        </p:nvSpPr>
        <p:spPr>
          <a:xfrm>
            <a:off x="5904007" y="2053055"/>
            <a:ext cx="2431392" cy="817339"/>
          </a:xfrm>
          <a:prstGeom prst="roundRect">
            <a:avLst/>
          </a:prstGeom>
          <a:solidFill>
            <a:schemeClr val="accent2">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b="1" dirty="0">
                <a:cs typeface="Arial" panose="020B0604020202020204" pitchFamily="34" charset="0"/>
              </a:rPr>
              <a:t>Debe aprovecharse al máximo este calor liberado.</a:t>
            </a:r>
            <a:endParaRPr lang="es-CL" b="1" dirty="0">
              <a:cs typeface="Arial" panose="020B0604020202020204" pitchFamily="34" charset="0"/>
            </a:endParaRPr>
          </a:p>
        </p:txBody>
      </p:sp>
      <p:sp>
        <p:nvSpPr>
          <p:cNvPr id="25" name="Rectángulo redondeado 24">
            <a:extLst>
              <a:ext uri="{FF2B5EF4-FFF2-40B4-BE49-F238E27FC236}">
                <a16:creationId xmlns:a16="http://schemas.microsoft.com/office/drawing/2014/main" id="{1E64BD85-491F-9ACE-1DB7-AEF9EDA1BB31}"/>
              </a:ext>
            </a:extLst>
          </p:cNvPr>
          <p:cNvSpPr/>
          <p:nvPr/>
        </p:nvSpPr>
        <p:spPr>
          <a:xfrm>
            <a:off x="5976078" y="4952734"/>
            <a:ext cx="2431391" cy="817339"/>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cs typeface="Arial" panose="020B0604020202020204" pitchFamily="34" charset="0"/>
              </a:rPr>
              <a:t>Se debe minimizar lo más posible esta pérdida.</a:t>
            </a:r>
            <a:endParaRPr lang="es-CL" b="1" dirty="0">
              <a:solidFill>
                <a:schemeClr val="bg1"/>
              </a:solidFill>
              <a:cs typeface="Arial" panose="020B0604020202020204" pitchFamily="34" charset="0"/>
            </a:endParaRPr>
          </a:p>
        </p:txBody>
      </p:sp>
      <p:cxnSp>
        <p:nvCxnSpPr>
          <p:cNvPr id="26" name="Conector recto 25">
            <a:extLst>
              <a:ext uri="{FF2B5EF4-FFF2-40B4-BE49-F238E27FC236}">
                <a16:creationId xmlns:a16="http://schemas.microsoft.com/office/drawing/2014/main" id="{62E0591B-4667-208D-0D7A-5DDA28BE8B3C}"/>
              </a:ext>
            </a:extLst>
          </p:cNvPr>
          <p:cNvCxnSpPr>
            <a:cxnSpLocks/>
            <a:stCxn id="21" idx="3"/>
            <a:endCxn id="27" idx="1"/>
          </p:cNvCxnSpPr>
          <p:nvPr/>
        </p:nvCxnSpPr>
        <p:spPr>
          <a:xfrm>
            <a:off x="2334313" y="3671993"/>
            <a:ext cx="456115"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4194EB6B-FE20-2594-7580-A2C231D8A638}"/>
              </a:ext>
            </a:extLst>
          </p:cNvPr>
          <p:cNvSpPr txBox="1"/>
          <p:nvPr/>
        </p:nvSpPr>
        <p:spPr>
          <a:xfrm>
            <a:off x="2790428" y="3487327"/>
            <a:ext cx="839984" cy="369332"/>
          </a:xfrm>
          <a:prstGeom prst="rect">
            <a:avLst/>
          </a:prstGeom>
          <a:noFill/>
        </p:spPr>
        <p:txBody>
          <a:bodyPr wrap="square" rtlCol="0">
            <a:spAutoFit/>
          </a:bodyPr>
          <a:lstStyle/>
          <a:p>
            <a:r>
              <a:rPr lang="es-CL" b="1" dirty="0">
                <a:effectLst>
                  <a:outerShdw blurRad="38100" dist="38100" dir="2700000" algn="tl">
                    <a:srgbClr val="000000">
                      <a:alpha val="43137"/>
                    </a:srgbClr>
                  </a:outerShdw>
                </a:effectLst>
                <a:cs typeface="Arial" panose="020B0604020202020204" pitchFamily="34" charset="0"/>
              </a:rPr>
              <a:t>Si este</a:t>
            </a:r>
          </a:p>
        </p:txBody>
      </p:sp>
      <p:cxnSp>
        <p:nvCxnSpPr>
          <p:cNvPr id="28" name="Conector recto 27">
            <a:extLst>
              <a:ext uri="{FF2B5EF4-FFF2-40B4-BE49-F238E27FC236}">
                <a16:creationId xmlns:a16="http://schemas.microsoft.com/office/drawing/2014/main" id="{CA6D6C1E-FEBC-29AC-EF15-6664C56B9A96}"/>
              </a:ext>
            </a:extLst>
          </p:cNvPr>
          <p:cNvCxnSpPr>
            <a:cxnSpLocks/>
            <a:stCxn id="27" idx="1"/>
            <a:endCxn id="22" idx="1"/>
          </p:cNvCxnSpPr>
          <p:nvPr/>
        </p:nvCxnSpPr>
        <p:spPr>
          <a:xfrm flipV="1">
            <a:off x="2790428" y="2470319"/>
            <a:ext cx="755805" cy="1201674"/>
          </a:xfrm>
          <a:prstGeom prst="line">
            <a:avLst/>
          </a:prstGeom>
          <a:ln w="28575">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cxnSp>
      <p:cxnSp>
        <p:nvCxnSpPr>
          <p:cNvPr id="29" name="Conector recto 28">
            <a:extLst>
              <a:ext uri="{FF2B5EF4-FFF2-40B4-BE49-F238E27FC236}">
                <a16:creationId xmlns:a16="http://schemas.microsoft.com/office/drawing/2014/main" id="{37D1B7BF-8624-EB02-0E17-41DE0806FB16}"/>
              </a:ext>
            </a:extLst>
          </p:cNvPr>
          <p:cNvCxnSpPr>
            <a:cxnSpLocks/>
            <a:stCxn id="27" idx="1"/>
            <a:endCxn id="23" idx="1"/>
          </p:cNvCxnSpPr>
          <p:nvPr/>
        </p:nvCxnSpPr>
        <p:spPr>
          <a:xfrm>
            <a:off x="2790428" y="3671993"/>
            <a:ext cx="503777" cy="169181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98224391-8BF6-418B-0CAB-9B47B40E8B30}"/>
              </a:ext>
            </a:extLst>
          </p:cNvPr>
          <p:cNvCxnSpPr>
            <a:cxnSpLocks/>
            <a:stCxn id="22" idx="3"/>
            <a:endCxn id="24" idx="1"/>
          </p:cNvCxnSpPr>
          <p:nvPr/>
        </p:nvCxnSpPr>
        <p:spPr>
          <a:xfrm flipV="1">
            <a:off x="4914385" y="2461725"/>
            <a:ext cx="989622" cy="8594"/>
          </a:xfrm>
          <a:prstGeom prst="line">
            <a:avLst/>
          </a:prstGeom>
          <a:ln w="28575">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cxnSp>
      <p:cxnSp>
        <p:nvCxnSpPr>
          <p:cNvPr id="35" name="Conector recto 34">
            <a:extLst>
              <a:ext uri="{FF2B5EF4-FFF2-40B4-BE49-F238E27FC236}">
                <a16:creationId xmlns:a16="http://schemas.microsoft.com/office/drawing/2014/main" id="{A201C4A2-6B0E-61D3-A16E-B473894FEE36}"/>
              </a:ext>
            </a:extLst>
          </p:cNvPr>
          <p:cNvCxnSpPr>
            <a:cxnSpLocks/>
            <a:stCxn id="23" idx="3"/>
            <a:endCxn id="25" idx="1"/>
          </p:cNvCxnSpPr>
          <p:nvPr/>
        </p:nvCxnSpPr>
        <p:spPr>
          <a:xfrm flipV="1">
            <a:off x="5166413" y="5361404"/>
            <a:ext cx="809665" cy="2399"/>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6" name="Imagen 35">
            <a:extLst>
              <a:ext uri="{FF2B5EF4-FFF2-40B4-BE49-F238E27FC236}">
                <a16:creationId xmlns:a16="http://schemas.microsoft.com/office/drawing/2014/main" id="{4D496C4C-FA90-7F72-994C-4F9B35FE82B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492" b="91284" l="9298" r="92562">
                        <a14:foregroundMark x1="67355" y1="81957" x2="67355" y2="81957"/>
                        <a14:foregroundMark x1="83058" y1="81040" x2="49174" y2="81957"/>
                        <a14:foregroundMark x1="63843" y1="81957" x2="25000" y2="90061"/>
                        <a14:foregroundMark x1="86777" y1="75688" x2="78306" y2="80122"/>
                        <a14:foregroundMark x1="16529" y1="13914" x2="80785" y2="10398"/>
                        <a14:foregroundMark x1="80785" y1="12997" x2="86777" y2="78440"/>
                        <a14:foregroundMark x1="21488" y1="79358" x2="23760" y2="28287"/>
                        <a14:foregroundMark x1="13017" y1="30887" x2="13017" y2="77676"/>
                        <a14:foregroundMark x1="13017" y1="77676" x2="23760" y2="91896"/>
                        <a14:foregroundMark x1="15289" y1="22018" x2="15289" y2="22018"/>
                        <a14:foregroundMark x1="9298" y1="26453" x2="9298" y2="26453"/>
                        <a14:foregroundMark x1="9298" y1="23853" x2="9298" y2="23853"/>
                        <a14:foregroundMark x1="9298" y1="21101" x2="9298" y2="27370"/>
                        <a14:foregroundMark x1="15289" y1="12997" x2="15289" y2="17584"/>
                        <a14:foregroundMark x1="16529" y1="10398" x2="10537" y2="10398"/>
                        <a14:foregroundMark x1="25000" y1="10398" x2="77066" y2="10398"/>
                        <a14:foregroundMark x1="81818" y1="8563" x2="73347" y2="8563"/>
                        <a14:foregroundMark x1="78306" y1="8563" x2="11777" y2="7645"/>
                        <a14:foregroundMark x1="41942" y1="85627" x2="86777" y2="79358"/>
                        <a14:foregroundMark x1="83058" y1="81957" x2="48140" y2="88226"/>
                        <a14:foregroundMark x1="89256" y1="83792" x2="79545" y2="84709"/>
                        <a14:foregroundMark x1="80785" y1="18502" x2="92562" y2="66514"/>
                        <a14:foregroundMark x1="92562" y1="66514" x2="74587" y2="24618"/>
                      </a14:backgroundRemoval>
                    </a14:imgEffect>
                  </a14:imgLayer>
                </a14:imgProps>
              </a:ext>
            </a:extLst>
          </a:blip>
          <a:stretch>
            <a:fillRect/>
          </a:stretch>
        </p:blipFill>
        <p:spPr>
          <a:xfrm>
            <a:off x="5465754" y="2707278"/>
            <a:ext cx="839984" cy="1135019"/>
          </a:xfrm>
          <a:prstGeom prst="rect">
            <a:avLst/>
          </a:prstGeom>
        </p:spPr>
      </p:pic>
      <p:pic>
        <p:nvPicPr>
          <p:cNvPr id="37" name="Imagen 36">
            <a:extLst>
              <a:ext uri="{FF2B5EF4-FFF2-40B4-BE49-F238E27FC236}">
                <a16:creationId xmlns:a16="http://schemas.microsoft.com/office/drawing/2014/main" id="{1C7C161B-1903-8394-E9ED-CB677512CA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592" b="97120" l="3433" r="94850">
                        <a14:foregroundMark x1="57082" y1="89529" x2="6867" y2="95550"/>
                        <a14:foregroundMark x1="94850" y1="65707" x2="84120" y2="50000"/>
                        <a14:foregroundMark x1="93562" y1="76440" x2="85408" y2="78796"/>
                        <a14:foregroundMark x1="94850" y1="74869" x2="82833" y2="82199"/>
                        <a14:foregroundMark x1="36052" y1="40052" x2="19099" y2="64136"/>
                        <a14:foregroundMark x1="88197" y1="7853" x2="84120" y2="15969"/>
                        <a14:foregroundMark x1="3433" y1="86387" x2="3433" y2="97120"/>
                      </a14:backgroundRemoval>
                    </a14:imgEffect>
                  </a14:imgLayer>
                </a14:imgProps>
              </a:ext>
            </a:extLst>
          </a:blip>
          <a:stretch>
            <a:fillRect/>
          </a:stretch>
        </p:blipFill>
        <p:spPr>
          <a:xfrm>
            <a:off x="7666512" y="2621333"/>
            <a:ext cx="1180228" cy="967483"/>
          </a:xfrm>
          <a:prstGeom prst="rect">
            <a:avLst/>
          </a:prstGeom>
        </p:spPr>
      </p:pic>
      <p:pic>
        <p:nvPicPr>
          <p:cNvPr id="38" name="Imagen 37">
            <a:extLst>
              <a:ext uri="{FF2B5EF4-FFF2-40B4-BE49-F238E27FC236}">
                <a16:creationId xmlns:a16="http://schemas.microsoft.com/office/drawing/2014/main" id="{2A1B6B79-FBAC-2607-8412-228989E307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964" b="93153" l="10000" r="90000">
                        <a14:foregroundMark x1="60000" y1="6847" x2="48400" y2="10090"/>
                        <a14:foregroundMark x1="51333" y1="4144" x2="51333" y2="4144"/>
                        <a14:foregroundMark x1="46933" y1="93153" x2="58267" y2="91171"/>
                      </a14:backgroundRemoval>
                    </a14:imgEffect>
                  </a14:imgLayer>
                </a14:imgProps>
              </a:ext>
            </a:extLst>
          </a:blip>
          <a:stretch>
            <a:fillRect/>
          </a:stretch>
        </p:blipFill>
        <p:spPr>
          <a:xfrm>
            <a:off x="6320737" y="2925491"/>
            <a:ext cx="1597930" cy="1182468"/>
          </a:xfrm>
          <a:prstGeom prst="rect">
            <a:avLst/>
          </a:prstGeom>
        </p:spPr>
      </p:pic>
      <p:pic>
        <p:nvPicPr>
          <p:cNvPr id="39" name="Imagen 38">
            <a:extLst>
              <a:ext uri="{FF2B5EF4-FFF2-40B4-BE49-F238E27FC236}">
                <a16:creationId xmlns:a16="http://schemas.microsoft.com/office/drawing/2014/main" id="{F1687B11-1C5C-1FCF-855F-3C5D7FFE81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1" b="98296" l="9924" r="89822">
                        <a14:foregroundMark x1="73664" y1="7155" x2="78372" y2="6985"/>
                        <a14:foregroundMark x1="81679" y1="2385" x2="83588" y2="14651"/>
                        <a14:foregroundMark x1="83588" y1="14651" x2="81552" y2="24702"/>
                        <a14:foregroundMark x1="83206" y1="1533" x2="82188" y2="1874"/>
                        <a14:foregroundMark x1="81552" y1="681" x2="77481" y2="2896"/>
                        <a14:foregroundMark x1="78372" y1="1874" x2="78499" y2="1874"/>
                        <a14:foregroundMark x1="63995" y1="7155" x2="71374" y2="5963"/>
                        <a14:foregroundMark x1="71374" y1="5963" x2="67048" y2="6814"/>
                        <a14:foregroundMark x1="70229" y1="4770" x2="77354" y2="3066"/>
                        <a14:foregroundMark x1="41985" y1="15162" x2="57634" y2="9881"/>
                        <a14:foregroundMark x1="72646" y1="90119" x2="69084" y2="98296"/>
                      </a14:backgroundRemoval>
                    </a14:imgEffect>
                  </a14:imgLayer>
                </a14:imgProps>
              </a:ext>
            </a:extLst>
          </a:blip>
          <a:stretch>
            <a:fillRect/>
          </a:stretch>
        </p:blipFill>
        <p:spPr>
          <a:xfrm>
            <a:off x="7704526" y="5545031"/>
            <a:ext cx="1248342" cy="932286"/>
          </a:xfrm>
          <a:prstGeom prst="rect">
            <a:avLst/>
          </a:prstGeom>
        </p:spPr>
      </p:pic>
      <p:pic>
        <p:nvPicPr>
          <p:cNvPr id="40" name="Imagen 39">
            <a:extLst>
              <a:ext uri="{FF2B5EF4-FFF2-40B4-BE49-F238E27FC236}">
                <a16:creationId xmlns:a16="http://schemas.microsoft.com/office/drawing/2014/main" id="{435104EB-6287-EDE7-9A17-A67B16C99F3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1" b="89813" l="8308" r="93077">
                        <a14:foregroundMark x1="8308" y1="86071" x2="8308" y2="86071"/>
                        <a14:foregroundMark x1="93077" y1="87526" x2="93077" y2="87526"/>
                        <a14:foregroundMark x1="79538" y1="9771" x2="79538" y2="9771"/>
                      </a14:backgroundRemoval>
                    </a14:imgEffect>
                  </a14:imgLayer>
                </a14:imgProps>
              </a:ext>
            </a:extLst>
          </a:blip>
          <a:stretch>
            <a:fillRect/>
          </a:stretch>
        </p:blipFill>
        <p:spPr>
          <a:xfrm rot="21246308">
            <a:off x="5378767" y="5604040"/>
            <a:ext cx="1194620" cy="884019"/>
          </a:xfrm>
          <a:prstGeom prst="rect">
            <a:avLst/>
          </a:prstGeom>
        </p:spPr>
      </p:pic>
      <p:sp>
        <p:nvSpPr>
          <p:cNvPr id="5" name="Rectángulo 4"/>
          <p:cNvSpPr/>
          <p:nvPr/>
        </p:nvSpPr>
        <p:spPr>
          <a:xfrm>
            <a:off x="479049" y="1176311"/>
            <a:ext cx="7971268" cy="646331"/>
          </a:xfrm>
          <a:prstGeom prst="rect">
            <a:avLst/>
          </a:prstGeom>
        </p:spPr>
        <p:txBody>
          <a:bodyPr wrap="square">
            <a:spAutoFit/>
          </a:bodyPr>
          <a:lstStyle/>
          <a:p>
            <a:pPr algn="just"/>
            <a:r>
              <a:rPr lang="es-ES" dirty="0"/>
              <a:t>En el caso del efecto Joule, si un electrodoméstico utiliza adecuadamente este fenómeno, también puede considerarse energéticamente eficiente.</a:t>
            </a:r>
            <a:endParaRPr lang="es-CL" dirty="0"/>
          </a:p>
        </p:txBody>
      </p:sp>
      <p:sp>
        <p:nvSpPr>
          <p:cNvPr id="42" name="CuadroTexto 41">
            <a:extLst>
              <a:ext uri="{FF2B5EF4-FFF2-40B4-BE49-F238E27FC236}">
                <a16:creationId xmlns:a16="http://schemas.microsoft.com/office/drawing/2014/main" id="{B6FEB115-4F39-3334-72C8-60727A3876F0}"/>
              </a:ext>
            </a:extLst>
          </p:cNvPr>
          <p:cNvSpPr txBox="1"/>
          <p:nvPr/>
        </p:nvSpPr>
        <p:spPr>
          <a:xfrm>
            <a:off x="479049" y="398438"/>
            <a:ext cx="8185901" cy="707886"/>
          </a:xfrm>
          <a:prstGeom prst="rect">
            <a:avLst/>
          </a:prstGeom>
          <a:noFill/>
        </p:spPr>
        <p:txBody>
          <a:bodyPr wrap="square" rtlCol="0">
            <a:spAutoFit/>
          </a:bodyPr>
          <a:lstStyle/>
          <a:p>
            <a:pPr algn="just"/>
            <a:r>
              <a:rPr lang="es-ES" sz="4000" b="1" dirty="0"/>
              <a:t>Eficiencia energética y efecto Joule</a:t>
            </a:r>
          </a:p>
        </p:txBody>
      </p:sp>
    </p:spTree>
    <p:extLst>
      <p:ext uri="{BB962C8B-B14F-4D97-AF65-F5344CB8AC3E}">
        <p14:creationId xmlns:p14="http://schemas.microsoft.com/office/powerpoint/2010/main" val="112136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2500"/>
                            </p:stCondLst>
                            <p:childTnLst>
                              <p:par>
                                <p:cTn id="48" presetID="10" presetClass="entr" presetSubtype="0"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3000"/>
                            </p:stCondLst>
                            <p:childTnLst>
                              <p:par>
                                <p:cTn id="55" presetID="10" presetClass="entr" presetSubtype="0"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ntr" presetSubtype="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7" grpId="0"/>
      <p:bldP spid="5"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2C619776-5D1D-D340-48BC-F1FF9D3DB2A2}"/>
              </a:ext>
            </a:extLst>
          </p:cNvPr>
          <p:cNvSpPr>
            <a:spLocks noChangeArrowheads="1"/>
          </p:cNvSpPr>
          <p:nvPr/>
        </p:nvSpPr>
        <p:spPr bwMode="auto">
          <a:xfrm>
            <a:off x="661196" y="1070466"/>
            <a:ext cx="7872191" cy="198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a:r>
              <a:rPr lang="es-ES" dirty="0"/>
              <a:t>Durante la fabricación de un artefacto eléctrico se deben tener varias consideraciones, como que el artefacto tenga un uso seguro, que su duración sea la mayor posible, que sea eficiente enérgicamente, entre otras. Esta última consideración es primordial para ayudar a disminuir la gran demanda energética en la actualidad.</a:t>
            </a:r>
          </a:p>
          <a:p>
            <a:pPr marL="0" indent="0" algn="just"/>
            <a:endParaRPr lang="es-ES" dirty="0"/>
          </a:p>
          <a:p>
            <a:pPr marL="0" indent="0" algn="just"/>
            <a:r>
              <a:rPr lang="es-ES" dirty="0"/>
              <a:t>¿Qué medida sería importante considerar en el diseño de una plancha de ropa para propiciar su eficiencia energética?</a:t>
            </a:r>
            <a:endParaRPr lang="es-ES" sz="1600" b="0" i="0" u="none" strike="noStrike" baseline="0" dirty="0">
              <a:solidFill>
                <a:srgbClr val="000000"/>
              </a:solidFill>
              <a:latin typeface="Arial" panose="020B0604020202020204" pitchFamily="34" charset="0"/>
            </a:endParaRPr>
          </a:p>
        </p:txBody>
      </p:sp>
      <p:sp>
        <p:nvSpPr>
          <p:cNvPr id="7" name="CuadroTexto 6">
            <a:extLst>
              <a:ext uri="{FF2B5EF4-FFF2-40B4-BE49-F238E27FC236}">
                <a16:creationId xmlns:a16="http://schemas.microsoft.com/office/drawing/2014/main" id="{E8C8FAD5-5260-B834-8791-3EED7ECDB43C}"/>
              </a:ext>
            </a:extLst>
          </p:cNvPr>
          <p:cNvSpPr txBox="1"/>
          <p:nvPr/>
        </p:nvSpPr>
        <p:spPr>
          <a:xfrm>
            <a:off x="593629" y="3657943"/>
            <a:ext cx="7872191" cy="2308324"/>
          </a:xfrm>
          <a:prstGeom prst="rect">
            <a:avLst/>
          </a:prstGeom>
          <a:noFill/>
        </p:spPr>
        <p:txBody>
          <a:bodyPr wrap="square">
            <a:spAutoFit/>
          </a:bodyPr>
          <a:lstStyle/>
          <a:p>
            <a:pPr marL="342900" indent="-342900" algn="just" defTabSz="360000">
              <a:buAutoNum type="alphaUcParenR"/>
            </a:pPr>
            <a:r>
              <a:rPr lang="es-ES" dirty="0">
                <a:latin typeface="Arial" panose="020B0604020202020204" pitchFamily="34" charset="0"/>
                <a:cs typeface="Arial" panose="020B0604020202020204" pitchFamily="34" charset="0"/>
              </a:rPr>
              <a:t>Usar materiales con muy baja resistencia para potenciar un paso de electrones más expedito.</a:t>
            </a:r>
          </a:p>
          <a:p>
            <a:pPr marL="342900" indent="-342900" algn="just" defTabSz="360000">
              <a:buAutoNum type="alphaUcParenR"/>
            </a:pPr>
            <a:r>
              <a:rPr lang="es-ES" dirty="0">
                <a:latin typeface="Arial" panose="020B0604020202020204" pitchFamily="34" charset="0"/>
                <a:cs typeface="Arial" panose="020B0604020202020204" pitchFamily="34" charset="0"/>
              </a:rPr>
              <a:t>Que el sistema de refrigeración que posee para evitar sobrecalentamiento funcione lentamente.</a:t>
            </a:r>
          </a:p>
          <a:p>
            <a:pPr marL="342900" indent="-342900" algn="just" defTabSz="360000">
              <a:buAutoNum type="alphaUcParenR"/>
            </a:pPr>
            <a:r>
              <a:rPr lang="es-ES" dirty="0">
                <a:latin typeface="Arial" panose="020B0604020202020204" pitchFamily="34" charset="0"/>
                <a:cs typeface="Arial" panose="020B0604020202020204" pitchFamily="34" charset="0"/>
              </a:rPr>
              <a:t>Que toda la plancha (incluido el mango) esté fabricada de material conductor para así no perder calor durante su uso.</a:t>
            </a:r>
          </a:p>
          <a:p>
            <a:pPr marL="342900" indent="-342900" algn="just" defTabSz="360000">
              <a:buAutoNum type="alphaUcParenR"/>
            </a:pPr>
            <a:r>
              <a:rPr lang="es-ES" dirty="0">
                <a:latin typeface="Arial" panose="020B0604020202020204" pitchFamily="34" charset="0"/>
                <a:cs typeface="Arial" panose="020B0604020202020204" pitchFamily="34" charset="0"/>
              </a:rPr>
              <a:t>Que la mayor </a:t>
            </a:r>
            <a:r>
              <a:rPr lang="es-ES">
                <a:latin typeface="Arial" panose="020B0604020202020204" pitchFamily="34" charset="0"/>
                <a:cs typeface="Arial" panose="020B0604020202020204" pitchFamily="34" charset="0"/>
              </a:rPr>
              <a:t>parte del </a:t>
            </a:r>
            <a:r>
              <a:rPr lang="es-ES" dirty="0">
                <a:latin typeface="Arial" panose="020B0604020202020204" pitchFamily="34" charset="0"/>
                <a:cs typeface="Arial" panose="020B0604020202020204" pitchFamily="34" charset="0"/>
              </a:rPr>
              <a:t>calor que se libera por efecto Joule sea canalizado a la placa de metal que se utiliza para planchar.</a:t>
            </a:r>
          </a:p>
        </p:txBody>
      </p:sp>
      <p:pic>
        <p:nvPicPr>
          <p:cNvPr id="17" name="Imagen 16"/>
          <p:cNvPicPr>
            <a:picLocks noChangeAspect="1"/>
          </p:cNvPicPr>
          <p:nvPr/>
        </p:nvPicPr>
        <p:blipFill>
          <a:blip r:embed="rId2"/>
          <a:stretch>
            <a:fillRect/>
          </a:stretch>
        </p:blipFill>
        <p:spPr>
          <a:xfrm>
            <a:off x="82475" y="230386"/>
            <a:ext cx="2334970" cy="701101"/>
          </a:xfrm>
          <a:prstGeom prst="rect">
            <a:avLst/>
          </a:prstGeom>
        </p:spPr>
      </p:pic>
      <p:grpSp>
        <p:nvGrpSpPr>
          <p:cNvPr id="20" name="Grupo 19">
            <a:extLst>
              <a:ext uri="{FF2B5EF4-FFF2-40B4-BE49-F238E27FC236}">
                <a16:creationId xmlns:a16="http://schemas.microsoft.com/office/drawing/2014/main" id="{4A6C6CC8-A420-EB7C-CE38-9C26AF3D0337}"/>
              </a:ext>
            </a:extLst>
          </p:cNvPr>
          <p:cNvGrpSpPr/>
          <p:nvPr/>
        </p:nvGrpSpPr>
        <p:grpSpPr>
          <a:xfrm>
            <a:off x="5782028" y="4666124"/>
            <a:ext cx="2986792" cy="1631840"/>
            <a:chOff x="4986465" y="5252457"/>
            <a:chExt cx="2986792" cy="1631840"/>
          </a:xfrm>
        </p:grpSpPr>
        <p:grpSp>
          <p:nvGrpSpPr>
            <p:cNvPr id="21" name="22 Grupo">
              <a:extLst>
                <a:ext uri="{FF2B5EF4-FFF2-40B4-BE49-F238E27FC236}">
                  <a16:creationId xmlns:a16="http://schemas.microsoft.com/office/drawing/2014/main" id="{89195FAF-AE4A-07A3-4F64-FE426A95184D}"/>
                </a:ext>
              </a:extLst>
            </p:cNvPr>
            <p:cNvGrpSpPr/>
            <p:nvPr/>
          </p:nvGrpSpPr>
          <p:grpSpPr>
            <a:xfrm>
              <a:off x="4986465" y="5252457"/>
              <a:ext cx="2893465" cy="1631840"/>
              <a:chOff x="5452676" y="595925"/>
              <a:chExt cx="3763223" cy="1811991"/>
            </a:xfrm>
          </p:grpSpPr>
          <p:pic>
            <p:nvPicPr>
              <p:cNvPr id="24" name="Picture 3" descr="C:\Users\karla.hernandez\Desktop\PROGRAMAS ANUALES\TC31\íconos en png para PPT\pos it.png">
                <a:extLst>
                  <a:ext uri="{FF2B5EF4-FFF2-40B4-BE49-F238E27FC236}">
                    <a16:creationId xmlns:a16="http://schemas.microsoft.com/office/drawing/2014/main" id="{E5FD8D17-3F0D-AC1E-5805-C7D7C80FE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25" name="24 Rectángulo">
                <a:extLst>
                  <a:ext uri="{FF2B5EF4-FFF2-40B4-BE49-F238E27FC236}">
                    <a16:creationId xmlns:a16="http://schemas.microsoft.com/office/drawing/2014/main" id="{C0E9E15F-511E-B0C0-3B28-882D9C979A84}"/>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26" name="Picture 5" descr="C:\Users\karla.hernandez\Desktop\PROGRAMAS ANUALES\TC31\íconos en png para PPT\08 ícono.png">
                <a:extLst>
                  <a:ext uri="{FF2B5EF4-FFF2-40B4-BE49-F238E27FC236}">
                    <a16:creationId xmlns:a16="http://schemas.microsoft.com/office/drawing/2014/main" id="{47D98712-E7B0-753C-A11F-1F0BA5A6E7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8 Rectángulo redondeado">
              <a:extLst>
                <a:ext uri="{FF2B5EF4-FFF2-40B4-BE49-F238E27FC236}">
                  <a16:creationId xmlns:a16="http://schemas.microsoft.com/office/drawing/2014/main" id="{0FC304C0-793F-F3BC-8A3B-393C61EE7E13}"/>
                </a:ext>
              </a:extLst>
            </p:cNvPr>
            <p:cNvSpPr/>
            <p:nvPr/>
          </p:nvSpPr>
          <p:spPr>
            <a:xfrm>
              <a:off x="7146136" y="5262137"/>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D</a:t>
              </a:r>
              <a:endParaRPr lang="es-CL" sz="4800" b="1" dirty="0"/>
            </a:p>
          </p:txBody>
        </p:sp>
        <p:sp>
          <p:nvSpPr>
            <p:cNvPr id="23" name="CuadroTexto 22">
              <a:extLst>
                <a:ext uri="{FF2B5EF4-FFF2-40B4-BE49-F238E27FC236}">
                  <a16:creationId xmlns:a16="http://schemas.microsoft.com/office/drawing/2014/main" id="{51086137-95CE-3C98-28BF-1FBF359FF79B}"/>
                </a:ext>
              </a:extLst>
            </p:cNvPr>
            <p:cNvSpPr txBox="1"/>
            <p:nvPr/>
          </p:nvSpPr>
          <p:spPr>
            <a:xfrm rot="21206444">
              <a:off x="5403974" y="5864752"/>
              <a:ext cx="173905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grpSp>
      <p:sp>
        <p:nvSpPr>
          <p:cNvPr id="13" name="CuadroTexto 12">
            <a:extLst>
              <a:ext uri="{FF2B5EF4-FFF2-40B4-BE49-F238E27FC236}">
                <a16:creationId xmlns:a16="http://schemas.microsoft.com/office/drawing/2014/main" id="{88B5B91A-1625-E77A-53E5-78FC11C4F509}"/>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Pregunta </a:t>
            </a:r>
            <a:r>
              <a:rPr lang="es-ES" sz="1000" b="1" dirty="0">
                <a:solidFill>
                  <a:prstClr val="black"/>
                </a:solidFill>
                <a:latin typeface="Calibri" panose="020F0502020204030204"/>
                <a:cs typeface="Arial" panose="020B0604020202020204" pitchFamily="34" charset="0"/>
              </a:rPr>
              <a:t>10</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Potencia, energía y eficiencia energética, cuaderno de ejercicios. CPECH.</a:t>
            </a:r>
            <a:endParaRPr kumimoji="0" lang="es-CL"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2038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039608-B3F6-AF26-A41D-371145EC42FA}"/>
              </a:ext>
            </a:extLst>
          </p:cNvPr>
          <p:cNvSpPr txBox="1"/>
          <p:nvPr/>
        </p:nvSpPr>
        <p:spPr>
          <a:xfrm>
            <a:off x="2417444" y="444847"/>
            <a:ext cx="8185901" cy="707886"/>
          </a:xfrm>
          <a:prstGeom prst="rect">
            <a:avLst/>
          </a:prstGeom>
          <a:noFill/>
        </p:spPr>
        <p:txBody>
          <a:bodyPr wrap="square" rtlCol="0">
            <a:spAutoFit/>
          </a:bodyPr>
          <a:lstStyle/>
          <a:p>
            <a:pPr algn="just"/>
            <a:r>
              <a:rPr lang="es-ES" sz="4000" b="1" dirty="0"/>
              <a:t>Eficiencia energética</a:t>
            </a:r>
          </a:p>
        </p:txBody>
      </p:sp>
      <p:sp>
        <p:nvSpPr>
          <p:cNvPr id="5" name="19 Rectángulo">
            <a:extLst>
              <a:ext uri="{FF2B5EF4-FFF2-40B4-BE49-F238E27FC236}">
                <a16:creationId xmlns:a16="http://schemas.microsoft.com/office/drawing/2014/main" id="{2F26E336-1859-604A-6222-CB1FBD5BA3A9}"/>
              </a:ext>
            </a:extLst>
          </p:cNvPr>
          <p:cNvSpPr>
            <a:spLocks noChangeArrowheads="1"/>
          </p:cNvSpPr>
          <p:nvPr/>
        </p:nvSpPr>
        <p:spPr bwMode="auto">
          <a:xfrm>
            <a:off x="479049" y="1180594"/>
            <a:ext cx="65844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CL" b="1" dirty="0">
                <a:solidFill>
                  <a:schemeClr val="accent2">
                    <a:lumMod val="75000"/>
                  </a:schemeClr>
                </a:solidFill>
                <a:latin typeface="+mn-lt"/>
              </a:rPr>
              <a:t>Etiquetado energético</a:t>
            </a:r>
          </a:p>
        </p:txBody>
      </p:sp>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06D3E7B6-0E78-4D54-9F03-2DFABDC44705}"/>
                  </a:ext>
                </a:extLst>
              </p:cNvPr>
              <p:cNvSpPr/>
              <p:nvPr/>
            </p:nvSpPr>
            <p:spPr>
              <a:xfrm>
                <a:off x="7774902" y="2662890"/>
                <a:ext cx="1028112" cy="274097"/>
              </a:xfrm>
              <a:prstGeom prst="rect">
                <a:avLst/>
              </a:prstGeom>
              <a:solidFill>
                <a:srgbClr val="279F6F"/>
              </a:solidFill>
              <a:ln>
                <a:solidFill>
                  <a:srgbClr val="279F6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14:m>
                  <m:oMath xmlns:m="http://schemas.openxmlformats.org/officeDocument/2006/math">
                    <m:r>
                      <a:rPr lang="es-CL" sz="1400" i="1" smtClean="0">
                        <a:latin typeface="Cambria Math" panose="02040503050406030204" pitchFamily="18" charset="0"/>
                        <a:ea typeface="Cambria Math" panose="02040503050406030204" pitchFamily="18" charset="0"/>
                      </a:rPr>
                      <m:t>&lt;</m:t>
                    </m:r>
                    <m:r>
                      <a:rPr lang="es-CL" sz="1400" b="0" i="1" smtClean="0">
                        <a:latin typeface="Cambria Math" panose="02040503050406030204" pitchFamily="18" charset="0"/>
                        <a:ea typeface="Cambria Math" panose="02040503050406030204" pitchFamily="18" charset="0"/>
                      </a:rPr>
                      <m:t> </m:t>
                    </m:r>
                  </m:oMath>
                </a14:m>
                <a:r>
                  <a:rPr lang="es-CL" sz="1400" dirty="0"/>
                  <a:t>55%</a:t>
                </a:r>
              </a:p>
            </p:txBody>
          </p:sp>
        </mc:Choice>
        <mc:Fallback xmlns="">
          <p:sp>
            <p:nvSpPr>
              <p:cNvPr id="6" name="Rectángulo 5">
                <a:extLst>
                  <a:ext uri="{FF2B5EF4-FFF2-40B4-BE49-F238E27FC236}">
                    <a16:creationId xmlns:a16="http://schemas.microsoft.com/office/drawing/2014/main" id="{06D3E7B6-0E78-4D54-9F03-2DFABDC44705}"/>
                  </a:ext>
                </a:extLst>
              </p:cNvPr>
              <p:cNvSpPr>
                <a:spLocks noRot="1" noChangeAspect="1" noMove="1" noResize="1" noEditPoints="1" noAdjustHandles="1" noChangeArrowheads="1" noChangeShapeType="1" noTextEdit="1"/>
              </p:cNvSpPr>
              <p:nvPr/>
            </p:nvSpPr>
            <p:spPr>
              <a:xfrm>
                <a:off x="7774902" y="2662890"/>
                <a:ext cx="1028112" cy="274097"/>
              </a:xfrm>
              <a:prstGeom prst="rect">
                <a:avLst/>
              </a:prstGeom>
              <a:blipFill>
                <a:blip r:embed="rId2"/>
                <a:stretch>
                  <a:fillRect t="-6383" b="-25532"/>
                </a:stretch>
              </a:blipFill>
              <a:ln>
                <a:solidFill>
                  <a:srgbClr val="279F6F"/>
                </a:solidFill>
              </a:ln>
            </p:spPr>
            <p:txBody>
              <a:bodyPr/>
              <a:lstStyle/>
              <a:p>
                <a:r>
                  <a:rPr lang="es-CL">
                    <a:noFill/>
                  </a:rPr>
                  <a:t> </a:t>
                </a:r>
              </a:p>
            </p:txBody>
          </p:sp>
        </mc:Fallback>
      </mc:AlternateContent>
      <p:pic>
        <p:nvPicPr>
          <p:cNvPr id="14" name="Imagen 13">
            <a:extLst>
              <a:ext uri="{FF2B5EF4-FFF2-40B4-BE49-F238E27FC236}">
                <a16:creationId xmlns:a16="http://schemas.microsoft.com/office/drawing/2014/main" id="{B75A1189-A0AD-6BB6-DCB0-70B20869F9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7495" y="1745917"/>
            <a:ext cx="3198101" cy="4731307"/>
          </a:xfrm>
          <a:prstGeom prst="rect">
            <a:avLst/>
          </a:prstGeom>
          <a:ln>
            <a:noFill/>
          </a:ln>
        </p:spPr>
      </p:pic>
      <p:sp>
        <p:nvSpPr>
          <p:cNvPr id="15" name="Rectángulo 14">
            <a:extLst>
              <a:ext uri="{FF2B5EF4-FFF2-40B4-BE49-F238E27FC236}">
                <a16:creationId xmlns:a16="http://schemas.microsoft.com/office/drawing/2014/main" id="{33694985-87BB-E4BD-B48B-6E4C29AC58CA}"/>
              </a:ext>
            </a:extLst>
          </p:cNvPr>
          <p:cNvSpPr/>
          <p:nvPr/>
        </p:nvSpPr>
        <p:spPr>
          <a:xfrm>
            <a:off x="4626549" y="2982913"/>
            <a:ext cx="1536856" cy="762618"/>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esquinas redondeadas 15">
            <a:extLst>
              <a:ext uri="{FF2B5EF4-FFF2-40B4-BE49-F238E27FC236}">
                <a16:creationId xmlns:a16="http://schemas.microsoft.com/office/drawing/2014/main" id="{65F61594-9039-0F5B-B407-ACF1BC0C4C59}"/>
              </a:ext>
            </a:extLst>
          </p:cNvPr>
          <p:cNvSpPr/>
          <p:nvPr/>
        </p:nvSpPr>
        <p:spPr>
          <a:xfrm>
            <a:off x="2953398" y="2873874"/>
            <a:ext cx="1507130" cy="690610"/>
          </a:xfrm>
          <a:prstGeom prst="roundRect">
            <a:avLst/>
          </a:prstGeom>
          <a:solidFill>
            <a:schemeClr val="accent6"/>
          </a:solidFill>
          <a:ln>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CL" sz="1500" b="1" dirty="0">
                <a:cs typeface="Arial" panose="020B0604020202020204" pitchFamily="34" charset="0"/>
              </a:rPr>
              <a:t>Bajo consumo de energía </a:t>
            </a:r>
          </a:p>
        </p:txBody>
      </p:sp>
      <p:sp>
        <p:nvSpPr>
          <p:cNvPr id="17" name="Rectángulo 16">
            <a:extLst>
              <a:ext uri="{FF2B5EF4-FFF2-40B4-BE49-F238E27FC236}">
                <a16:creationId xmlns:a16="http://schemas.microsoft.com/office/drawing/2014/main" id="{287C51CB-FC33-C3BC-E8F9-9A7CAD1D2D6C}"/>
              </a:ext>
            </a:extLst>
          </p:cNvPr>
          <p:cNvSpPr/>
          <p:nvPr/>
        </p:nvSpPr>
        <p:spPr>
          <a:xfrm>
            <a:off x="4626549" y="3765233"/>
            <a:ext cx="1800200" cy="4680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Rectángulo: esquinas redondeadas 17">
            <a:extLst>
              <a:ext uri="{FF2B5EF4-FFF2-40B4-BE49-F238E27FC236}">
                <a16:creationId xmlns:a16="http://schemas.microsoft.com/office/drawing/2014/main" id="{394E2DB5-713C-1BC2-E823-29116EAE4B15}"/>
              </a:ext>
            </a:extLst>
          </p:cNvPr>
          <p:cNvSpPr/>
          <p:nvPr/>
        </p:nvSpPr>
        <p:spPr>
          <a:xfrm>
            <a:off x="2953398" y="3656194"/>
            <a:ext cx="1507130" cy="643178"/>
          </a:xfrm>
          <a:prstGeom prst="roundRect">
            <a:avLst/>
          </a:prstGeom>
          <a:solidFill>
            <a:schemeClr val="accent4"/>
          </a:solidFill>
          <a:ln>
            <a:solidFill>
              <a:schemeClr val="accent4">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sz="1500" b="1" dirty="0">
                <a:cs typeface="Arial" panose="020B0604020202020204" pitchFamily="34" charset="0"/>
              </a:rPr>
              <a:t>Consumo de energía medio</a:t>
            </a:r>
          </a:p>
        </p:txBody>
      </p:sp>
      <p:sp>
        <p:nvSpPr>
          <p:cNvPr id="19" name="Rectángulo 18">
            <a:extLst>
              <a:ext uri="{FF2B5EF4-FFF2-40B4-BE49-F238E27FC236}">
                <a16:creationId xmlns:a16="http://schemas.microsoft.com/office/drawing/2014/main" id="{2587D1C2-B21F-C957-8FB3-C84F796DDCD0}"/>
              </a:ext>
            </a:extLst>
          </p:cNvPr>
          <p:cNvSpPr/>
          <p:nvPr/>
        </p:nvSpPr>
        <p:spPr>
          <a:xfrm>
            <a:off x="4626549" y="4269289"/>
            <a:ext cx="1944216" cy="5252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Rectángulo: esquinas redondeadas 19">
            <a:extLst>
              <a:ext uri="{FF2B5EF4-FFF2-40B4-BE49-F238E27FC236}">
                <a16:creationId xmlns:a16="http://schemas.microsoft.com/office/drawing/2014/main" id="{1F474799-EE4A-FCE5-6D81-55A7661CE0A0}"/>
              </a:ext>
            </a:extLst>
          </p:cNvPr>
          <p:cNvSpPr/>
          <p:nvPr/>
        </p:nvSpPr>
        <p:spPr>
          <a:xfrm>
            <a:off x="2953398" y="4391082"/>
            <a:ext cx="1507130" cy="643178"/>
          </a:xfrm>
          <a:prstGeom prst="roundRect">
            <a:avLst/>
          </a:prstGeom>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sz="1500" b="1" dirty="0">
                <a:cs typeface="Arial" panose="020B0604020202020204" pitchFamily="34" charset="0"/>
              </a:rPr>
              <a:t>Alto consumo de energía</a:t>
            </a:r>
          </a:p>
        </p:txBody>
      </p:sp>
      <p:sp>
        <p:nvSpPr>
          <p:cNvPr id="21" name="Rectángulo 20">
            <a:extLst>
              <a:ext uri="{FF2B5EF4-FFF2-40B4-BE49-F238E27FC236}">
                <a16:creationId xmlns:a16="http://schemas.microsoft.com/office/drawing/2014/main" id="{315DD7AD-4750-19C5-9A1F-44F6891A0BD6}"/>
              </a:ext>
            </a:extLst>
          </p:cNvPr>
          <p:cNvSpPr/>
          <p:nvPr/>
        </p:nvSpPr>
        <p:spPr>
          <a:xfrm>
            <a:off x="7774902" y="3022930"/>
            <a:ext cx="1028112" cy="274097"/>
          </a:xfrm>
          <a:prstGeom prst="rect">
            <a:avLst/>
          </a:prstGeom>
          <a:solidFill>
            <a:srgbClr val="45BA0A"/>
          </a:solidFill>
          <a:ln>
            <a:solidFill>
              <a:srgbClr val="45BA0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sz="1400" b="1" dirty="0"/>
              <a:t>55 - 75%</a:t>
            </a:r>
          </a:p>
        </p:txBody>
      </p:sp>
      <p:sp>
        <p:nvSpPr>
          <p:cNvPr id="22" name="Rectángulo 21">
            <a:extLst>
              <a:ext uri="{FF2B5EF4-FFF2-40B4-BE49-F238E27FC236}">
                <a16:creationId xmlns:a16="http://schemas.microsoft.com/office/drawing/2014/main" id="{57414E98-F7EE-A1C4-79D2-EEF71ABD3844}"/>
              </a:ext>
            </a:extLst>
          </p:cNvPr>
          <p:cNvSpPr/>
          <p:nvPr/>
        </p:nvSpPr>
        <p:spPr>
          <a:xfrm>
            <a:off x="7764846" y="3382970"/>
            <a:ext cx="1028112" cy="274097"/>
          </a:xfrm>
          <a:prstGeom prst="rect">
            <a:avLst/>
          </a:prstGeom>
          <a:solidFill>
            <a:srgbClr val="92D050"/>
          </a:solidFill>
          <a:ln>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sz="1400" b="1" dirty="0"/>
              <a:t>75 - 90%</a:t>
            </a:r>
          </a:p>
        </p:txBody>
      </p:sp>
      <p:sp>
        <p:nvSpPr>
          <p:cNvPr id="23" name="Rectángulo 22">
            <a:extLst>
              <a:ext uri="{FF2B5EF4-FFF2-40B4-BE49-F238E27FC236}">
                <a16:creationId xmlns:a16="http://schemas.microsoft.com/office/drawing/2014/main" id="{3C3A6F7F-344D-1CF9-57DF-60759837E628}"/>
              </a:ext>
            </a:extLst>
          </p:cNvPr>
          <p:cNvSpPr/>
          <p:nvPr/>
        </p:nvSpPr>
        <p:spPr>
          <a:xfrm>
            <a:off x="7774902" y="3743010"/>
            <a:ext cx="1028112" cy="274097"/>
          </a:xfrm>
          <a:prstGeom prst="rect">
            <a:avLst/>
          </a:prstGeom>
          <a:solidFill>
            <a:srgbClr val="E7E200"/>
          </a:solidFill>
          <a:ln>
            <a:solidFill>
              <a:srgbClr val="E7E2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sz="1400" b="1" dirty="0"/>
              <a:t>90 - 100%</a:t>
            </a:r>
          </a:p>
        </p:txBody>
      </p:sp>
      <p:sp>
        <p:nvSpPr>
          <p:cNvPr id="24" name="Rectángulo 23">
            <a:extLst>
              <a:ext uri="{FF2B5EF4-FFF2-40B4-BE49-F238E27FC236}">
                <a16:creationId xmlns:a16="http://schemas.microsoft.com/office/drawing/2014/main" id="{E8F9399B-DDD3-C82E-92F3-3332D787E19E}"/>
              </a:ext>
            </a:extLst>
          </p:cNvPr>
          <p:cNvSpPr/>
          <p:nvPr/>
        </p:nvSpPr>
        <p:spPr>
          <a:xfrm>
            <a:off x="7774902" y="4116985"/>
            <a:ext cx="1028112" cy="274097"/>
          </a:xfrm>
          <a:prstGeom prst="rect">
            <a:avLst/>
          </a:prstGeom>
          <a:solidFill>
            <a:srgbClr val="FFC0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sz="1400" b="1" dirty="0"/>
              <a:t>100 - 110%</a:t>
            </a:r>
          </a:p>
        </p:txBody>
      </p:sp>
      <p:sp>
        <p:nvSpPr>
          <p:cNvPr id="25" name="Rectángulo 24">
            <a:extLst>
              <a:ext uri="{FF2B5EF4-FFF2-40B4-BE49-F238E27FC236}">
                <a16:creationId xmlns:a16="http://schemas.microsoft.com/office/drawing/2014/main" id="{C3252018-6802-213A-A66D-C8F6C7C97C7F}"/>
              </a:ext>
            </a:extLst>
          </p:cNvPr>
          <p:cNvSpPr/>
          <p:nvPr/>
        </p:nvSpPr>
        <p:spPr>
          <a:xfrm>
            <a:off x="7774902" y="4488501"/>
            <a:ext cx="1028112" cy="274097"/>
          </a:xfrm>
          <a:prstGeom prst="rect">
            <a:avLst/>
          </a:prstGeom>
          <a:solidFill>
            <a:srgbClr val="FF9900"/>
          </a:solidFill>
          <a:ln>
            <a:solidFill>
              <a:srgbClr val="FF99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sz="1400" b="1" dirty="0"/>
              <a:t>110 - 125%</a:t>
            </a:r>
          </a:p>
        </p:txBody>
      </p:sp>
      <p:sp>
        <p:nvSpPr>
          <p:cNvPr id="26" name="Rectángulo 25">
            <a:extLst>
              <a:ext uri="{FF2B5EF4-FFF2-40B4-BE49-F238E27FC236}">
                <a16:creationId xmlns:a16="http://schemas.microsoft.com/office/drawing/2014/main" id="{4133C455-D7C6-D468-04FE-E910C100E871}"/>
              </a:ext>
            </a:extLst>
          </p:cNvPr>
          <p:cNvSpPr/>
          <p:nvPr/>
        </p:nvSpPr>
        <p:spPr>
          <a:xfrm>
            <a:off x="7774902" y="4823130"/>
            <a:ext cx="1028112" cy="274097"/>
          </a:xfrm>
          <a:prstGeom prst="rect">
            <a:avLst/>
          </a:prstGeom>
          <a:solidFill>
            <a:srgbClr val="FF0000"/>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sz="1400" b="1" dirty="0"/>
              <a:t>&gt; 125%</a:t>
            </a:r>
          </a:p>
        </p:txBody>
      </p:sp>
      <p:sp>
        <p:nvSpPr>
          <p:cNvPr id="27" name="Elipse 26">
            <a:extLst>
              <a:ext uri="{FF2B5EF4-FFF2-40B4-BE49-F238E27FC236}">
                <a16:creationId xmlns:a16="http://schemas.microsoft.com/office/drawing/2014/main" id="{AF95518F-3222-ECE3-F0EF-4E6D028AD32A}"/>
              </a:ext>
            </a:extLst>
          </p:cNvPr>
          <p:cNvSpPr/>
          <p:nvPr/>
        </p:nvSpPr>
        <p:spPr>
          <a:xfrm>
            <a:off x="7522874" y="1914211"/>
            <a:ext cx="1532168" cy="648072"/>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CL" sz="1600" b="1" dirty="0">
                <a:cs typeface="Arial" panose="020B0604020202020204" pitchFamily="34" charset="0"/>
              </a:rPr>
              <a:t>Consumo energético</a:t>
            </a:r>
          </a:p>
        </p:txBody>
      </p:sp>
      <p:cxnSp>
        <p:nvCxnSpPr>
          <p:cNvPr id="29" name="Conector recto de flecha 28">
            <a:extLst>
              <a:ext uri="{FF2B5EF4-FFF2-40B4-BE49-F238E27FC236}">
                <a16:creationId xmlns:a16="http://schemas.microsoft.com/office/drawing/2014/main" id="{075A2758-D808-9ED3-E714-65E56E3E3E2A}"/>
              </a:ext>
            </a:extLst>
          </p:cNvPr>
          <p:cNvCxnSpPr/>
          <p:nvPr/>
        </p:nvCxnSpPr>
        <p:spPr>
          <a:xfrm>
            <a:off x="3906470" y="1928168"/>
            <a:ext cx="720079" cy="869641"/>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ángulo 29">
            <a:extLst>
              <a:ext uri="{FF2B5EF4-FFF2-40B4-BE49-F238E27FC236}">
                <a16:creationId xmlns:a16="http://schemas.microsoft.com/office/drawing/2014/main" id="{3672AE21-7D62-3135-D199-BEDC97AA0660}"/>
              </a:ext>
            </a:extLst>
          </p:cNvPr>
          <p:cNvSpPr/>
          <p:nvPr/>
        </p:nvSpPr>
        <p:spPr>
          <a:xfrm rot="16200000">
            <a:off x="1746721" y="3829605"/>
            <a:ext cx="1675349" cy="4521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L" sz="1600" b="1" dirty="0">
                <a:cs typeface="Arial" panose="020B0604020202020204" pitchFamily="34" charset="0"/>
              </a:rPr>
              <a:t>Clasificación</a:t>
            </a:r>
          </a:p>
        </p:txBody>
      </p:sp>
      <p:sp>
        <p:nvSpPr>
          <p:cNvPr id="31" name="Elipse 30">
            <a:extLst>
              <a:ext uri="{FF2B5EF4-FFF2-40B4-BE49-F238E27FC236}">
                <a16:creationId xmlns:a16="http://schemas.microsoft.com/office/drawing/2014/main" id="{E7830680-1253-10C9-EEAF-682060369DBB}"/>
              </a:ext>
            </a:extLst>
          </p:cNvPr>
          <p:cNvSpPr/>
          <p:nvPr/>
        </p:nvSpPr>
        <p:spPr>
          <a:xfrm>
            <a:off x="6689774" y="2664972"/>
            <a:ext cx="1058685" cy="86964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Elipse 33">
            <a:extLst>
              <a:ext uri="{FF2B5EF4-FFF2-40B4-BE49-F238E27FC236}">
                <a16:creationId xmlns:a16="http://schemas.microsoft.com/office/drawing/2014/main" id="{684A8ED7-F042-3AF0-1C23-A67BE931F2F6}"/>
              </a:ext>
            </a:extLst>
          </p:cNvPr>
          <p:cNvSpPr/>
          <p:nvPr/>
        </p:nvSpPr>
        <p:spPr>
          <a:xfrm>
            <a:off x="4477495" y="4821040"/>
            <a:ext cx="3347155" cy="55374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a:extLst>
              <a:ext uri="{FF2B5EF4-FFF2-40B4-BE49-F238E27FC236}">
                <a16:creationId xmlns:a16="http://schemas.microsoft.com/office/drawing/2014/main" id="{47898FBF-D841-4081-FA26-DA4B392DF2DA}"/>
              </a:ext>
            </a:extLst>
          </p:cNvPr>
          <p:cNvSpPr/>
          <p:nvPr/>
        </p:nvSpPr>
        <p:spPr>
          <a:xfrm>
            <a:off x="5814682" y="4896405"/>
            <a:ext cx="823019" cy="27829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2" name="Grupo 1"/>
          <p:cNvGrpSpPr/>
          <p:nvPr/>
        </p:nvGrpSpPr>
        <p:grpSpPr>
          <a:xfrm>
            <a:off x="4527486" y="1656316"/>
            <a:ext cx="3164497" cy="2483901"/>
            <a:chOff x="7855257" y="271654"/>
            <a:chExt cx="3198101" cy="2483901"/>
          </a:xfrm>
        </p:grpSpPr>
        <p:pic>
          <p:nvPicPr>
            <p:cNvPr id="37" name="Imagen 36" descr="Diagrama&#10;&#10;Descripción generada automáticamente">
              <a:extLst>
                <a:ext uri="{FF2B5EF4-FFF2-40B4-BE49-F238E27FC236}">
                  <a16:creationId xmlns:a16="http://schemas.microsoft.com/office/drawing/2014/main" id="{D6074977-1E91-9FBF-AB9C-58E5F089B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5257" y="271654"/>
              <a:ext cx="3198101" cy="2483901"/>
            </a:xfrm>
            <a:prstGeom prst="rect">
              <a:avLst/>
            </a:prstGeom>
            <a:ln>
              <a:solidFill>
                <a:srgbClr val="00B0F0"/>
              </a:solidFill>
            </a:ln>
          </p:spPr>
        </p:pic>
        <p:pic>
          <p:nvPicPr>
            <p:cNvPr id="43" name="Imagen 42"/>
            <p:cNvPicPr>
              <a:picLocks noChangeAspect="1"/>
            </p:cNvPicPr>
            <p:nvPr/>
          </p:nvPicPr>
          <p:blipFill>
            <a:blip r:embed="rId5"/>
            <a:stretch>
              <a:fillRect/>
            </a:stretch>
          </p:blipFill>
          <p:spPr>
            <a:xfrm>
              <a:off x="10144777" y="1030587"/>
              <a:ext cx="409632" cy="266737"/>
            </a:xfrm>
            <a:prstGeom prst="rect">
              <a:avLst/>
            </a:prstGeom>
          </p:spPr>
        </p:pic>
      </p:grpSp>
      <p:cxnSp>
        <p:nvCxnSpPr>
          <p:cNvPr id="39" name="Conector recto de flecha 38">
            <a:extLst>
              <a:ext uri="{FF2B5EF4-FFF2-40B4-BE49-F238E27FC236}">
                <a16:creationId xmlns:a16="http://schemas.microsoft.com/office/drawing/2014/main" id="{62A9E4F8-4FCB-5DD0-4221-2CD5615D611E}"/>
              </a:ext>
            </a:extLst>
          </p:cNvPr>
          <p:cNvCxnSpPr>
            <a:cxnSpLocks/>
          </p:cNvCxnSpPr>
          <p:nvPr/>
        </p:nvCxnSpPr>
        <p:spPr>
          <a:xfrm flipV="1">
            <a:off x="6246730" y="3793966"/>
            <a:ext cx="0" cy="107176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486562" y="1583194"/>
            <a:ext cx="3527921" cy="1477328"/>
          </a:xfrm>
          <a:prstGeom prst="rect">
            <a:avLst/>
          </a:prstGeom>
        </p:spPr>
        <p:txBody>
          <a:bodyPr wrap="square">
            <a:spAutoFit/>
          </a:bodyPr>
          <a:lstStyle/>
          <a:p>
            <a:pPr algn="just"/>
            <a:r>
              <a:rPr lang="es-ES" dirty="0"/>
              <a:t>El etiquetado energético es un </a:t>
            </a:r>
            <a:r>
              <a:rPr lang="es-ES" b="1" dirty="0"/>
              <a:t>sistema de clasificación </a:t>
            </a:r>
            <a:r>
              <a:rPr lang="es-ES" dirty="0"/>
              <a:t>utilizado para informar a los consumidores sobre la </a:t>
            </a:r>
            <a:r>
              <a:rPr lang="es-ES" b="1" dirty="0"/>
              <a:t>eficiencia energética </a:t>
            </a:r>
            <a:r>
              <a:rPr lang="es-ES" dirty="0"/>
              <a:t>de los productos eléctricos.</a:t>
            </a:r>
            <a:endParaRPr lang="es-CL" dirty="0"/>
          </a:p>
        </p:txBody>
      </p:sp>
      <p:sp>
        <p:nvSpPr>
          <p:cNvPr id="28" name="Rectángulo 27">
            <a:extLst>
              <a:ext uri="{FF2B5EF4-FFF2-40B4-BE49-F238E27FC236}">
                <a16:creationId xmlns:a16="http://schemas.microsoft.com/office/drawing/2014/main" id="{258C2117-9E76-36C5-F923-DA168BD8468C}"/>
              </a:ext>
            </a:extLst>
          </p:cNvPr>
          <p:cNvSpPr/>
          <p:nvPr/>
        </p:nvSpPr>
        <p:spPr>
          <a:xfrm rot="20768542">
            <a:off x="2805117" y="1575904"/>
            <a:ext cx="1809785" cy="4521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L" sz="1600" b="1" dirty="0">
                <a:cs typeface="Arial" panose="020B0604020202020204" pitchFamily="34" charset="0"/>
              </a:rPr>
              <a:t>Clase energética</a:t>
            </a:r>
          </a:p>
        </p:txBody>
      </p:sp>
      <p:sp>
        <p:nvSpPr>
          <p:cNvPr id="41" name="Rectángulo redondeado 40">
            <a:extLst>
              <a:ext uri="{FF2B5EF4-FFF2-40B4-BE49-F238E27FC236}">
                <a16:creationId xmlns:a16="http://schemas.microsoft.com/office/drawing/2014/main" id="{848E2056-40B5-AC3A-6921-752994AE40C1}"/>
              </a:ext>
            </a:extLst>
          </p:cNvPr>
          <p:cNvSpPr/>
          <p:nvPr/>
        </p:nvSpPr>
        <p:spPr>
          <a:xfrm>
            <a:off x="390225" y="2712257"/>
            <a:ext cx="3800828" cy="24624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1600" b="1" dirty="0">
                <a:cs typeface="Arial" panose="020B0604020202020204" pitchFamily="34" charset="0"/>
              </a:rPr>
              <a:t>Dependiendo del producto, se informa el </a:t>
            </a:r>
            <a:r>
              <a:rPr lang="es-CL" sz="1600" b="1" dirty="0">
                <a:solidFill>
                  <a:srgbClr val="FFFF00"/>
                </a:solidFill>
                <a:cs typeface="Arial" panose="020B0604020202020204" pitchFamily="34" charset="0"/>
              </a:rPr>
              <a:t>“Consumo en espera”</a:t>
            </a:r>
            <a:r>
              <a:rPr lang="es-CL" sz="1600" b="1" dirty="0">
                <a:solidFill>
                  <a:schemeClr val="bg1"/>
                </a:solidFill>
                <a:cs typeface="Arial" panose="020B0604020202020204" pitchFamily="34" charset="0"/>
              </a:rPr>
              <a:t>,</a:t>
            </a:r>
            <a:r>
              <a:rPr lang="es-CL" sz="1600" b="1" dirty="0">
                <a:solidFill>
                  <a:srgbClr val="FFFF00"/>
                </a:solidFill>
                <a:cs typeface="Arial" panose="020B0604020202020204" pitchFamily="34" charset="0"/>
              </a:rPr>
              <a:t> </a:t>
            </a:r>
            <a:r>
              <a:rPr lang="es-CL" sz="1600" b="1" dirty="0">
                <a:cs typeface="Arial" panose="020B0604020202020204" pitchFamily="34" charset="0"/>
              </a:rPr>
              <a:t>que es </a:t>
            </a:r>
            <a:r>
              <a:rPr lang="es-CL" sz="1600" b="1" dirty="0">
                <a:solidFill>
                  <a:srgbClr val="FFFF00"/>
                </a:solidFill>
                <a:cs typeface="Arial" panose="020B0604020202020204" pitchFamily="34" charset="0"/>
              </a:rPr>
              <a:t>cuando el artefacto está apagado</a:t>
            </a:r>
            <a:r>
              <a:rPr lang="es-CL" sz="1600" b="1" dirty="0">
                <a:cs typeface="Arial" panose="020B0604020202020204" pitchFamily="34" charset="0"/>
              </a:rPr>
              <a:t> o no está en su función; o el </a:t>
            </a:r>
            <a:r>
              <a:rPr lang="es-CL" sz="1600" b="1" dirty="0">
                <a:solidFill>
                  <a:srgbClr val="FFFF00"/>
                </a:solidFill>
                <a:cs typeface="Arial" panose="020B0604020202020204" pitchFamily="34" charset="0"/>
              </a:rPr>
              <a:t>“Consumo mensual” </a:t>
            </a:r>
            <a:r>
              <a:rPr lang="es-CL" sz="1600" b="1" dirty="0">
                <a:cs typeface="Arial" panose="020B0604020202020204" pitchFamily="34" charset="0"/>
              </a:rPr>
              <a:t>del producto </a:t>
            </a:r>
            <a:r>
              <a:rPr lang="es-CL" sz="1600" b="1" dirty="0">
                <a:solidFill>
                  <a:srgbClr val="FFFF00"/>
                </a:solidFill>
                <a:cs typeface="Arial" panose="020B0604020202020204" pitchFamily="34" charset="0"/>
              </a:rPr>
              <a:t>según las horas de uso propuestas</a:t>
            </a:r>
            <a:r>
              <a:rPr lang="es-CL" sz="1600" b="1" dirty="0">
                <a:cs typeface="Arial" panose="020B0604020202020204" pitchFamily="34" charset="0"/>
              </a:rPr>
              <a:t> (1, 4 o 24 horas son algunos de los intervalos más recurrentes).</a:t>
            </a:r>
          </a:p>
        </p:txBody>
      </p:sp>
      <p:cxnSp>
        <p:nvCxnSpPr>
          <p:cNvPr id="35" name="Conector recto de flecha 34">
            <a:extLst>
              <a:ext uri="{FF2B5EF4-FFF2-40B4-BE49-F238E27FC236}">
                <a16:creationId xmlns:a16="http://schemas.microsoft.com/office/drawing/2014/main" id="{84B25CA8-8A3D-A01B-2F57-FA9BFD69EDBD}"/>
              </a:ext>
            </a:extLst>
          </p:cNvPr>
          <p:cNvCxnSpPr>
            <a:cxnSpLocks/>
            <a:stCxn id="34" idx="1"/>
          </p:cNvCxnSpPr>
          <p:nvPr/>
        </p:nvCxnSpPr>
        <p:spPr>
          <a:xfrm flipH="1" flipV="1">
            <a:off x="4247596" y="3700845"/>
            <a:ext cx="720079" cy="120128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2" name="Imagen 41"/>
          <p:cNvPicPr>
            <a:picLocks noChangeAspect="1"/>
          </p:cNvPicPr>
          <p:nvPr/>
        </p:nvPicPr>
        <p:blipFill rotWithShape="1">
          <a:blip r:embed="rId6">
            <a:extLst>
              <a:ext uri="{28A0092B-C50C-407E-A947-70E740481C1C}">
                <a14:useLocalDpi xmlns:a14="http://schemas.microsoft.com/office/drawing/2010/main" val="0"/>
              </a:ext>
            </a:extLst>
          </a:blip>
          <a:srcRect r="74331" b="56992"/>
          <a:stretch/>
        </p:blipFill>
        <p:spPr>
          <a:xfrm>
            <a:off x="-7461" y="4350286"/>
            <a:ext cx="2847773" cy="2683921"/>
          </a:xfrm>
          <a:prstGeom prst="rect">
            <a:avLst/>
          </a:prstGeom>
        </p:spPr>
      </p:pic>
      <p:sp>
        <p:nvSpPr>
          <p:cNvPr id="40" name="Llamada rectangular redondeada 39">
            <a:extLst>
              <a:ext uri="{FF2B5EF4-FFF2-40B4-BE49-F238E27FC236}">
                <a16:creationId xmlns:a16="http://schemas.microsoft.com/office/drawing/2014/main" id="{89BF7821-8022-B33A-8019-0CAEE00D01B3}"/>
              </a:ext>
            </a:extLst>
          </p:cNvPr>
          <p:cNvSpPr/>
          <p:nvPr/>
        </p:nvSpPr>
        <p:spPr>
          <a:xfrm>
            <a:off x="2785497" y="4919884"/>
            <a:ext cx="4890099" cy="1572105"/>
          </a:xfrm>
          <a:prstGeom prst="wedgeRoundRectCallout">
            <a:avLst>
              <a:gd name="adj1" fmla="val -65727"/>
              <a:gd name="adj2" fmla="val -9226"/>
              <a:gd name="adj3" fmla="val 16667"/>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es-MX" sz="1600" b="1" dirty="0">
                <a:solidFill>
                  <a:srgbClr val="FFFF00"/>
                </a:solidFill>
                <a:cs typeface="Arial" panose="020B0604020202020204" pitchFamily="34" charset="0"/>
              </a:rPr>
              <a:t>No basta solamente con ver la letra</a:t>
            </a:r>
            <a:r>
              <a:rPr lang="es-MX" sz="1600" b="1" dirty="0">
                <a:cs typeface="Arial" panose="020B0604020202020204" pitchFamily="34" charset="0"/>
              </a:rPr>
              <a:t>, ya que dentro de esta categoría, es muy importante fijarse que la nomenclatura incluya signos </a:t>
            </a:r>
            <a:r>
              <a:rPr lang="es-MX" sz="1600" b="1" dirty="0">
                <a:solidFill>
                  <a:srgbClr val="FFFF00"/>
                </a:solidFill>
                <a:cs typeface="Arial" panose="020B0604020202020204" pitchFamily="34" charset="0"/>
              </a:rPr>
              <a:t>“+”</a:t>
            </a:r>
            <a:r>
              <a:rPr lang="es-MX" sz="1600" b="1" dirty="0">
                <a:cs typeface="Arial" panose="020B0604020202020204" pitchFamily="34" charset="0"/>
              </a:rPr>
              <a:t>. </a:t>
            </a:r>
            <a:r>
              <a:rPr lang="es-MX" sz="1600" b="1" dirty="0">
                <a:solidFill>
                  <a:srgbClr val="FFFF00"/>
                </a:solidFill>
                <a:cs typeface="Arial" panose="020B0604020202020204" pitchFamily="34" charset="0"/>
              </a:rPr>
              <a:t>Mientras más signos </a:t>
            </a:r>
            <a:r>
              <a:rPr lang="es-MX" sz="1600" b="1" dirty="0">
                <a:cs typeface="Arial" panose="020B0604020202020204" pitchFamily="34" charset="0"/>
              </a:rPr>
              <a:t>acompañen a la letra A, </a:t>
            </a:r>
            <a:r>
              <a:rPr lang="es-MX" sz="1600" b="1" dirty="0">
                <a:solidFill>
                  <a:srgbClr val="FFFF00"/>
                </a:solidFill>
                <a:cs typeface="Arial" panose="020B0604020202020204" pitchFamily="34" charset="0"/>
              </a:rPr>
              <a:t>más eficiente</a:t>
            </a:r>
            <a:r>
              <a:rPr lang="es-MX" sz="1600" b="1" dirty="0">
                <a:cs typeface="Arial" panose="020B0604020202020204" pitchFamily="34" charset="0"/>
              </a:rPr>
              <a:t> será el producto.</a:t>
            </a:r>
            <a:endParaRPr lang="es-CL" sz="1600" b="1" dirty="0">
              <a:cs typeface="Arial" panose="020B0604020202020204" pitchFamily="34" charset="0"/>
            </a:endParaRPr>
          </a:p>
        </p:txBody>
      </p:sp>
      <p:pic>
        <p:nvPicPr>
          <p:cNvPr id="36" name="Imagen 35"/>
          <p:cNvPicPr>
            <a:picLocks noChangeAspect="1"/>
          </p:cNvPicPr>
          <p:nvPr/>
        </p:nvPicPr>
        <p:blipFill>
          <a:blip r:embed="rId7"/>
          <a:stretch>
            <a:fillRect/>
          </a:stretch>
        </p:blipFill>
        <p:spPr>
          <a:xfrm>
            <a:off x="82474" y="233823"/>
            <a:ext cx="2334970" cy="701101"/>
          </a:xfrm>
          <a:prstGeom prst="rect">
            <a:avLst/>
          </a:prstGeom>
        </p:spPr>
      </p:pic>
    </p:spTree>
    <p:extLst>
      <p:ext uri="{BB962C8B-B14F-4D97-AF65-F5344CB8AC3E}">
        <p14:creationId xmlns:p14="http://schemas.microsoft.com/office/powerpoint/2010/main" val="2405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0"/>
                                        </p:tgtEl>
                                      </p:cBhvr>
                                    </p:animEffect>
                                    <p:set>
                                      <p:cBhvr>
                                        <p:cTn id="84" dur="1" fill="hold">
                                          <p:stCondLst>
                                            <p:cond delay="499"/>
                                          </p:stCondLst>
                                        </p:cTn>
                                        <p:tgtEl>
                                          <p:spTgt spid="30"/>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27"/>
                                        </p:tgtEl>
                                      </p:cBhvr>
                                    </p:animEffect>
                                    <p:set>
                                      <p:cBhvr>
                                        <p:cTn id="105" dur="1" fill="hold">
                                          <p:stCondLst>
                                            <p:cond delay="499"/>
                                          </p:stCondLst>
                                        </p:cTn>
                                        <p:tgtEl>
                                          <p:spTgt spid="2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6"/>
                                        </p:tgtEl>
                                      </p:cBhvr>
                                    </p:animEffect>
                                    <p:set>
                                      <p:cBhvr>
                                        <p:cTn id="108" dur="1" fill="hold">
                                          <p:stCondLst>
                                            <p:cond delay="499"/>
                                          </p:stCondLst>
                                        </p:cTn>
                                        <p:tgtEl>
                                          <p:spTgt spid="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21"/>
                                        </p:tgtEl>
                                      </p:cBhvr>
                                    </p:animEffect>
                                    <p:set>
                                      <p:cBhvr>
                                        <p:cTn id="111" dur="1" fill="hold">
                                          <p:stCondLst>
                                            <p:cond delay="499"/>
                                          </p:stCondLst>
                                        </p:cTn>
                                        <p:tgtEl>
                                          <p:spTgt spid="2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3"/>
                                        </p:tgtEl>
                                      </p:cBhvr>
                                    </p:animEffect>
                                    <p:set>
                                      <p:cBhvr>
                                        <p:cTn id="117" dur="1" fill="hold">
                                          <p:stCondLst>
                                            <p:cond delay="499"/>
                                          </p:stCondLst>
                                        </p:cTn>
                                        <p:tgtEl>
                                          <p:spTgt spid="23"/>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4"/>
                                        </p:tgtEl>
                                      </p:cBhvr>
                                    </p:animEffect>
                                    <p:set>
                                      <p:cBhvr>
                                        <p:cTn id="120" dur="1" fill="hold">
                                          <p:stCondLst>
                                            <p:cond delay="499"/>
                                          </p:stCondLst>
                                        </p:cTn>
                                        <p:tgtEl>
                                          <p:spTgt spid="24"/>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26"/>
                                        </p:tgtEl>
                                      </p:cBhvr>
                                    </p:animEffect>
                                    <p:set>
                                      <p:cBhvr>
                                        <p:cTn id="126" dur="1" fill="hold">
                                          <p:stCondLst>
                                            <p:cond delay="499"/>
                                          </p:stCondLst>
                                        </p:cTn>
                                        <p:tgtEl>
                                          <p:spTgt spid="26"/>
                                        </p:tgtEl>
                                        <p:attrNameLst>
                                          <p:attrName>style.visibility</p:attrName>
                                        </p:attrNameLst>
                                      </p:cBhvr>
                                      <p:to>
                                        <p:strVal val="hidden"/>
                                      </p:to>
                                    </p:set>
                                  </p:childTnLst>
                                </p:cTn>
                              </p:par>
                              <p:par>
                                <p:cTn id="127" presetID="10" presetClass="entr" presetSubtype="0" fill="hold" grpId="0" nodeType="with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fade">
                                      <p:cBhvr>
                                        <p:cTn id="129" dur="500"/>
                                        <p:tgtEl>
                                          <p:spTgt spid="34"/>
                                        </p:tgtEl>
                                      </p:cBhvr>
                                    </p:animEffect>
                                  </p:childTnLst>
                                </p:cTn>
                              </p:par>
                              <p:par>
                                <p:cTn id="130" presetID="10" presetClass="entr" presetSubtype="0" fill="hold" nodeType="withEffect">
                                  <p:stCondLst>
                                    <p:cond delay="0"/>
                                  </p:stCondLst>
                                  <p:childTnLst>
                                    <p:set>
                                      <p:cBhvr>
                                        <p:cTn id="131" dur="1" fill="hold">
                                          <p:stCondLst>
                                            <p:cond delay="0"/>
                                          </p:stCondLst>
                                        </p:cTn>
                                        <p:tgtEl>
                                          <p:spTgt spid="35"/>
                                        </p:tgtEl>
                                        <p:attrNameLst>
                                          <p:attrName>style.visibility</p:attrName>
                                        </p:attrNameLst>
                                      </p:cBhvr>
                                      <p:to>
                                        <p:strVal val="visible"/>
                                      </p:to>
                                    </p:set>
                                    <p:animEffect transition="in" filter="fade">
                                      <p:cBhvr>
                                        <p:cTn id="132" dur="500"/>
                                        <p:tgtEl>
                                          <p:spTgt spid="35"/>
                                        </p:tgtEl>
                                      </p:cBhvr>
                                    </p:animEffect>
                                  </p:childTnLst>
                                </p:cTn>
                              </p:par>
                            </p:childTnLst>
                          </p:cTn>
                        </p:par>
                        <p:par>
                          <p:cTn id="133" fill="hold">
                            <p:stCondLst>
                              <p:cond delay="500"/>
                            </p:stCondLst>
                            <p:childTnLst>
                              <p:par>
                                <p:cTn id="134" presetID="10" presetClass="entr" presetSubtype="0" fill="hold" grpId="0" nodeType="afterEffect">
                                  <p:stCondLst>
                                    <p:cond delay="0"/>
                                  </p:stCondLst>
                                  <p:childTnLst>
                                    <p:set>
                                      <p:cBhvr>
                                        <p:cTn id="135" dur="1" fill="hold">
                                          <p:stCondLst>
                                            <p:cond delay="0"/>
                                          </p:stCondLst>
                                        </p:cTn>
                                        <p:tgtEl>
                                          <p:spTgt spid="41"/>
                                        </p:tgtEl>
                                        <p:attrNameLst>
                                          <p:attrName>style.visibility</p:attrName>
                                        </p:attrNameLst>
                                      </p:cBhvr>
                                      <p:to>
                                        <p:strVal val="visible"/>
                                      </p:to>
                                    </p:set>
                                    <p:animEffect transition="in" filter="fade">
                                      <p:cBhvr>
                                        <p:cTn id="136" dur="500"/>
                                        <p:tgtEl>
                                          <p:spTgt spid="41"/>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38"/>
                                        </p:tgtEl>
                                        <p:attrNameLst>
                                          <p:attrName>style.visibility</p:attrName>
                                        </p:attrNameLst>
                                      </p:cBhvr>
                                      <p:to>
                                        <p:strVal val="visible"/>
                                      </p:to>
                                    </p:set>
                                    <p:animEffect transition="in" filter="fade">
                                      <p:cBhvr>
                                        <p:cTn id="141" dur="500"/>
                                        <p:tgtEl>
                                          <p:spTgt spid="38"/>
                                        </p:tgtEl>
                                      </p:cBhvr>
                                    </p:animEffect>
                                  </p:childTnLst>
                                </p:cTn>
                              </p:par>
                              <p:par>
                                <p:cTn id="142" presetID="10" presetClass="entr" presetSubtype="0" fill="hold" nodeType="withEffect">
                                  <p:stCondLst>
                                    <p:cond delay="0"/>
                                  </p:stCondLst>
                                  <p:childTnLst>
                                    <p:set>
                                      <p:cBhvr>
                                        <p:cTn id="143" dur="1" fill="hold">
                                          <p:stCondLst>
                                            <p:cond delay="0"/>
                                          </p:stCondLst>
                                        </p:cTn>
                                        <p:tgtEl>
                                          <p:spTgt spid="39"/>
                                        </p:tgtEl>
                                        <p:attrNameLst>
                                          <p:attrName>style.visibility</p:attrName>
                                        </p:attrNameLst>
                                      </p:cBhvr>
                                      <p:to>
                                        <p:strVal val="visible"/>
                                      </p:to>
                                    </p:set>
                                    <p:animEffect transition="in" filter="fade">
                                      <p:cBhvr>
                                        <p:cTn id="144" dur="500"/>
                                        <p:tgtEl>
                                          <p:spTgt spid="39"/>
                                        </p:tgtEl>
                                      </p:cBhvr>
                                    </p:animEffect>
                                  </p:childTnLst>
                                </p:cTn>
                              </p:par>
                            </p:childTnLst>
                          </p:cTn>
                        </p:par>
                        <p:par>
                          <p:cTn id="145" fill="hold">
                            <p:stCondLst>
                              <p:cond delay="500"/>
                            </p:stCondLst>
                            <p:childTnLst>
                              <p:par>
                                <p:cTn id="146" presetID="10" presetClass="entr" presetSubtype="0" fill="hold" nodeType="afterEffect">
                                  <p:stCondLst>
                                    <p:cond delay="0"/>
                                  </p:stCondLst>
                                  <p:childTnLst>
                                    <p:set>
                                      <p:cBhvr>
                                        <p:cTn id="147" dur="1" fill="hold">
                                          <p:stCondLst>
                                            <p:cond delay="0"/>
                                          </p:stCondLst>
                                        </p:cTn>
                                        <p:tgtEl>
                                          <p:spTgt spid="2"/>
                                        </p:tgtEl>
                                        <p:attrNameLst>
                                          <p:attrName>style.visibility</p:attrName>
                                        </p:attrNameLst>
                                      </p:cBhvr>
                                      <p:to>
                                        <p:strVal val="visible"/>
                                      </p:to>
                                    </p:set>
                                    <p:animEffect transition="in" filter="fade">
                                      <p:cBhvr>
                                        <p:cTn id="148" dur="500"/>
                                        <p:tgtEl>
                                          <p:spTgt spid="2"/>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34"/>
                                        </p:tgtEl>
                                      </p:cBhvr>
                                    </p:animEffect>
                                    <p:set>
                                      <p:cBhvr>
                                        <p:cTn id="153" dur="1" fill="hold">
                                          <p:stCondLst>
                                            <p:cond delay="499"/>
                                          </p:stCondLst>
                                        </p:cTn>
                                        <p:tgtEl>
                                          <p:spTgt spid="34"/>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35"/>
                                        </p:tgtEl>
                                      </p:cBhvr>
                                    </p:animEffect>
                                    <p:set>
                                      <p:cBhvr>
                                        <p:cTn id="156" dur="1" fill="hold">
                                          <p:stCondLst>
                                            <p:cond delay="499"/>
                                          </p:stCondLst>
                                        </p:cTn>
                                        <p:tgtEl>
                                          <p:spTgt spid="35"/>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41"/>
                                        </p:tgtEl>
                                      </p:cBhvr>
                                    </p:animEffect>
                                    <p:set>
                                      <p:cBhvr>
                                        <p:cTn id="159" dur="1" fill="hold">
                                          <p:stCondLst>
                                            <p:cond delay="499"/>
                                          </p:stCondLst>
                                        </p:cTn>
                                        <p:tgtEl>
                                          <p:spTgt spid="41"/>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39"/>
                                        </p:tgtEl>
                                      </p:cBhvr>
                                    </p:animEffect>
                                    <p:set>
                                      <p:cBhvr>
                                        <p:cTn id="165" dur="1" fill="hold">
                                          <p:stCondLst>
                                            <p:cond delay="499"/>
                                          </p:stCondLst>
                                        </p:cTn>
                                        <p:tgtEl>
                                          <p:spTgt spid="39"/>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500"/>
                                        <p:tgtEl>
                                          <p:spTgt spid="2"/>
                                        </p:tgtEl>
                                      </p:cBhvr>
                                    </p:animEffect>
                                    <p:set>
                                      <p:cBhvr>
                                        <p:cTn id="168" dur="1" fill="hold">
                                          <p:stCondLst>
                                            <p:cond delay="499"/>
                                          </p:stCondLst>
                                        </p:cTn>
                                        <p:tgtEl>
                                          <p:spTgt spid="2"/>
                                        </p:tgtEl>
                                        <p:attrNameLst>
                                          <p:attrName>style.visibility</p:attrName>
                                        </p:attrNameLst>
                                      </p:cBhvr>
                                      <p:to>
                                        <p:strVal val="hidden"/>
                                      </p:to>
                                    </p:set>
                                  </p:childTnLst>
                                </p:cTn>
                              </p:par>
                              <p:par>
                                <p:cTn id="169" presetID="47"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1000"/>
                                        <p:tgtEl>
                                          <p:spTgt spid="31"/>
                                        </p:tgtEl>
                                      </p:cBhvr>
                                    </p:animEffect>
                                    <p:anim calcmode="lin" valueType="num">
                                      <p:cBhvr>
                                        <p:cTn id="172" dur="1000" fill="hold"/>
                                        <p:tgtEl>
                                          <p:spTgt spid="31"/>
                                        </p:tgtEl>
                                        <p:attrNameLst>
                                          <p:attrName>ppt_x</p:attrName>
                                        </p:attrNameLst>
                                      </p:cBhvr>
                                      <p:tavLst>
                                        <p:tav tm="0">
                                          <p:val>
                                            <p:strVal val="#ppt_x"/>
                                          </p:val>
                                        </p:tav>
                                        <p:tav tm="100000">
                                          <p:val>
                                            <p:strVal val="#ppt_x"/>
                                          </p:val>
                                        </p:tav>
                                      </p:tavLst>
                                    </p:anim>
                                    <p:anim calcmode="lin" valueType="num">
                                      <p:cBhvr>
                                        <p:cTn id="173" dur="1000" fill="hold"/>
                                        <p:tgtEl>
                                          <p:spTgt spid="31"/>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40"/>
                                        </p:tgtEl>
                                        <p:attrNameLst>
                                          <p:attrName>style.visibility</p:attrName>
                                        </p:attrNameLst>
                                      </p:cBhvr>
                                      <p:to>
                                        <p:strVal val="visible"/>
                                      </p:to>
                                    </p:set>
                                    <p:animEffect transition="in" filter="fade">
                                      <p:cBhvr>
                                        <p:cTn id="176" dur="1000"/>
                                        <p:tgtEl>
                                          <p:spTgt spid="40"/>
                                        </p:tgtEl>
                                      </p:cBhvr>
                                    </p:animEffect>
                                    <p:anim calcmode="lin" valueType="num">
                                      <p:cBhvr>
                                        <p:cTn id="177" dur="1000" fill="hold"/>
                                        <p:tgtEl>
                                          <p:spTgt spid="40"/>
                                        </p:tgtEl>
                                        <p:attrNameLst>
                                          <p:attrName>ppt_x</p:attrName>
                                        </p:attrNameLst>
                                      </p:cBhvr>
                                      <p:tavLst>
                                        <p:tav tm="0">
                                          <p:val>
                                            <p:strVal val="#ppt_x"/>
                                          </p:val>
                                        </p:tav>
                                        <p:tav tm="100000">
                                          <p:val>
                                            <p:strVal val="#ppt_x"/>
                                          </p:val>
                                        </p:tav>
                                      </p:tavLst>
                                    </p:anim>
                                    <p:anim calcmode="lin" valueType="num">
                                      <p:cBhvr>
                                        <p:cTn id="178" dur="1000" fill="hold"/>
                                        <p:tgtEl>
                                          <p:spTgt spid="40"/>
                                        </p:tgtEl>
                                        <p:attrNameLst>
                                          <p:attrName>ppt_y</p:attrName>
                                        </p:attrNameLst>
                                      </p:cBhvr>
                                      <p:tavLst>
                                        <p:tav tm="0">
                                          <p:val>
                                            <p:strVal val="#ppt_y+.1"/>
                                          </p:val>
                                        </p:tav>
                                        <p:tav tm="100000">
                                          <p:val>
                                            <p:strVal val="#ppt_y"/>
                                          </p:val>
                                        </p:tav>
                                      </p:tavLst>
                                    </p:anim>
                                  </p:childTnLst>
                                </p:cTn>
                              </p:par>
                              <p:par>
                                <p:cTn id="179" presetID="42" presetClass="entr" presetSubtype="0" fill="hold" nodeType="withEffect">
                                  <p:stCondLst>
                                    <p:cond delay="0"/>
                                  </p:stCondLst>
                                  <p:childTnLst>
                                    <p:set>
                                      <p:cBhvr>
                                        <p:cTn id="180" dur="1" fill="hold">
                                          <p:stCondLst>
                                            <p:cond delay="0"/>
                                          </p:stCondLst>
                                        </p:cTn>
                                        <p:tgtEl>
                                          <p:spTgt spid="42"/>
                                        </p:tgtEl>
                                        <p:attrNameLst>
                                          <p:attrName>style.visibility</p:attrName>
                                        </p:attrNameLst>
                                      </p:cBhvr>
                                      <p:to>
                                        <p:strVal val="visible"/>
                                      </p:to>
                                    </p:set>
                                    <p:animEffect transition="in" filter="fade">
                                      <p:cBhvr>
                                        <p:cTn id="181" dur="1000"/>
                                        <p:tgtEl>
                                          <p:spTgt spid="42"/>
                                        </p:tgtEl>
                                      </p:cBhvr>
                                    </p:animEffect>
                                    <p:anim calcmode="lin" valueType="num">
                                      <p:cBhvr>
                                        <p:cTn id="182" dur="1000" fill="hold"/>
                                        <p:tgtEl>
                                          <p:spTgt spid="42"/>
                                        </p:tgtEl>
                                        <p:attrNameLst>
                                          <p:attrName>ppt_x</p:attrName>
                                        </p:attrNameLst>
                                      </p:cBhvr>
                                      <p:tavLst>
                                        <p:tav tm="0">
                                          <p:val>
                                            <p:strVal val="#ppt_x"/>
                                          </p:val>
                                        </p:tav>
                                        <p:tav tm="100000">
                                          <p:val>
                                            <p:strVal val="#ppt_x"/>
                                          </p:val>
                                        </p:tav>
                                      </p:tavLst>
                                    </p:anim>
                                    <p:anim calcmode="lin" valueType="num">
                                      <p:cBhvr>
                                        <p:cTn id="18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30" grpId="0" animBg="1"/>
      <p:bldP spid="30" grpId="1" animBg="1"/>
      <p:bldP spid="31" grpId="0" animBg="1"/>
      <p:bldP spid="34" grpId="0" animBg="1"/>
      <p:bldP spid="34" grpId="1" animBg="1"/>
      <p:bldP spid="38" grpId="0" animBg="1"/>
      <p:bldP spid="38" grpId="1" animBg="1"/>
      <p:bldP spid="4" grpId="0"/>
      <p:bldP spid="28" grpId="0" animBg="1"/>
      <p:bldP spid="28" grpId="1" animBg="1"/>
      <p:bldP spid="41" grpId="0" animBg="1"/>
      <p:bldP spid="41" grpId="1"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16160" t="4040" r="66205" b="-4040"/>
          <a:stretch/>
        </p:blipFill>
        <p:spPr>
          <a:xfrm>
            <a:off x="-104996" y="4009938"/>
            <a:ext cx="2912663" cy="3890638"/>
          </a:xfrm>
          <a:prstGeom prst="rect">
            <a:avLst/>
          </a:prstGeom>
        </p:spPr>
      </p:pic>
      <p:grpSp>
        <p:nvGrpSpPr>
          <p:cNvPr id="10" name="Grupo 9"/>
          <p:cNvGrpSpPr/>
          <p:nvPr/>
        </p:nvGrpSpPr>
        <p:grpSpPr>
          <a:xfrm>
            <a:off x="339592" y="370182"/>
            <a:ext cx="4475688" cy="2701843"/>
            <a:chOff x="208895" y="864501"/>
            <a:chExt cx="4475688" cy="2515475"/>
          </a:xfrm>
        </p:grpSpPr>
        <p:grpSp>
          <p:nvGrpSpPr>
            <p:cNvPr id="11" name="Grupo 10"/>
            <p:cNvGrpSpPr/>
            <p:nvPr/>
          </p:nvGrpSpPr>
          <p:grpSpPr>
            <a:xfrm>
              <a:off x="208895" y="864501"/>
              <a:ext cx="4475688" cy="2515475"/>
              <a:chOff x="379491" y="291004"/>
              <a:chExt cx="4475688" cy="2560627"/>
            </a:xfrm>
          </p:grpSpPr>
          <p:sp>
            <p:nvSpPr>
              <p:cNvPr id="14" name="Rectángulo redondeado 9">
                <a:extLst>
                  <a:ext uri="{FF2B5EF4-FFF2-40B4-BE49-F238E27FC236}">
                    <a16:creationId xmlns:a16="http://schemas.microsoft.com/office/drawing/2014/main" id="{F35DF630-0FFD-FA4A-A554-407AD3655C42}"/>
                  </a:ext>
                </a:extLst>
              </p:cNvPr>
              <p:cNvSpPr/>
              <p:nvPr/>
            </p:nvSpPr>
            <p:spPr>
              <a:xfrm>
                <a:off x="673492" y="657319"/>
                <a:ext cx="4181687" cy="2194312"/>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0"/>
              <p:cNvSpPr/>
              <p:nvPr/>
            </p:nvSpPr>
            <p:spPr>
              <a:xfrm>
                <a:off x="379491" y="291004"/>
                <a:ext cx="1011744" cy="732624"/>
              </a:xfrm>
              <a:custGeom>
                <a:avLst/>
                <a:gdLst/>
                <a:ahLst/>
                <a:cxnLst/>
                <a:rect l="l" t="t" r="r" b="b"/>
                <a:pathLst>
                  <a:path w="5120103" h="4114800">
                    <a:moveTo>
                      <a:pt x="0" y="0"/>
                    </a:moveTo>
                    <a:lnTo>
                      <a:pt x="5120103" y="0"/>
                    </a:lnTo>
                    <a:lnTo>
                      <a:pt x="5120103"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s-CL"/>
              </a:p>
            </p:txBody>
          </p:sp>
        </p:grpSp>
        <p:sp>
          <p:nvSpPr>
            <p:cNvPr id="12" name="CuadroTexto 11">
              <a:extLst>
                <a:ext uri="{FF2B5EF4-FFF2-40B4-BE49-F238E27FC236}">
                  <a16:creationId xmlns:a16="http://schemas.microsoft.com/office/drawing/2014/main" id="{AA0FDF26-9D31-2F44-82FD-8BCB5616705D}"/>
                </a:ext>
              </a:extLst>
            </p:cNvPr>
            <p:cNvSpPr txBox="1"/>
            <p:nvPr/>
          </p:nvSpPr>
          <p:spPr>
            <a:xfrm>
              <a:off x="646614" y="2063365"/>
              <a:ext cx="3803523" cy="1117532"/>
            </a:xfrm>
            <a:prstGeom prst="rect">
              <a:avLst/>
            </a:prstGeom>
            <a:noFill/>
          </p:spPr>
          <p:txBody>
            <a:bodyPr wrap="square" rtlCol="0">
              <a:spAutoFit/>
            </a:bodyPr>
            <a:lstStyle/>
            <a:p>
              <a:pPr marL="342900" lvl="0" indent="-342900" algn="just">
                <a:buFont typeface="Arial" panose="020B0604020202020204" pitchFamily="34" charset="0"/>
                <a:buChar char="•"/>
                <a:defRPr/>
              </a:pPr>
              <a:r>
                <a:rPr lang="es-ES" b="1" dirty="0">
                  <a:solidFill>
                    <a:prstClr val="black"/>
                  </a:solidFill>
                </a:rPr>
                <a:t>Comprender</a:t>
              </a:r>
              <a:r>
                <a:rPr lang="es-ES" dirty="0">
                  <a:solidFill>
                    <a:prstClr val="black"/>
                  </a:solidFill>
                </a:rPr>
                <a:t> los conceptos de </a:t>
              </a:r>
              <a:r>
                <a:rPr lang="es-ES" b="1" dirty="0">
                  <a:solidFill>
                    <a:prstClr val="black"/>
                  </a:solidFill>
                </a:rPr>
                <a:t>potencia eléctrica</a:t>
              </a:r>
              <a:r>
                <a:rPr lang="es-ES" dirty="0">
                  <a:solidFill>
                    <a:prstClr val="black"/>
                  </a:solidFill>
                </a:rPr>
                <a:t>, </a:t>
              </a:r>
              <a:r>
                <a:rPr lang="es-ES" b="1" dirty="0">
                  <a:solidFill>
                    <a:prstClr val="black"/>
                  </a:solidFill>
                </a:rPr>
                <a:t>consumo energético </a:t>
              </a:r>
              <a:r>
                <a:rPr lang="es-ES" dirty="0">
                  <a:solidFill>
                    <a:prstClr val="black"/>
                  </a:solidFill>
                </a:rPr>
                <a:t>y </a:t>
              </a:r>
              <a:r>
                <a:rPr lang="es-ES" b="1" dirty="0">
                  <a:solidFill>
                    <a:prstClr val="black"/>
                  </a:solidFill>
                </a:rPr>
                <a:t>eficiencia </a:t>
              </a:r>
              <a:r>
                <a:rPr lang="es-ES" dirty="0">
                  <a:solidFill>
                    <a:prstClr val="black"/>
                  </a:solidFill>
                </a:rPr>
                <a:t>en el uso de dispositivos eléctricos cotidianos.</a:t>
              </a:r>
              <a:endParaRPr kumimoji="0" lang="es-CL" sz="2000" i="0" u="none" strike="noStrike" kern="1200" cap="none" spc="0" normalizeH="0" baseline="0" noProof="0" dirty="0">
                <a:ln>
                  <a:noFill/>
                </a:ln>
                <a:solidFill>
                  <a:prstClr val="black"/>
                </a:solidFill>
                <a:effectLst/>
                <a:uLnTx/>
                <a:uFillTx/>
                <a:latin typeface="Calibri" panose="020F0502020204030204"/>
              </a:endParaRPr>
            </a:p>
          </p:txBody>
        </p:sp>
        <p:sp>
          <p:nvSpPr>
            <p:cNvPr id="13" name="CuadroTexto 12"/>
            <p:cNvSpPr txBox="1"/>
            <p:nvPr/>
          </p:nvSpPr>
          <p:spPr>
            <a:xfrm>
              <a:off x="983675" y="1313902"/>
              <a:ext cx="31294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¿Cuál es el objetivo de aprendizaje de la clase?</a:t>
              </a:r>
              <a:endParaRPr kumimoji="0" lang="es-CL" sz="1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grpSp>
      <p:grpSp>
        <p:nvGrpSpPr>
          <p:cNvPr id="16" name="Grupo 15"/>
          <p:cNvGrpSpPr/>
          <p:nvPr/>
        </p:nvGrpSpPr>
        <p:grpSpPr>
          <a:xfrm>
            <a:off x="4203109" y="2976008"/>
            <a:ext cx="4716869" cy="3443627"/>
            <a:chOff x="4369598" y="642011"/>
            <a:chExt cx="4716869" cy="3443627"/>
          </a:xfrm>
        </p:grpSpPr>
        <p:grpSp>
          <p:nvGrpSpPr>
            <p:cNvPr id="17" name="Grupo 16"/>
            <p:cNvGrpSpPr/>
            <p:nvPr/>
          </p:nvGrpSpPr>
          <p:grpSpPr>
            <a:xfrm>
              <a:off x="4369598" y="642011"/>
              <a:ext cx="4716869" cy="3443627"/>
              <a:chOff x="4314102" y="2570781"/>
              <a:chExt cx="4430247" cy="3443627"/>
            </a:xfrm>
          </p:grpSpPr>
          <p:sp>
            <p:nvSpPr>
              <p:cNvPr id="20" name="Rectángulo redondeado 9">
                <a:extLst>
                  <a:ext uri="{FF2B5EF4-FFF2-40B4-BE49-F238E27FC236}">
                    <a16:creationId xmlns:a16="http://schemas.microsoft.com/office/drawing/2014/main" id="{F35DF630-0FFD-FA4A-A554-407AD3655C42}"/>
                  </a:ext>
                </a:extLst>
              </p:cNvPr>
              <p:cNvSpPr/>
              <p:nvPr/>
            </p:nvSpPr>
            <p:spPr>
              <a:xfrm>
                <a:off x="4314102" y="2938624"/>
                <a:ext cx="4216352" cy="3075784"/>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9"/>
              <p:cNvSpPr/>
              <p:nvPr/>
            </p:nvSpPr>
            <p:spPr>
              <a:xfrm>
                <a:off x="7821278" y="2570781"/>
                <a:ext cx="923071" cy="858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s-CL"/>
              </a:p>
            </p:txBody>
          </p:sp>
        </p:grpSp>
        <p:sp>
          <p:nvSpPr>
            <p:cNvPr id="18" name="CuadroTexto 17">
              <a:extLst>
                <a:ext uri="{FF2B5EF4-FFF2-40B4-BE49-F238E27FC236}">
                  <a16:creationId xmlns:a16="http://schemas.microsoft.com/office/drawing/2014/main" id="{FBD59741-4ED3-6041-93B0-86800EE1C3EB}"/>
                </a:ext>
              </a:extLst>
            </p:cNvPr>
            <p:cNvSpPr txBox="1"/>
            <p:nvPr/>
          </p:nvSpPr>
          <p:spPr>
            <a:xfrm>
              <a:off x="4967685" y="1153527"/>
              <a:ext cx="329296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¿Qué conocimiento de la ciencia aprenderemos?</a:t>
              </a:r>
              <a:endParaRPr kumimoji="0" lang="es-CL" sz="1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19" name="CuadroTexto 18"/>
            <p:cNvSpPr txBox="1"/>
            <p:nvPr/>
          </p:nvSpPr>
          <p:spPr>
            <a:xfrm>
              <a:off x="4665995" y="1915812"/>
              <a:ext cx="4061398" cy="1754326"/>
            </a:xfrm>
            <a:prstGeom prst="rect">
              <a:avLst/>
            </a:prstGeom>
            <a:noFill/>
          </p:spPr>
          <p:txBody>
            <a:bodyPr wrap="square" rtlCol="0">
              <a:spAutoFit/>
            </a:bodyPr>
            <a:lstStyle/>
            <a:p>
              <a:pPr marL="285750" lvl="0" indent="-285750" algn="just">
                <a:buFont typeface="Arial" panose="020B0604020202020204" pitchFamily="34" charset="0"/>
                <a:buChar char="•"/>
                <a:defRPr/>
              </a:pPr>
              <a:r>
                <a:rPr lang="es-ES" dirty="0">
                  <a:solidFill>
                    <a:prstClr val="black"/>
                  </a:solidFill>
                </a:rPr>
                <a:t>Potencia y energía eléctrica.</a:t>
              </a:r>
            </a:p>
            <a:p>
              <a:pPr marL="285750" lvl="0" indent="-285750" algn="just">
                <a:buFont typeface="Arial" panose="020B0604020202020204" pitchFamily="34" charset="0"/>
                <a:buChar char="•"/>
                <a:defRPr/>
              </a:pPr>
              <a:r>
                <a:rPr lang="es-ES" dirty="0">
                  <a:solidFill>
                    <a:prstClr val="black"/>
                  </a:solidFill>
                </a:rPr>
                <a:t>Consumo energético en dispositivos eléctricos.</a:t>
              </a:r>
            </a:p>
            <a:p>
              <a:pPr marL="285750" lvl="0" indent="-285750" algn="just">
                <a:buFont typeface="Arial" panose="020B0604020202020204" pitchFamily="34" charset="0"/>
                <a:buChar char="•"/>
                <a:defRPr/>
              </a:pPr>
              <a:r>
                <a:rPr lang="es-ES" dirty="0">
                  <a:solidFill>
                    <a:prstClr val="black"/>
                  </a:solidFill>
                </a:rPr>
                <a:t>Efecto Joule.</a:t>
              </a:r>
            </a:p>
            <a:p>
              <a:pPr marL="285750" lvl="0" indent="-285750" algn="just">
                <a:buFont typeface="Arial" panose="020B0604020202020204" pitchFamily="34" charset="0"/>
                <a:buChar char="•"/>
                <a:defRPr/>
              </a:pPr>
              <a:r>
                <a:rPr lang="es-ES" dirty="0">
                  <a:solidFill>
                    <a:prstClr val="black"/>
                  </a:solidFill>
                </a:rPr>
                <a:t>Eficiencia energética en dispositivos eléctricos.</a:t>
              </a:r>
            </a:p>
          </p:txBody>
        </p:sp>
      </p:grpSp>
    </p:spTree>
    <p:extLst>
      <p:ext uri="{BB962C8B-B14F-4D97-AF65-F5344CB8AC3E}">
        <p14:creationId xmlns:p14="http://schemas.microsoft.com/office/powerpoint/2010/main" val="363142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3160" y="244702"/>
            <a:ext cx="2314145" cy="694244"/>
          </a:xfrm>
          <a:prstGeom prst="rect">
            <a:avLst/>
          </a:prstGeom>
        </p:spPr>
      </p:pic>
      <p:sp>
        <p:nvSpPr>
          <p:cNvPr id="6" name="Rectángulo 5"/>
          <p:cNvSpPr/>
          <p:nvPr/>
        </p:nvSpPr>
        <p:spPr>
          <a:xfrm>
            <a:off x="571500" y="1278359"/>
            <a:ext cx="7900988" cy="646331"/>
          </a:xfrm>
          <a:prstGeom prst="rect">
            <a:avLst/>
          </a:prstGeom>
        </p:spPr>
        <p:txBody>
          <a:bodyPr wrap="square">
            <a:spAutoFit/>
          </a:bodyPr>
          <a:lstStyle/>
          <a:p>
            <a:pPr algn="just"/>
            <a:r>
              <a:rPr lang="es-ES" dirty="0"/>
              <a:t>El siguiente gráfico muestra la luminosidad (en lúmenes) y la potencia eléctrica (en watts) de cuatro tipos de ampolletas: incandescente, halógena, CFL y LED:</a:t>
            </a:r>
            <a:endParaRPr lang="es-CL" dirty="0"/>
          </a:p>
        </p:txBody>
      </p:sp>
      <p:grpSp>
        <p:nvGrpSpPr>
          <p:cNvPr id="14" name="Grupo 13"/>
          <p:cNvGrpSpPr/>
          <p:nvPr/>
        </p:nvGrpSpPr>
        <p:grpSpPr>
          <a:xfrm>
            <a:off x="1646306" y="2050900"/>
            <a:ext cx="5685562" cy="3491717"/>
            <a:chOff x="1646306" y="2050900"/>
            <a:chExt cx="5685562" cy="3491717"/>
          </a:xfrm>
        </p:grpSpPr>
        <p:pic>
          <p:nvPicPr>
            <p:cNvPr id="7" name="Imagen 6"/>
            <p:cNvPicPr>
              <a:picLocks noChangeAspect="1"/>
            </p:cNvPicPr>
            <p:nvPr/>
          </p:nvPicPr>
          <p:blipFill rotWithShape="1">
            <a:blip r:embed="rId3"/>
            <a:srcRect l="5368" t="11107" b="9695"/>
            <a:stretch/>
          </p:blipFill>
          <p:spPr>
            <a:xfrm>
              <a:off x="2000249" y="2050900"/>
              <a:ext cx="5331619" cy="3153163"/>
            </a:xfrm>
            <a:prstGeom prst="rect">
              <a:avLst/>
            </a:prstGeom>
          </p:spPr>
        </p:pic>
        <p:sp>
          <p:nvSpPr>
            <p:cNvPr id="8" name="CuadroTexto 7"/>
            <p:cNvSpPr txBox="1"/>
            <p:nvPr/>
          </p:nvSpPr>
          <p:spPr>
            <a:xfrm rot="16200000">
              <a:off x="770328" y="3438277"/>
              <a:ext cx="2090509" cy="338554"/>
            </a:xfrm>
            <a:prstGeom prst="rect">
              <a:avLst/>
            </a:prstGeom>
            <a:noFill/>
          </p:spPr>
          <p:txBody>
            <a:bodyPr wrap="none" rtlCol="0">
              <a:spAutoFit/>
            </a:bodyPr>
            <a:lstStyle/>
            <a:p>
              <a:r>
                <a:rPr lang="es-ES" sz="1600" dirty="0">
                  <a:effectLst>
                    <a:outerShdw blurRad="38100" dist="38100" dir="2700000" algn="tl">
                      <a:srgbClr val="000000">
                        <a:alpha val="43137"/>
                      </a:srgbClr>
                    </a:outerShdw>
                  </a:effectLst>
                </a:rPr>
                <a:t>Consumo eléctrico (W)</a:t>
              </a:r>
              <a:endParaRPr lang="es-CL" sz="1600" dirty="0">
                <a:effectLst>
                  <a:outerShdw blurRad="38100" dist="38100" dir="2700000" algn="tl">
                    <a:srgbClr val="000000">
                      <a:alpha val="43137"/>
                    </a:srgbClr>
                  </a:outerShdw>
                </a:effectLst>
              </a:endParaRPr>
            </a:p>
          </p:txBody>
        </p:sp>
        <p:sp>
          <p:nvSpPr>
            <p:cNvPr id="9" name="CuadroTexto 8"/>
            <p:cNvSpPr txBox="1"/>
            <p:nvPr/>
          </p:nvSpPr>
          <p:spPr>
            <a:xfrm>
              <a:off x="3395949" y="5204063"/>
              <a:ext cx="2820003" cy="338554"/>
            </a:xfrm>
            <a:prstGeom prst="rect">
              <a:avLst/>
            </a:prstGeom>
            <a:noFill/>
          </p:spPr>
          <p:txBody>
            <a:bodyPr wrap="none" rtlCol="0">
              <a:spAutoFit/>
            </a:bodyPr>
            <a:lstStyle/>
            <a:p>
              <a:r>
                <a:rPr lang="es-ES" sz="1600" dirty="0">
                  <a:effectLst>
                    <a:outerShdw blurRad="38100" dist="38100" dir="2700000" algn="tl">
                      <a:srgbClr val="000000">
                        <a:alpha val="43137"/>
                      </a:srgbClr>
                    </a:outerShdw>
                  </a:effectLst>
                </a:rPr>
                <a:t>Flujo de luminosidad inicial (lm)</a:t>
              </a:r>
              <a:endParaRPr lang="es-CL" sz="1600" dirty="0">
                <a:effectLst>
                  <a:outerShdw blurRad="38100" dist="38100" dir="2700000" algn="tl">
                    <a:srgbClr val="000000">
                      <a:alpha val="43137"/>
                    </a:srgbClr>
                  </a:outerShdw>
                </a:effectLst>
              </a:endParaRPr>
            </a:p>
          </p:txBody>
        </p:sp>
      </p:grpSp>
      <p:sp>
        <p:nvSpPr>
          <p:cNvPr id="10" name="CuadroTexto 9"/>
          <p:cNvSpPr txBox="1"/>
          <p:nvPr/>
        </p:nvSpPr>
        <p:spPr>
          <a:xfrm>
            <a:off x="1984860" y="5625217"/>
            <a:ext cx="4830864"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diferencias existen entre el uso de ampolletas LED, incandescentes y halógenas en términos de consumo energético y potencia?</a:t>
            </a:r>
          </a:p>
        </p:txBody>
      </p:sp>
      <p:pic>
        <p:nvPicPr>
          <p:cNvPr id="11" name="Imagen 10"/>
          <p:cNvPicPr>
            <a:picLocks noChangeAspect="1"/>
          </p:cNvPicPr>
          <p:nvPr/>
        </p:nvPicPr>
        <p:blipFill rotWithShape="1">
          <a:blip r:embed="rId4">
            <a:extLst>
              <a:ext uri="{28A0092B-C50C-407E-A947-70E740481C1C}">
                <a14:useLocalDpi xmlns:a14="http://schemas.microsoft.com/office/drawing/2010/main" val="0"/>
              </a:ext>
            </a:extLst>
          </a:blip>
          <a:srcRect l="22607" t="49578" r="57669" b="-508"/>
          <a:stretch/>
        </p:blipFill>
        <p:spPr>
          <a:xfrm>
            <a:off x="-166566" y="4253138"/>
            <a:ext cx="1999075" cy="2903522"/>
          </a:xfrm>
          <a:prstGeom prst="rect">
            <a:avLst/>
          </a:prstGeom>
        </p:spPr>
      </p:pic>
      <p:sp>
        <p:nvSpPr>
          <p:cNvPr id="13" name="Llamada rectangular redondeada 12"/>
          <p:cNvSpPr/>
          <p:nvPr/>
        </p:nvSpPr>
        <p:spPr>
          <a:xfrm>
            <a:off x="1815582" y="1360375"/>
            <a:ext cx="3595688" cy="1128630"/>
          </a:xfrm>
          <a:prstGeom prst="wedgeRoundRectCallout">
            <a:avLst>
              <a:gd name="adj1" fmla="val 45985"/>
              <a:gd name="adj2" fmla="val 91546"/>
              <a:gd name="adj3" fmla="val 1666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FF00"/>
                </a:solidFill>
              </a:rPr>
              <a:t>Incandescentes: </a:t>
            </a:r>
            <a:r>
              <a:rPr lang="es-ES" b="1" dirty="0"/>
              <a:t>consumen mucha energía y se calientan mucho. Son las menos eficientes.</a:t>
            </a:r>
            <a:endParaRPr lang="es-CL" b="1" dirty="0"/>
          </a:p>
        </p:txBody>
      </p:sp>
      <p:sp>
        <p:nvSpPr>
          <p:cNvPr id="15" name="CuadroTexto 14"/>
          <p:cNvSpPr txBox="1"/>
          <p:nvPr/>
        </p:nvSpPr>
        <p:spPr>
          <a:xfrm>
            <a:off x="2432535" y="5625217"/>
            <a:ext cx="4830864"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criterios considerarías al momento de comprar un nuevo electrodoméstico para que sea energéticamente eficiente?</a:t>
            </a:r>
          </a:p>
        </p:txBody>
      </p:sp>
      <p:sp>
        <p:nvSpPr>
          <p:cNvPr id="16" name="CuadroTexto 15">
            <a:extLst>
              <a:ext uri="{FF2B5EF4-FFF2-40B4-BE49-F238E27FC236}">
                <a16:creationId xmlns:a16="http://schemas.microsoft.com/office/drawing/2014/main" id="{73039608-B3F6-AF26-A41D-371145EC42FA}"/>
              </a:ext>
            </a:extLst>
          </p:cNvPr>
          <p:cNvSpPr txBox="1"/>
          <p:nvPr/>
        </p:nvSpPr>
        <p:spPr>
          <a:xfrm>
            <a:off x="2417444" y="444847"/>
            <a:ext cx="8185901" cy="707886"/>
          </a:xfrm>
          <a:prstGeom prst="rect">
            <a:avLst/>
          </a:prstGeom>
          <a:noFill/>
        </p:spPr>
        <p:txBody>
          <a:bodyPr wrap="square" rtlCol="0">
            <a:spAutoFit/>
          </a:bodyPr>
          <a:lstStyle/>
          <a:p>
            <a:pPr algn="just"/>
            <a:r>
              <a:rPr lang="es-ES" sz="4000" b="1" dirty="0"/>
              <a:t>Eficiencia energética</a:t>
            </a:r>
          </a:p>
        </p:txBody>
      </p:sp>
      <p:sp>
        <p:nvSpPr>
          <p:cNvPr id="12" name="Llamada rectangular redondeada 11"/>
          <p:cNvSpPr/>
          <p:nvPr/>
        </p:nvSpPr>
        <p:spPr>
          <a:xfrm>
            <a:off x="4978596" y="2571021"/>
            <a:ext cx="3548063" cy="1309688"/>
          </a:xfrm>
          <a:prstGeom prst="wedgeRoundRectCallout">
            <a:avLst>
              <a:gd name="adj1" fmla="val -37056"/>
              <a:gd name="adj2" fmla="val 9179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FF00"/>
                </a:solidFill>
              </a:rPr>
              <a:t>Ampolletas LED: </a:t>
            </a:r>
            <a:r>
              <a:rPr lang="es-ES" b="1" dirty="0"/>
              <a:t>son las más eficientes, porque consumen muy poca energía para producir la misma cantidad de luz. </a:t>
            </a:r>
            <a:endParaRPr lang="es-CL" b="1" dirty="0"/>
          </a:p>
        </p:txBody>
      </p:sp>
    </p:spTree>
    <p:extLst>
      <p:ext uri="{BB962C8B-B14F-4D97-AF65-F5344CB8AC3E}">
        <p14:creationId xmlns:p14="http://schemas.microsoft.com/office/powerpoint/2010/main" val="398964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0" grpId="1" animBg="1"/>
      <p:bldP spid="13" grpId="0" animBg="1"/>
      <p:bldP spid="13" grpId="1" animBg="1"/>
      <p:bldP spid="15" grpId="0" animBg="1"/>
      <p:bldP spid="12" grpId="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DB7F38FA-0032-43CF-BF74-F516173EEF26}"/>
              </a:ext>
            </a:extLst>
          </p:cNvPr>
          <p:cNvSpPr txBox="1"/>
          <p:nvPr/>
        </p:nvSpPr>
        <p:spPr>
          <a:xfrm>
            <a:off x="648639" y="1001949"/>
            <a:ext cx="7691974" cy="830997"/>
          </a:xfrm>
          <a:prstGeom prst="rect">
            <a:avLst/>
          </a:prstGeom>
          <a:noFill/>
        </p:spPr>
        <p:txBody>
          <a:bodyPr wrap="square">
            <a:spAutoFit/>
          </a:bodyPr>
          <a:lstStyle/>
          <a:p>
            <a:pPr lvl="0" algn="just">
              <a:buClr>
                <a:srgbClr val="000000"/>
              </a:buClr>
              <a:buSzPts val="1600"/>
              <a:defRPr/>
            </a:pPr>
            <a:r>
              <a:rPr lang="es-ES" sz="1600" dirty="0">
                <a:solidFill>
                  <a:prstClr val="black"/>
                </a:solidFill>
                <a:latin typeface="Arial" panose="020B0604020202020204" pitchFamily="34" charset="0"/>
              </a:rPr>
              <a:t>Una persona está en un local comercial y pretende comprar un refrigerador cuyo uso implique el menor gasto económico posible. La persona compara el etiquetado de distintos refrigeradores, uno de los cuales se representa en la siguiente imagen:</a:t>
            </a: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5" name="CuadroTexto 14">
            <a:extLst>
              <a:ext uri="{FF2B5EF4-FFF2-40B4-BE49-F238E27FC236}">
                <a16:creationId xmlns:a16="http://schemas.microsoft.com/office/drawing/2014/main" id="{88B5B91A-1625-E77A-53E5-78FC11C4F509}"/>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Pregunta </a:t>
            </a:r>
            <a:r>
              <a:rPr lang="es-ES" sz="1000" b="1" noProof="0" dirty="0">
                <a:solidFill>
                  <a:prstClr val="black"/>
                </a:solidFill>
                <a:latin typeface="Calibri" panose="020F0502020204030204"/>
                <a:cs typeface="Arial" panose="020B0604020202020204" pitchFamily="34" charset="0"/>
              </a:rPr>
              <a:t>18</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PAES regular Ciencias Física – Forma 163, admisión 2025. DEMRE. </a:t>
            </a:r>
            <a:endParaRPr kumimoji="0" lang="es-CL"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 name="CuadroTexto 17">
            <a:extLst>
              <a:ext uri="{FF2B5EF4-FFF2-40B4-BE49-F238E27FC236}">
                <a16:creationId xmlns:a16="http://schemas.microsoft.com/office/drawing/2014/main" id="{F4146E51-705B-ED4F-2ABB-09DF6A9B1871}"/>
              </a:ext>
            </a:extLst>
          </p:cNvPr>
          <p:cNvSpPr txBox="1"/>
          <p:nvPr/>
        </p:nvSpPr>
        <p:spPr>
          <a:xfrm>
            <a:off x="648638" y="5146836"/>
            <a:ext cx="7696651" cy="1224951"/>
          </a:xfrm>
          <a:prstGeom prst="rect">
            <a:avLst/>
          </a:prstGeom>
          <a:noFill/>
        </p:spPr>
        <p:txBody>
          <a:bodyPr wrap="square">
            <a:spAutoFit/>
          </a:bodyPr>
          <a:lstStyle/>
          <a:p>
            <a:pPr marL="342900" lvl="0" indent="-342900" algn="just" eaLnBrk="0" fontAlgn="base" hangingPunct="0">
              <a:spcBef>
                <a:spcPct val="20000"/>
              </a:spcBef>
              <a:spcAft>
                <a:spcPct val="0"/>
              </a:spcAft>
              <a:buFontTx/>
              <a:buAutoNum type="alphaUcParenR"/>
              <a:defRPr/>
            </a:pPr>
            <a:r>
              <a:rPr lang="es-ES" sz="1600" dirty="0">
                <a:solidFill>
                  <a:srgbClr val="000000"/>
                </a:solidFill>
                <a:latin typeface="Arial" charset="0"/>
              </a:rPr>
              <a:t>El consumo mensual del refrigerador</a:t>
            </a:r>
          </a:p>
          <a:p>
            <a:pPr marL="342900" lvl="0" indent="-342900" algn="just" eaLnBrk="0" fontAlgn="base" hangingPunct="0">
              <a:spcBef>
                <a:spcPct val="20000"/>
              </a:spcBef>
              <a:spcAft>
                <a:spcPct val="0"/>
              </a:spcAft>
              <a:buFontTx/>
              <a:buAutoNum type="alphaUcParenR"/>
              <a:defRPr/>
            </a:pPr>
            <a:r>
              <a:rPr lang="es-ES" sz="1600" dirty="0">
                <a:solidFill>
                  <a:srgbClr val="000000"/>
                </a:solidFill>
                <a:latin typeface="Arial" charset="0"/>
              </a:rPr>
              <a:t>El voltaje que se debe suministrar al refrigerador</a:t>
            </a:r>
          </a:p>
          <a:p>
            <a:pPr marL="342900" lvl="0" indent="-342900" algn="just" eaLnBrk="0" fontAlgn="base" hangingPunct="0">
              <a:spcBef>
                <a:spcPct val="20000"/>
              </a:spcBef>
              <a:spcAft>
                <a:spcPct val="0"/>
              </a:spcAft>
              <a:buFontTx/>
              <a:buAutoNum type="alphaUcParenR"/>
              <a:defRPr/>
            </a:pPr>
            <a:r>
              <a:rPr lang="es-ES" sz="1600" dirty="0">
                <a:solidFill>
                  <a:srgbClr val="000000"/>
                </a:solidFill>
                <a:latin typeface="Arial" charset="0"/>
              </a:rPr>
              <a:t>La temperatura del compartimiento congelado del refrigerador</a:t>
            </a:r>
          </a:p>
          <a:p>
            <a:pPr marL="342900" lvl="0" indent="-342900" algn="just" eaLnBrk="0" fontAlgn="base" hangingPunct="0">
              <a:spcBef>
                <a:spcPct val="20000"/>
              </a:spcBef>
              <a:spcAft>
                <a:spcPct val="0"/>
              </a:spcAft>
              <a:buFontTx/>
              <a:buAutoNum type="alphaUcParenR"/>
              <a:defRPr/>
            </a:pPr>
            <a:r>
              <a:rPr lang="es-ES" sz="1600" dirty="0">
                <a:solidFill>
                  <a:srgbClr val="000000"/>
                </a:solidFill>
                <a:latin typeface="Arial" charset="0"/>
              </a:rPr>
              <a:t>El volumen útil total de ambos compartimientos del refrigerador</a:t>
            </a:r>
            <a:endParaRPr lang="pt-BR" sz="1600" dirty="0">
              <a:solidFill>
                <a:srgbClr val="000000"/>
              </a:solidFill>
              <a:latin typeface="Arial" charset="0"/>
            </a:endParaRPr>
          </a:p>
        </p:txBody>
      </p:sp>
      <p:grpSp>
        <p:nvGrpSpPr>
          <p:cNvPr id="19" name="Grupo 18"/>
          <p:cNvGrpSpPr/>
          <p:nvPr/>
        </p:nvGrpSpPr>
        <p:grpSpPr>
          <a:xfrm>
            <a:off x="5745983" y="2138862"/>
            <a:ext cx="2978667" cy="2046732"/>
            <a:chOff x="5758107" y="4241093"/>
            <a:chExt cx="2978667" cy="2046732"/>
          </a:xfrm>
        </p:grpSpPr>
        <p:grpSp>
          <p:nvGrpSpPr>
            <p:cNvPr id="20" name="22 Grupo">
              <a:extLst>
                <a:ext uri="{FF2B5EF4-FFF2-40B4-BE49-F238E27FC236}">
                  <a16:creationId xmlns:a16="http://schemas.microsoft.com/office/drawing/2014/main" id="{DC3555C4-2508-594F-9F80-02A7D52E8B18}"/>
                </a:ext>
              </a:extLst>
            </p:cNvPr>
            <p:cNvGrpSpPr/>
            <p:nvPr/>
          </p:nvGrpSpPr>
          <p:grpSpPr>
            <a:xfrm>
              <a:off x="5758107" y="4241093"/>
              <a:ext cx="2763448" cy="1772893"/>
              <a:chOff x="5634124" y="580057"/>
              <a:chExt cx="2763448" cy="1772893"/>
            </a:xfrm>
          </p:grpSpPr>
          <p:pic>
            <p:nvPicPr>
              <p:cNvPr id="22" name="Picture 3" descr="C:\Users\karla.hernandez\Desktop\PROGRAMAS ANUALES\TC31\íconos en png para PPT\pos it.png">
                <a:extLst>
                  <a:ext uri="{FF2B5EF4-FFF2-40B4-BE49-F238E27FC236}">
                    <a16:creationId xmlns:a16="http://schemas.microsoft.com/office/drawing/2014/main" id="{C6C50D2B-CB75-A045-B880-C0B727418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124" y="839550"/>
                <a:ext cx="2718816" cy="1513400"/>
              </a:xfrm>
              <a:prstGeom prst="rect">
                <a:avLst/>
              </a:prstGeom>
              <a:noFill/>
              <a:extLst>
                <a:ext uri="{909E8E84-426E-40DD-AFC4-6F175D3DCCD1}">
                  <a14:hiddenFill xmlns:a14="http://schemas.microsoft.com/office/drawing/2010/main">
                    <a:solidFill>
                      <a:srgbClr val="FFFFFF"/>
                    </a:solidFill>
                  </a14:hiddenFill>
                </a:ext>
              </a:extLst>
            </p:spPr>
          </p:pic>
          <p:sp>
            <p:nvSpPr>
              <p:cNvPr id="23" name="24 Rectángulo">
                <a:extLst>
                  <a:ext uri="{FF2B5EF4-FFF2-40B4-BE49-F238E27FC236}">
                    <a16:creationId xmlns:a16="http://schemas.microsoft.com/office/drawing/2014/main" id="{4637185B-1329-844B-85E1-AC690FB45BEA}"/>
                  </a:ext>
                </a:extLst>
              </p:cNvPr>
              <p:cNvSpPr/>
              <p:nvPr/>
            </p:nvSpPr>
            <p:spPr>
              <a:xfrm rot="21211048">
                <a:off x="6076256" y="1149180"/>
                <a:ext cx="2281700"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altLang="es-CL" sz="1600" b="1" i="0" u="none" strike="noStrike" kern="1200" cap="none" spc="0" normalizeH="0" baseline="0" noProof="0" dirty="0">
                    <a:ln>
                      <a:noFill/>
                    </a:ln>
                    <a:solidFill>
                      <a:prstClr val="black"/>
                    </a:solidFill>
                    <a:effectLst/>
                    <a:uLnTx/>
                    <a:uFillTx/>
                    <a:latin typeface="Calibri Light" panose="020F0302020204030204"/>
                    <a:ea typeface="Myriad Arabic"/>
                    <a:cs typeface="Myriad Arabic"/>
                  </a:rPr>
                  <a:t>Habilidad: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s-CL" sz="1600" b="0" i="0" u="none" strike="noStrike" kern="1200" cap="none" spc="0" normalizeH="0" baseline="0" noProof="0" dirty="0">
                    <a:ln>
                      <a:noFill/>
                    </a:ln>
                    <a:solidFill>
                      <a:prstClr val="black"/>
                    </a:solidFill>
                    <a:effectLst/>
                    <a:uLnTx/>
                    <a:uFillTx/>
                    <a:latin typeface="Calibri Light" panose="020F0302020204030204"/>
                    <a:ea typeface="Myriad Arabic"/>
                    <a:cs typeface="Myriad Arabic"/>
                  </a:rPr>
                  <a:t>Procesar y</a:t>
                </a:r>
                <a:r>
                  <a:rPr kumimoji="0" lang="es-ES" altLang="es-CL" sz="1600" b="0" i="0" u="none" strike="noStrike" kern="1200" cap="none" spc="0" normalizeH="0" noProof="0" dirty="0">
                    <a:ln>
                      <a:noFill/>
                    </a:ln>
                    <a:solidFill>
                      <a:prstClr val="black"/>
                    </a:solidFill>
                    <a:effectLst/>
                    <a:uLnTx/>
                    <a:uFillTx/>
                    <a:latin typeface="Calibri Light" panose="020F0302020204030204"/>
                    <a:ea typeface="Myriad Arabic"/>
                    <a:cs typeface="Myriad Arabic"/>
                  </a:rPr>
                  <a:t> analizar la evidencia</a:t>
                </a:r>
                <a:endParaRPr kumimoji="0" lang="es-ES" altLang="es-CL" sz="1600" b="0" i="0" u="none" strike="noStrike" kern="1200" cap="none" spc="0" normalizeH="0" baseline="0" noProof="0" dirty="0">
                  <a:ln>
                    <a:noFill/>
                  </a:ln>
                  <a:solidFill>
                    <a:prstClr val="black"/>
                  </a:solidFill>
                  <a:effectLst/>
                  <a:uLnTx/>
                  <a:uFillTx/>
                  <a:latin typeface="Calibri Light" panose="020F0302020204030204"/>
                  <a:ea typeface="Myriad Arabic"/>
                  <a:cs typeface="Myriad Arabic"/>
                </a:endParaRPr>
              </a:p>
            </p:txBody>
          </p:sp>
          <p:pic>
            <p:nvPicPr>
              <p:cNvPr id="24" name="Picture 5" descr="C:\Users\karla.hernandez\Desktop\PROGRAMAS ANUALES\TC31\íconos en png para PPT\08 ícono.png">
                <a:extLst>
                  <a:ext uri="{FF2B5EF4-FFF2-40B4-BE49-F238E27FC236}">
                    <a16:creationId xmlns:a16="http://schemas.microsoft.com/office/drawing/2014/main" id="{B3AB63C8-6EC2-8940-944C-CB73AA8549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0245" y="580057"/>
                <a:ext cx="787327" cy="78732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8 Rectángulo redondeado">
              <a:extLst>
                <a:ext uri="{FF2B5EF4-FFF2-40B4-BE49-F238E27FC236}">
                  <a16:creationId xmlns:a16="http://schemas.microsoft.com/office/drawing/2014/main" id="{B457FA86-69FC-CC49-A1D3-FA351F51BB91}"/>
                </a:ext>
              </a:extLst>
            </p:cNvPr>
            <p:cNvSpPr/>
            <p:nvPr/>
          </p:nvSpPr>
          <p:spPr>
            <a:xfrm>
              <a:off x="7822875" y="5351721"/>
              <a:ext cx="913899" cy="936104"/>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4800" b="1" noProof="0" dirty="0">
                  <a:solidFill>
                    <a:prstClr val="white"/>
                  </a:solidFill>
                  <a:latin typeface="Calibri" panose="020F0502020204030204"/>
                </a:rPr>
                <a:t>A</a:t>
              </a:r>
              <a:endParaRPr kumimoji="0" lang="es-CL"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Llamada rectangular redondeada 12"/>
          <p:cNvSpPr/>
          <p:nvPr/>
        </p:nvSpPr>
        <p:spPr>
          <a:xfrm>
            <a:off x="648638" y="2467288"/>
            <a:ext cx="2702333" cy="938710"/>
          </a:xfrm>
          <a:prstGeom prst="wedgeRoundRectCallout">
            <a:avLst>
              <a:gd name="adj1" fmla="val -27151"/>
              <a:gd name="adj2" fmla="val 48146"/>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s-ES" b="1" dirty="0">
                <a:solidFill>
                  <a:prstClr val="black"/>
                </a:solidFill>
                <a:cs typeface="Arial" panose="020B0604020202020204" pitchFamily="34" charset="0"/>
              </a:rPr>
              <a:t>¿A qué corresponde la imagen mostrada?</a:t>
            </a:r>
          </a:p>
        </p:txBody>
      </p:sp>
      <p:pic>
        <p:nvPicPr>
          <p:cNvPr id="16" name="Imagen 15"/>
          <p:cNvPicPr>
            <a:picLocks noChangeAspect="1"/>
          </p:cNvPicPr>
          <p:nvPr/>
        </p:nvPicPr>
        <p:blipFill>
          <a:blip r:embed="rId4"/>
          <a:stretch>
            <a:fillRect/>
          </a:stretch>
        </p:blipFill>
        <p:spPr>
          <a:xfrm>
            <a:off x="82475" y="230386"/>
            <a:ext cx="2334970" cy="701101"/>
          </a:xfrm>
          <a:prstGeom prst="rect">
            <a:avLst/>
          </a:prstGeom>
        </p:spPr>
      </p:pic>
      <p:sp>
        <p:nvSpPr>
          <p:cNvPr id="2" name="Rectángulo 1"/>
          <p:cNvSpPr/>
          <p:nvPr/>
        </p:nvSpPr>
        <p:spPr>
          <a:xfrm>
            <a:off x="648639" y="4539994"/>
            <a:ext cx="7691974" cy="584775"/>
          </a:xfrm>
          <a:prstGeom prst="rect">
            <a:avLst/>
          </a:prstGeom>
        </p:spPr>
        <p:txBody>
          <a:bodyPr wrap="square">
            <a:spAutoFit/>
          </a:bodyPr>
          <a:lstStyle/>
          <a:p>
            <a:pPr algn="just"/>
            <a:r>
              <a:rPr lang="es-ES" sz="1600" dirty="0">
                <a:latin typeface="Arial" panose="020B0604020202020204" pitchFamily="34" charset="0"/>
                <a:cs typeface="Arial" panose="020B0604020202020204" pitchFamily="34" charset="0"/>
              </a:rPr>
              <a:t>En relación con lo anterior, ¿qué información de la etiqueta debe considerar la persona para tomar su decisión?</a:t>
            </a:r>
            <a:endParaRPr lang="es-CL" sz="16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5"/>
          <a:stretch>
            <a:fillRect/>
          </a:stretch>
        </p:blipFill>
        <p:spPr>
          <a:xfrm>
            <a:off x="3500559" y="1903646"/>
            <a:ext cx="1988134" cy="2578549"/>
          </a:xfrm>
          <a:prstGeom prst="rect">
            <a:avLst/>
          </a:prstGeom>
        </p:spPr>
      </p:pic>
    </p:spTree>
    <p:extLst>
      <p:ext uri="{BB962C8B-B14F-4D97-AF65-F5344CB8AC3E}">
        <p14:creationId xmlns:p14="http://schemas.microsoft.com/office/powerpoint/2010/main" val="29467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DB7F38FA-0032-43CF-BF74-F516173EEF26}"/>
              </a:ext>
            </a:extLst>
          </p:cNvPr>
          <p:cNvSpPr txBox="1"/>
          <p:nvPr/>
        </p:nvSpPr>
        <p:spPr>
          <a:xfrm>
            <a:off x="617107" y="1065812"/>
            <a:ext cx="7847692" cy="2062103"/>
          </a:xfrm>
          <a:prstGeom prst="rect">
            <a:avLst/>
          </a:prstGeom>
          <a:noFill/>
        </p:spPr>
        <p:txBody>
          <a:bodyPr wrap="square">
            <a:spAutoFit/>
          </a:bodyPr>
          <a:lstStyle/>
          <a:p>
            <a:pPr lvl="0" algn="just">
              <a:buClr>
                <a:srgbClr val="000000"/>
              </a:buClr>
              <a:buSzPts val="1600"/>
              <a:defRPr/>
            </a:pPr>
            <a:r>
              <a:rPr lang="es-ES" sz="1600" dirty="0">
                <a:solidFill>
                  <a:prstClr val="black"/>
                </a:solidFill>
                <a:latin typeface="Arial" panose="020B0604020202020204" pitchFamily="34" charset="0"/>
              </a:rPr>
              <a:t>Un hogar está experimentando un aumento inesperado en su factura de electricidad. Después de revisar los registros de consumo energético de los últimos 12 meses, el propietario descubre que el consumo ha aumentado en un 20 % en comparación con el mismo período del año anterior. Además, al investigar más a fondo, se observa que el mayor aumento se registra en los meses de invierno.</a:t>
            </a:r>
          </a:p>
          <a:p>
            <a:pPr lvl="0" algn="just">
              <a:buClr>
                <a:srgbClr val="000000"/>
              </a:buClr>
              <a:buSzPts val="1600"/>
              <a:defRPr/>
            </a:pPr>
            <a:endParaRPr lang="es-ES" sz="1600" dirty="0">
              <a:solidFill>
                <a:prstClr val="black"/>
              </a:solidFill>
              <a:latin typeface="Arial" panose="020B0604020202020204" pitchFamily="34" charset="0"/>
            </a:endParaRPr>
          </a:p>
          <a:p>
            <a:pPr lvl="0" algn="just">
              <a:buClr>
                <a:srgbClr val="000000"/>
              </a:buClr>
              <a:buSzPts val="1600"/>
              <a:defRPr/>
            </a:pPr>
            <a:r>
              <a:rPr lang="es-ES" sz="1600" dirty="0">
                <a:solidFill>
                  <a:prstClr val="black"/>
                </a:solidFill>
                <a:latin typeface="Arial" panose="020B0604020202020204" pitchFamily="34" charset="0"/>
              </a:rPr>
              <a:t>¿Cuál de las siguientes afirmaciones que podrían realizar los habitantes del hogar explicaría este aumento en el consumo energético durante los meses de invierno?</a:t>
            </a: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8" name="CuadroTexto 17">
            <a:extLst>
              <a:ext uri="{FF2B5EF4-FFF2-40B4-BE49-F238E27FC236}">
                <a16:creationId xmlns:a16="http://schemas.microsoft.com/office/drawing/2014/main" id="{F4146E51-705B-ED4F-2ABB-09DF6A9B1871}"/>
              </a:ext>
            </a:extLst>
          </p:cNvPr>
          <p:cNvSpPr txBox="1"/>
          <p:nvPr/>
        </p:nvSpPr>
        <p:spPr>
          <a:xfrm>
            <a:off x="617107" y="3401712"/>
            <a:ext cx="7847692" cy="2702278"/>
          </a:xfrm>
          <a:prstGeom prst="rect">
            <a:avLst/>
          </a:prstGeom>
          <a:noFill/>
        </p:spPr>
        <p:txBody>
          <a:bodyPr wrap="square">
            <a:spAutoFit/>
          </a:bodyPr>
          <a:lstStyle/>
          <a:p>
            <a:pPr marL="342900" lvl="0" indent="-342900" algn="just" eaLnBrk="0" fontAlgn="base" hangingPunct="0">
              <a:spcBef>
                <a:spcPct val="20000"/>
              </a:spcBef>
              <a:spcAft>
                <a:spcPct val="0"/>
              </a:spcAft>
              <a:buFontTx/>
              <a:buAutoNum type="alphaUcParenR"/>
              <a:defRPr/>
            </a:pPr>
            <a:r>
              <a:rPr lang="es-ES" sz="1600" dirty="0">
                <a:solidFill>
                  <a:srgbClr val="000000"/>
                </a:solidFill>
                <a:latin typeface="Arial" charset="0"/>
              </a:rPr>
              <a:t>El La eficiencia energética de los electrodomésticos ha disminuido debido al desgaste normal por el uso cotidiano durante el año.</a:t>
            </a:r>
          </a:p>
          <a:p>
            <a:pPr marL="342900" lvl="0" indent="-342900" algn="just" eaLnBrk="0" fontAlgn="base" hangingPunct="0">
              <a:spcBef>
                <a:spcPct val="20000"/>
              </a:spcBef>
              <a:spcAft>
                <a:spcPct val="0"/>
              </a:spcAft>
              <a:buFontTx/>
              <a:buAutoNum type="alphaUcParenR"/>
              <a:defRPr/>
            </a:pPr>
            <a:r>
              <a:rPr lang="es-ES" sz="1600" dirty="0">
                <a:solidFill>
                  <a:srgbClr val="000000"/>
                </a:solidFill>
                <a:latin typeface="Arial" charset="0"/>
              </a:rPr>
              <a:t>La potencia eléctrica necesaria para calentar la casa durante los meses de invierno es considerablemente mayor que en otras estaciones del año.</a:t>
            </a:r>
          </a:p>
          <a:p>
            <a:pPr marL="342900" lvl="0" indent="-342900" algn="just" eaLnBrk="0" fontAlgn="base" hangingPunct="0">
              <a:spcBef>
                <a:spcPct val="20000"/>
              </a:spcBef>
              <a:spcAft>
                <a:spcPct val="0"/>
              </a:spcAft>
              <a:buFontTx/>
              <a:buAutoNum type="alphaUcParenR"/>
              <a:defRPr/>
            </a:pPr>
            <a:r>
              <a:rPr lang="es-ES" sz="1600" dirty="0">
                <a:solidFill>
                  <a:srgbClr val="000000"/>
                </a:solidFill>
                <a:latin typeface="Arial" charset="0"/>
              </a:rPr>
              <a:t>La instalación eléctrica domiciliaria tiene fugas de corriente que están disipando energía eléctrica de forma inesperada, lo cual aumenta el monto en la factura de electricidad.</a:t>
            </a:r>
          </a:p>
          <a:p>
            <a:pPr marL="342900" lvl="0" indent="-342900" algn="just" eaLnBrk="0" fontAlgn="base" hangingPunct="0">
              <a:spcBef>
                <a:spcPct val="20000"/>
              </a:spcBef>
              <a:spcAft>
                <a:spcPct val="0"/>
              </a:spcAft>
              <a:buFontTx/>
              <a:buAutoNum type="alphaUcParenR"/>
              <a:defRPr/>
            </a:pPr>
            <a:r>
              <a:rPr lang="es-ES" sz="1600" dirty="0">
                <a:solidFill>
                  <a:srgbClr val="000000"/>
                </a:solidFill>
                <a:latin typeface="Arial" charset="0"/>
              </a:rPr>
              <a:t>Se han reemplazado los focos de luz por focos LED de alta eficiencia en toda la casa, pero el aumento de uso debido a las horas de oscuridad más prolongadas contrarresta el ahorro energético.</a:t>
            </a:r>
          </a:p>
        </p:txBody>
      </p:sp>
      <p:grpSp>
        <p:nvGrpSpPr>
          <p:cNvPr id="19" name="Grupo 18"/>
          <p:cNvGrpSpPr/>
          <p:nvPr/>
        </p:nvGrpSpPr>
        <p:grpSpPr>
          <a:xfrm>
            <a:off x="5971204" y="4407319"/>
            <a:ext cx="2978667" cy="2046732"/>
            <a:chOff x="5758107" y="4241093"/>
            <a:chExt cx="2978667" cy="2046732"/>
          </a:xfrm>
        </p:grpSpPr>
        <p:grpSp>
          <p:nvGrpSpPr>
            <p:cNvPr id="20" name="22 Grupo">
              <a:extLst>
                <a:ext uri="{FF2B5EF4-FFF2-40B4-BE49-F238E27FC236}">
                  <a16:creationId xmlns:a16="http://schemas.microsoft.com/office/drawing/2014/main" id="{DC3555C4-2508-594F-9F80-02A7D52E8B18}"/>
                </a:ext>
              </a:extLst>
            </p:cNvPr>
            <p:cNvGrpSpPr/>
            <p:nvPr/>
          </p:nvGrpSpPr>
          <p:grpSpPr>
            <a:xfrm>
              <a:off x="5758107" y="4241093"/>
              <a:ext cx="2763448" cy="1772893"/>
              <a:chOff x="5634124" y="580057"/>
              <a:chExt cx="2763448" cy="1772893"/>
            </a:xfrm>
          </p:grpSpPr>
          <p:pic>
            <p:nvPicPr>
              <p:cNvPr id="22" name="Picture 3" descr="C:\Users\karla.hernandez\Desktop\PROGRAMAS ANUALES\TC31\íconos en png para PPT\pos it.png">
                <a:extLst>
                  <a:ext uri="{FF2B5EF4-FFF2-40B4-BE49-F238E27FC236}">
                    <a16:creationId xmlns:a16="http://schemas.microsoft.com/office/drawing/2014/main" id="{C6C50D2B-CB75-A045-B880-C0B727418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124" y="839550"/>
                <a:ext cx="2718816" cy="1513400"/>
              </a:xfrm>
              <a:prstGeom prst="rect">
                <a:avLst/>
              </a:prstGeom>
              <a:noFill/>
              <a:extLst>
                <a:ext uri="{909E8E84-426E-40DD-AFC4-6F175D3DCCD1}">
                  <a14:hiddenFill xmlns:a14="http://schemas.microsoft.com/office/drawing/2010/main">
                    <a:solidFill>
                      <a:srgbClr val="FFFFFF"/>
                    </a:solidFill>
                  </a14:hiddenFill>
                </a:ext>
              </a:extLst>
            </p:spPr>
          </p:pic>
          <p:sp>
            <p:nvSpPr>
              <p:cNvPr id="23" name="24 Rectángulo">
                <a:extLst>
                  <a:ext uri="{FF2B5EF4-FFF2-40B4-BE49-F238E27FC236}">
                    <a16:creationId xmlns:a16="http://schemas.microsoft.com/office/drawing/2014/main" id="{4637185B-1329-844B-85E1-AC690FB45BEA}"/>
                  </a:ext>
                </a:extLst>
              </p:cNvPr>
              <p:cNvSpPr/>
              <p:nvPr/>
            </p:nvSpPr>
            <p:spPr>
              <a:xfrm rot="21211048">
                <a:off x="6076256" y="1149180"/>
                <a:ext cx="2281700"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altLang="es-CL" sz="1600" b="1" i="0" u="none" strike="noStrike" kern="1200" cap="none" spc="0" normalizeH="0" baseline="0" noProof="0" dirty="0">
                    <a:ln>
                      <a:noFill/>
                    </a:ln>
                    <a:solidFill>
                      <a:prstClr val="black"/>
                    </a:solidFill>
                    <a:effectLst/>
                    <a:uLnTx/>
                    <a:uFillTx/>
                    <a:latin typeface="Calibri Light" panose="020F0302020204030204"/>
                    <a:ea typeface="Myriad Arabic"/>
                    <a:cs typeface="Myriad Arabic"/>
                  </a:rPr>
                  <a:t>Habilidad: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s-CL" sz="1600" b="0" i="0" u="none" strike="noStrike" kern="1200" cap="none" spc="0" normalizeH="0" baseline="0" noProof="0" dirty="0">
                    <a:ln>
                      <a:noFill/>
                    </a:ln>
                    <a:solidFill>
                      <a:prstClr val="black"/>
                    </a:solidFill>
                    <a:effectLst/>
                    <a:uLnTx/>
                    <a:uFillTx/>
                    <a:latin typeface="Calibri Light" panose="020F0302020204030204"/>
                    <a:ea typeface="Myriad Arabic"/>
                    <a:cs typeface="Myriad Arabic"/>
                  </a:rPr>
                  <a:t>Procesar y</a:t>
                </a:r>
                <a:r>
                  <a:rPr kumimoji="0" lang="es-ES" altLang="es-CL" sz="1600" b="0" i="0" u="none" strike="noStrike" kern="1200" cap="none" spc="0" normalizeH="0" noProof="0" dirty="0">
                    <a:ln>
                      <a:noFill/>
                    </a:ln>
                    <a:solidFill>
                      <a:prstClr val="black"/>
                    </a:solidFill>
                    <a:effectLst/>
                    <a:uLnTx/>
                    <a:uFillTx/>
                    <a:latin typeface="Calibri Light" panose="020F0302020204030204"/>
                    <a:ea typeface="Myriad Arabic"/>
                    <a:cs typeface="Myriad Arabic"/>
                  </a:rPr>
                  <a:t> analizar la evidencia</a:t>
                </a:r>
                <a:endParaRPr kumimoji="0" lang="es-ES" altLang="es-CL" sz="1600" b="0" i="0" u="none" strike="noStrike" kern="1200" cap="none" spc="0" normalizeH="0" baseline="0" noProof="0" dirty="0">
                  <a:ln>
                    <a:noFill/>
                  </a:ln>
                  <a:solidFill>
                    <a:prstClr val="black"/>
                  </a:solidFill>
                  <a:effectLst/>
                  <a:uLnTx/>
                  <a:uFillTx/>
                  <a:latin typeface="Calibri Light" panose="020F0302020204030204"/>
                  <a:ea typeface="Myriad Arabic"/>
                  <a:cs typeface="Myriad Arabic"/>
                </a:endParaRPr>
              </a:p>
            </p:txBody>
          </p:sp>
          <p:pic>
            <p:nvPicPr>
              <p:cNvPr id="24" name="Picture 5" descr="C:\Users\karla.hernandez\Desktop\PROGRAMAS ANUALES\TC31\íconos en png para PPT\08 ícono.png">
                <a:extLst>
                  <a:ext uri="{FF2B5EF4-FFF2-40B4-BE49-F238E27FC236}">
                    <a16:creationId xmlns:a16="http://schemas.microsoft.com/office/drawing/2014/main" id="{B3AB63C8-6EC2-8940-944C-CB73AA8549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0245" y="580057"/>
                <a:ext cx="787327" cy="78732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8 Rectángulo redondeado">
              <a:extLst>
                <a:ext uri="{FF2B5EF4-FFF2-40B4-BE49-F238E27FC236}">
                  <a16:creationId xmlns:a16="http://schemas.microsoft.com/office/drawing/2014/main" id="{B457FA86-69FC-CC49-A1D3-FA351F51BB91}"/>
                </a:ext>
              </a:extLst>
            </p:cNvPr>
            <p:cNvSpPr/>
            <p:nvPr/>
          </p:nvSpPr>
          <p:spPr>
            <a:xfrm>
              <a:off x="7822875" y="5351721"/>
              <a:ext cx="913899" cy="936104"/>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dirty="0">
                  <a:ln>
                    <a:noFill/>
                  </a:ln>
                  <a:solidFill>
                    <a:prstClr val="white"/>
                  </a:solidFill>
                  <a:effectLst/>
                  <a:uLnTx/>
                  <a:uFillTx/>
                  <a:latin typeface="Calibri" panose="020F0502020204030204"/>
                  <a:ea typeface="+mn-ea"/>
                  <a:cs typeface="+mn-cs"/>
                </a:rPr>
                <a:t>B</a:t>
              </a:r>
              <a:endParaRPr kumimoji="0" lang="es-CL"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6" name="Imagen 15"/>
          <p:cNvPicPr>
            <a:picLocks noChangeAspect="1"/>
          </p:cNvPicPr>
          <p:nvPr/>
        </p:nvPicPr>
        <p:blipFill>
          <a:blip r:embed="rId4"/>
          <a:stretch>
            <a:fillRect/>
          </a:stretch>
        </p:blipFill>
        <p:spPr>
          <a:xfrm>
            <a:off x="82475" y="230386"/>
            <a:ext cx="2334970" cy="701101"/>
          </a:xfrm>
          <a:prstGeom prst="rect">
            <a:avLst/>
          </a:prstGeom>
        </p:spPr>
      </p:pic>
      <p:sp>
        <p:nvSpPr>
          <p:cNvPr id="17" name="CuadroTexto 16">
            <a:extLst>
              <a:ext uri="{FF2B5EF4-FFF2-40B4-BE49-F238E27FC236}">
                <a16:creationId xmlns:a16="http://schemas.microsoft.com/office/drawing/2014/main" id="{88B5B91A-1625-E77A-53E5-78FC11C4F509}"/>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Pregunta </a:t>
            </a:r>
            <a:r>
              <a:rPr lang="es-ES" sz="1000" b="1" dirty="0">
                <a:solidFill>
                  <a:prstClr val="black"/>
                </a:solidFill>
                <a:latin typeface="Calibri" panose="020F0502020204030204"/>
                <a:cs typeface="Arial" panose="020B0604020202020204" pitchFamily="34" charset="0"/>
              </a:rPr>
              <a:t>3</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Potencia, energía y eficiencia energética, cuaderno de ejercicios. CPECH.</a:t>
            </a:r>
            <a:endParaRPr kumimoji="0" lang="es-CL"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1101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0 Rectángulo redondeado">
            <a:extLst>
              <a:ext uri="{FF2B5EF4-FFF2-40B4-BE49-F238E27FC236}">
                <a16:creationId xmlns:a16="http://schemas.microsoft.com/office/drawing/2014/main" id="{59849898-BC43-E56D-89BB-5BB5752A014F}"/>
              </a:ext>
            </a:extLst>
          </p:cNvPr>
          <p:cNvSpPr/>
          <p:nvPr/>
        </p:nvSpPr>
        <p:spPr>
          <a:xfrm>
            <a:off x="4500241" y="1361331"/>
            <a:ext cx="1800225" cy="714375"/>
          </a:xfrm>
          <a:prstGeom prst="roundRect">
            <a:avLst/>
          </a:prstGeom>
          <a:solidFill>
            <a:schemeClr val="accent1">
              <a:lumMod val="40000"/>
              <a:lumOff val="60000"/>
            </a:schemeClr>
          </a:solidFill>
          <a:ln w="9525" cap="flat" cmpd="sng" algn="ctr">
            <a:solidFill>
              <a:schemeClr val="accent1">
                <a:lumMod val="50000"/>
              </a:schemeClr>
            </a:solidFill>
            <a:prstDash val="solid"/>
          </a:ln>
          <a:effectLst/>
        </p:spPr>
        <p:txBody>
          <a:bodyPr anchor="ctr">
            <a:spAutoFit/>
          </a:bodyPr>
          <a:lstStyle/>
          <a:p>
            <a:pPr algn="ctr" fontAlgn="base">
              <a:spcBef>
                <a:spcPct val="0"/>
              </a:spcBef>
              <a:spcAft>
                <a:spcPct val="0"/>
              </a:spcAft>
              <a:defRPr/>
            </a:pPr>
            <a:r>
              <a:rPr lang="es-ES" b="1" kern="0" dirty="0"/>
              <a:t>ENERGÍA ELÉCTRICA</a:t>
            </a:r>
            <a:endParaRPr lang="es-CL" b="1" kern="0" dirty="0"/>
          </a:p>
        </p:txBody>
      </p:sp>
      <p:grpSp>
        <p:nvGrpSpPr>
          <p:cNvPr id="3" name="114 Grupo">
            <a:extLst>
              <a:ext uri="{FF2B5EF4-FFF2-40B4-BE49-F238E27FC236}">
                <a16:creationId xmlns:a16="http://schemas.microsoft.com/office/drawing/2014/main" id="{0C55233C-C9BC-CF34-369C-0F50B399D68B}"/>
              </a:ext>
            </a:extLst>
          </p:cNvPr>
          <p:cNvGrpSpPr>
            <a:grpSpLocks/>
          </p:cNvGrpSpPr>
          <p:nvPr/>
        </p:nvGrpSpPr>
        <p:grpSpPr bwMode="auto">
          <a:xfrm>
            <a:off x="6300466" y="1210122"/>
            <a:ext cx="2374896" cy="1021556"/>
            <a:chOff x="6299461" y="1405363"/>
            <a:chExt cx="2307105" cy="1022938"/>
          </a:xfrm>
        </p:grpSpPr>
        <p:sp>
          <p:nvSpPr>
            <p:cNvPr id="4" name="52 Rectángulo redondeado">
              <a:extLst>
                <a:ext uri="{FF2B5EF4-FFF2-40B4-BE49-F238E27FC236}">
                  <a16:creationId xmlns:a16="http://schemas.microsoft.com/office/drawing/2014/main" id="{38AF6731-9C97-167E-F032-2DF648AB575E}"/>
                </a:ext>
              </a:extLst>
            </p:cNvPr>
            <p:cNvSpPr/>
            <p:nvPr/>
          </p:nvSpPr>
          <p:spPr bwMode="auto">
            <a:xfrm>
              <a:off x="6660329" y="1405363"/>
              <a:ext cx="1946237" cy="1022938"/>
            </a:xfrm>
            <a:prstGeom prst="roundRect">
              <a:avLst/>
            </a:prstGeom>
            <a:noFill/>
            <a:ln w="9525" cap="flat" cmpd="sng" algn="ctr">
              <a:solidFill>
                <a:srgbClr val="002060"/>
              </a:solidFill>
              <a:prstDash val="dash"/>
            </a:ln>
            <a:effectLst/>
          </p:spPr>
          <p:txBody>
            <a:bodyPr anchor="ctr">
              <a:spAutoFit/>
            </a:bodyPr>
            <a:lstStyle/>
            <a:p>
              <a:pPr algn="ctr" fontAlgn="base">
                <a:spcBef>
                  <a:spcPct val="0"/>
                </a:spcBef>
                <a:spcAft>
                  <a:spcPct val="0"/>
                </a:spcAft>
                <a:defRPr/>
              </a:pPr>
              <a:r>
                <a:rPr lang="es-ES" kern="0" dirty="0"/>
                <a:t>La rapidez con que se transforma es la </a:t>
              </a:r>
              <a:endParaRPr lang="es-CL" kern="0" dirty="0"/>
            </a:p>
          </p:txBody>
        </p:sp>
        <p:cxnSp>
          <p:nvCxnSpPr>
            <p:cNvPr id="5" name="53 Conector recto de flecha">
              <a:extLst>
                <a:ext uri="{FF2B5EF4-FFF2-40B4-BE49-F238E27FC236}">
                  <a16:creationId xmlns:a16="http://schemas.microsoft.com/office/drawing/2014/main" id="{1776E6EE-B6CE-35B8-2343-4C4423D3D113}"/>
                </a:ext>
              </a:extLst>
            </p:cNvPr>
            <p:cNvCxnSpPr>
              <a:cxnSpLocks/>
              <a:stCxn id="2" idx="3"/>
              <a:endCxn id="4" idx="1"/>
            </p:cNvCxnSpPr>
            <p:nvPr/>
          </p:nvCxnSpPr>
          <p:spPr bwMode="auto">
            <a:xfrm>
              <a:off x="6299461" y="1914448"/>
              <a:ext cx="360868" cy="2384"/>
            </a:xfrm>
            <a:prstGeom prst="straightConnector1">
              <a:avLst/>
            </a:prstGeom>
            <a:noFill/>
            <a:ln w="25400" cap="flat" cmpd="sng" algn="ctr">
              <a:solidFill>
                <a:srgbClr val="002060"/>
              </a:solidFill>
              <a:prstDash val="solid"/>
              <a:tailEnd type="arrow"/>
            </a:ln>
            <a:effectLst>
              <a:outerShdw blurRad="40000" dist="20000" dir="5400000" rotWithShape="0">
                <a:srgbClr val="000000">
                  <a:alpha val="38000"/>
                </a:srgbClr>
              </a:outerShdw>
            </a:effectLst>
          </p:spPr>
        </p:cxnSp>
      </p:grpSp>
      <p:grpSp>
        <p:nvGrpSpPr>
          <p:cNvPr id="6" name="141 Grupo">
            <a:extLst>
              <a:ext uri="{FF2B5EF4-FFF2-40B4-BE49-F238E27FC236}">
                <a16:creationId xmlns:a16="http://schemas.microsoft.com/office/drawing/2014/main" id="{74DB0EDF-01DA-2BC3-EB33-C4D1B2F3DEE1}"/>
              </a:ext>
            </a:extLst>
          </p:cNvPr>
          <p:cNvGrpSpPr>
            <a:grpSpLocks/>
          </p:cNvGrpSpPr>
          <p:nvPr/>
        </p:nvGrpSpPr>
        <p:grpSpPr bwMode="auto">
          <a:xfrm>
            <a:off x="7019603" y="2231678"/>
            <a:ext cx="1296988" cy="1097358"/>
            <a:chOff x="7020272" y="2427849"/>
            <a:chExt cx="1296144" cy="1096203"/>
          </a:xfrm>
          <a:effectLst/>
        </p:grpSpPr>
        <p:sp>
          <p:nvSpPr>
            <p:cNvPr id="7" name="56 Rectángulo redondeado">
              <a:extLst>
                <a:ext uri="{FF2B5EF4-FFF2-40B4-BE49-F238E27FC236}">
                  <a16:creationId xmlns:a16="http://schemas.microsoft.com/office/drawing/2014/main" id="{AD825AB1-F1DB-23B7-AFEF-748C38C9BD47}"/>
                </a:ext>
              </a:extLst>
            </p:cNvPr>
            <p:cNvSpPr/>
            <p:nvPr/>
          </p:nvSpPr>
          <p:spPr>
            <a:xfrm>
              <a:off x="7020272" y="2877034"/>
              <a:ext cx="1296144" cy="647018"/>
            </a:xfrm>
            <a:prstGeom prst="roundRect">
              <a:avLst/>
            </a:prstGeom>
            <a:solidFill>
              <a:schemeClr val="accent2">
                <a:lumMod val="40000"/>
                <a:lumOff val="60000"/>
              </a:schemeClr>
            </a:solidFill>
            <a:ln w="9525" cap="flat" cmpd="sng" algn="ctr">
              <a:solidFill>
                <a:schemeClr val="accent2">
                  <a:lumMod val="75000"/>
                </a:schemeClr>
              </a:solidFill>
              <a:prstDash val="solid"/>
            </a:ln>
            <a:effectLst/>
          </p:spPr>
          <p:txBody>
            <a:bodyPr anchor="ctr"/>
            <a:lstStyle/>
            <a:p>
              <a:pPr algn="ctr" fontAlgn="base">
                <a:spcBef>
                  <a:spcPct val="0"/>
                </a:spcBef>
                <a:spcAft>
                  <a:spcPct val="0"/>
                </a:spcAft>
                <a:defRPr/>
              </a:pPr>
              <a:r>
                <a:rPr lang="es-ES" b="1" kern="0" dirty="0"/>
                <a:t>Potencia eléctrica</a:t>
              </a:r>
              <a:endParaRPr lang="es-CL" b="1" kern="0" dirty="0"/>
            </a:p>
          </p:txBody>
        </p:sp>
        <p:cxnSp>
          <p:nvCxnSpPr>
            <p:cNvPr id="8" name="57 Conector recto de flecha">
              <a:extLst>
                <a:ext uri="{FF2B5EF4-FFF2-40B4-BE49-F238E27FC236}">
                  <a16:creationId xmlns:a16="http://schemas.microsoft.com/office/drawing/2014/main" id="{87E0995B-EE32-E57E-41D5-5B93B57171F9}"/>
                </a:ext>
              </a:extLst>
            </p:cNvPr>
            <p:cNvCxnSpPr>
              <a:cxnSpLocks/>
              <a:stCxn id="4" idx="2"/>
              <a:endCxn id="7" idx="0"/>
            </p:cNvCxnSpPr>
            <p:nvPr/>
          </p:nvCxnSpPr>
          <p:spPr bwMode="auto">
            <a:xfrm flipH="1">
              <a:off x="7668344" y="2427849"/>
              <a:ext cx="5549" cy="449185"/>
            </a:xfrm>
            <a:prstGeom prst="straightConnector1">
              <a:avLst/>
            </a:prstGeom>
            <a:noFill/>
            <a:ln w="25400" cap="flat" cmpd="sng" algn="ctr">
              <a:solidFill>
                <a:schemeClr val="accent2">
                  <a:lumMod val="75000"/>
                </a:schemeClr>
              </a:solidFill>
              <a:prstDash val="solid"/>
              <a:tailEnd type="arrow"/>
            </a:ln>
            <a:effectLst>
              <a:outerShdw blurRad="40000" dist="20000" dir="5400000" rotWithShape="0">
                <a:srgbClr val="000000">
                  <a:alpha val="38000"/>
                </a:srgbClr>
              </a:outerShdw>
            </a:effectLst>
          </p:spPr>
        </p:cxnSp>
      </p:grpSp>
      <p:grpSp>
        <p:nvGrpSpPr>
          <p:cNvPr id="9" name="143 Grupo">
            <a:extLst>
              <a:ext uri="{FF2B5EF4-FFF2-40B4-BE49-F238E27FC236}">
                <a16:creationId xmlns:a16="http://schemas.microsoft.com/office/drawing/2014/main" id="{CC731A72-5291-E478-52BC-AD9D7CEDD326}"/>
              </a:ext>
            </a:extLst>
          </p:cNvPr>
          <p:cNvGrpSpPr>
            <a:grpSpLocks/>
          </p:cNvGrpSpPr>
          <p:nvPr/>
        </p:nvGrpSpPr>
        <p:grpSpPr bwMode="auto">
          <a:xfrm>
            <a:off x="6659237" y="3329036"/>
            <a:ext cx="2016125" cy="1951640"/>
            <a:chOff x="6660228" y="3524302"/>
            <a:chExt cx="2016224" cy="1952332"/>
          </a:xfrm>
          <a:solidFill>
            <a:srgbClr val="660066"/>
          </a:solidFill>
          <a:effectLst/>
        </p:grpSpPr>
        <p:sp>
          <p:nvSpPr>
            <p:cNvPr id="10" name="60 Rectángulo redondeado">
              <a:extLst>
                <a:ext uri="{FF2B5EF4-FFF2-40B4-BE49-F238E27FC236}">
                  <a16:creationId xmlns:a16="http://schemas.microsoft.com/office/drawing/2014/main" id="{71EBDE9D-5083-C7A0-11B5-48045BC25527}"/>
                </a:ext>
              </a:extLst>
            </p:cNvPr>
            <p:cNvSpPr/>
            <p:nvPr/>
          </p:nvSpPr>
          <p:spPr bwMode="auto">
            <a:xfrm>
              <a:off x="6660228" y="3926965"/>
              <a:ext cx="2016224" cy="715343"/>
            </a:xfrm>
            <a:prstGeom prst="roundRect">
              <a:avLst/>
            </a:prstGeom>
            <a:noFill/>
            <a:ln w="9525" cap="flat" cmpd="sng" algn="ctr">
              <a:solidFill>
                <a:srgbClr val="660066"/>
              </a:solidFill>
              <a:prstDash val="dash"/>
            </a:ln>
            <a:effectLst/>
          </p:spPr>
          <p:txBody>
            <a:bodyPr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S" i="0" u="none" strike="noStrike" kern="0" cap="none" spc="0" normalizeH="0" baseline="0" noProof="0" dirty="0">
                  <a:ln>
                    <a:noFill/>
                  </a:ln>
                  <a:effectLst/>
                  <a:uLnTx/>
                  <a:uFillTx/>
                </a:rPr>
                <a:t>Que se expresa como </a:t>
              </a:r>
              <a:endParaRPr kumimoji="0" lang="es-CL" i="0" u="none" strike="noStrike" kern="0" cap="none" spc="0" normalizeH="0" baseline="0" noProof="0" dirty="0">
                <a:ln>
                  <a:noFill/>
                </a:ln>
                <a:effectLst/>
                <a:uLnTx/>
                <a:uFillTx/>
              </a:endParaRPr>
            </a:p>
          </p:txBody>
        </p:sp>
        <mc:AlternateContent xmlns:mc="http://schemas.openxmlformats.org/markup-compatibility/2006" xmlns:a14="http://schemas.microsoft.com/office/drawing/2010/main">
          <mc:Choice Requires="a14">
            <p:sp>
              <p:nvSpPr>
                <p:cNvPr id="14" name="64 Rectángulo redondeado">
                  <a:extLst>
                    <a:ext uri="{FF2B5EF4-FFF2-40B4-BE49-F238E27FC236}">
                      <a16:creationId xmlns:a16="http://schemas.microsoft.com/office/drawing/2014/main" id="{50486EF3-6195-6D6E-9AD6-DF89166C7889}"/>
                    </a:ext>
                  </a:extLst>
                </p:cNvPr>
                <p:cNvSpPr/>
                <p:nvPr/>
              </p:nvSpPr>
              <p:spPr bwMode="auto">
                <a:xfrm>
                  <a:off x="6876142" y="5033803"/>
                  <a:ext cx="1584403" cy="442831"/>
                </a:xfrm>
                <a:prstGeom prst="roundRect">
                  <a:avLst/>
                </a:prstGeom>
                <a:solidFill>
                  <a:srgbClr val="D2C3DF"/>
                </a:solidFill>
                <a:ln w="9525" cap="flat" cmpd="sng" algn="ctr">
                  <a:noFill/>
                  <a:prstDash val="solid"/>
                </a:ln>
                <a:effectLst/>
              </p:spPr>
              <p:txBody>
                <a:bodyPr anchor="ctr">
                  <a:spAutoFit/>
                </a:bodyPr>
                <a:lstStyle/>
                <a:p>
                  <a:pPr algn="ctr" defTabSz="914400" fontAlgn="base">
                    <a:spcBef>
                      <a:spcPct val="0"/>
                    </a:spcBef>
                    <a:spcAft>
                      <a:spcPct val="0"/>
                    </a:spcAft>
                    <a:defRPr/>
                  </a:pPr>
                  <a14:m>
                    <m:oMathPara xmlns:m="http://schemas.openxmlformats.org/officeDocument/2006/math">
                      <m:oMathParaPr>
                        <m:jc m:val="centerGroup"/>
                      </m:oMathParaPr>
                      <m:oMath xmlns:m="http://schemas.openxmlformats.org/officeDocument/2006/math">
                        <m:r>
                          <a:rPr lang="es-CL" sz="2000" i="1">
                            <a:latin typeface="Cambria Math" panose="02040503050406030204" pitchFamily="18" charset="0"/>
                          </a:rPr>
                          <m:t>𝑃</m:t>
                        </m:r>
                        <m:r>
                          <a:rPr lang="es-CL" sz="2000" i="1">
                            <a:latin typeface="Cambria Math" panose="02040503050406030204" pitchFamily="18" charset="0"/>
                          </a:rPr>
                          <m:t>=</m:t>
                        </m:r>
                        <m:r>
                          <a:rPr lang="es-CL" sz="2000" i="1">
                            <a:latin typeface="Cambria Math" panose="02040503050406030204" pitchFamily="18" charset="0"/>
                          </a:rPr>
                          <m:t>𝑉</m:t>
                        </m:r>
                        <m:r>
                          <a:rPr lang="es-CL" sz="2000" i="1">
                            <a:latin typeface="Cambria Math" panose="02040503050406030204" pitchFamily="18" charset="0"/>
                          </a:rPr>
                          <m:t>⋅</m:t>
                        </m:r>
                        <m:r>
                          <a:rPr lang="es-CL" sz="2000" i="1">
                            <a:latin typeface="Cambria Math" panose="02040503050406030204" pitchFamily="18" charset="0"/>
                          </a:rPr>
                          <m:t>𝑖</m:t>
                        </m:r>
                      </m:oMath>
                    </m:oMathPara>
                  </a14:m>
                  <a:endParaRPr lang="es-CL" sz="2000" dirty="0"/>
                </a:p>
              </p:txBody>
            </p:sp>
          </mc:Choice>
          <mc:Fallback xmlns="">
            <p:sp>
              <p:nvSpPr>
                <p:cNvPr id="14" name="64 Rectángulo redondeado">
                  <a:extLst>
                    <a:ext uri="{FF2B5EF4-FFF2-40B4-BE49-F238E27FC236}">
                      <a16:creationId xmlns:a16="http://schemas.microsoft.com/office/drawing/2014/main" id="{50486EF3-6195-6D6E-9AD6-DF89166C7889}"/>
                    </a:ext>
                  </a:extLst>
                </p:cNvPr>
                <p:cNvSpPr>
                  <a:spLocks noRot="1" noChangeAspect="1" noMove="1" noResize="1" noEditPoints="1" noAdjustHandles="1" noChangeArrowheads="1" noChangeShapeType="1" noTextEdit="1"/>
                </p:cNvSpPr>
                <p:nvPr/>
              </p:nvSpPr>
              <p:spPr bwMode="auto">
                <a:xfrm>
                  <a:off x="6876142" y="5033803"/>
                  <a:ext cx="1584403" cy="442831"/>
                </a:xfrm>
                <a:prstGeom prst="roundRect">
                  <a:avLst/>
                </a:prstGeom>
                <a:blipFill>
                  <a:blip r:embed="rId2"/>
                  <a:stretch>
                    <a:fillRect/>
                  </a:stretch>
                </a:blipFill>
                <a:ln w="9525" cap="flat" cmpd="sng" algn="ctr">
                  <a:noFill/>
                  <a:prstDash val="solid"/>
                </a:ln>
                <a:effectLst/>
              </p:spPr>
              <p:txBody>
                <a:bodyPr/>
                <a:lstStyle/>
                <a:p>
                  <a:r>
                    <a:rPr lang="es-CL">
                      <a:noFill/>
                    </a:rPr>
                    <a:t> </a:t>
                  </a:r>
                </a:p>
              </p:txBody>
            </p:sp>
          </mc:Fallback>
        </mc:AlternateContent>
        <p:cxnSp>
          <p:nvCxnSpPr>
            <p:cNvPr id="12" name="62 Conector recto de flecha">
              <a:extLst>
                <a:ext uri="{FF2B5EF4-FFF2-40B4-BE49-F238E27FC236}">
                  <a16:creationId xmlns:a16="http://schemas.microsoft.com/office/drawing/2014/main" id="{909F1F43-4D2D-D963-5D6A-C081798224F3}"/>
                </a:ext>
              </a:extLst>
            </p:cNvPr>
            <p:cNvCxnSpPr>
              <a:cxnSpLocks/>
              <a:stCxn id="10" idx="0"/>
              <a:endCxn id="7" idx="2"/>
            </p:cNvCxnSpPr>
            <p:nvPr/>
          </p:nvCxnSpPr>
          <p:spPr bwMode="auto">
            <a:xfrm flipV="1">
              <a:off x="7668341" y="3524302"/>
              <a:ext cx="797" cy="402663"/>
            </a:xfrm>
            <a:prstGeom prst="straightConnector1">
              <a:avLst/>
            </a:prstGeom>
            <a:grpFill/>
            <a:ln w="25400" cap="flat" cmpd="sng" algn="ctr">
              <a:solidFill>
                <a:srgbClr val="660066"/>
              </a:solidFill>
              <a:prstDash val="solid"/>
              <a:headEnd type="arrow"/>
              <a:tailEnd type="none"/>
            </a:ln>
            <a:effectLst>
              <a:outerShdw blurRad="40000" dist="20000" dir="5400000" rotWithShape="0">
                <a:srgbClr val="000000">
                  <a:alpha val="38000"/>
                </a:srgbClr>
              </a:outerShdw>
            </a:effectLst>
          </p:spPr>
        </p:cxnSp>
        <p:cxnSp>
          <p:nvCxnSpPr>
            <p:cNvPr id="13" name="63 Conector recto de flecha">
              <a:extLst>
                <a:ext uri="{FF2B5EF4-FFF2-40B4-BE49-F238E27FC236}">
                  <a16:creationId xmlns:a16="http://schemas.microsoft.com/office/drawing/2014/main" id="{8E92B00D-3335-6580-B402-B2FCE26757DE}"/>
                </a:ext>
              </a:extLst>
            </p:cNvPr>
            <p:cNvCxnSpPr>
              <a:stCxn id="10" idx="2"/>
              <a:endCxn id="14" idx="0"/>
            </p:cNvCxnSpPr>
            <p:nvPr/>
          </p:nvCxnSpPr>
          <p:spPr bwMode="auto">
            <a:xfrm>
              <a:off x="7668341" y="4642307"/>
              <a:ext cx="3" cy="391496"/>
            </a:xfrm>
            <a:prstGeom prst="straightConnector1">
              <a:avLst/>
            </a:prstGeom>
            <a:grpFill/>
            <a:ln w="25400" cap="flat" cmpd="sng" algn="ctr">
              <a:solidFill>
                <a:srgbClr val="660066"/>
              </a:solidFill>
              <a:prstDash val="solid"/>
              <a:tailEnd type="arrow"/>
            </a:ln>
            <a:effectLst>
              <a:outerShdw blurRad="40000" dist="20000" dir="5400000" rotWithShape="0">
                <a:srgbClr val="000000">
                  <a:alpha val="38000"/>
                </a:srgbClr>
              </a:outerShdw>
            </a:effectLst>
          </p:spPr>
        </p:cxnSp>
      </p:grpSp>
      <p:grpSp>
        <p:nvGrpSpPr>
          <p:cNvPr id="16" name="57 Grupo">
            <a:extLst>
              <a:ext uri="{FF2B5EF4-FFF2-40B4-BE49-F238E27FC236}">
                <a16:creationId xmlns:a16="http://schemas.microsoft.com/office/drawing/2014/main" id="{5557D097-05C8-1C79-DF78-AEA410CFC490}"/>
              </a:ext>
            </a:extLst>
          </p:cNvPr>
          <p:cNvGrpSpPr>
            <a:grpSpLocks/>
          </p:cNvGrpSpPr>
          <p:nvPr/>
        </p:nvGrpSpPr>
        <p:grpSpPr bwMode="auto">
          <a:xfrm>
            <a:off x="4428009" y="2075706"/>
            <a:ext cx="1944687" cy="1630773"/>
            <a:chOff x="4428777" y="2230197"/>
            <a:chExt cx="1944216" cy="1630851"/>
          </a:xfrm>
          <a:effectLst/>
        </p:grpSpPr>
        <p:sp>
          <p:nvSpPr>
            <p:cNvPr id="17" name="68 Rectángulo redondeado">
              <a:extLst>
                <a:ext uri="{FF2B5EF4-FFF2-40B4-BE49-F238E27FC236}">
                  <a16:creationId xmlns:a16="http://schemas.microsoft.com/office/drawing/2014/main" id="{88A39E23-C9FA-948D-C3F3-BB0D54170F5F}"/>
                </a:ext>
              </a:extLst>
            </p:cNvPr>
            <p:cNvSpPr/>
            <p:nvPr/>
          </p:nvSpPr>
          <p:spPr bwMode="auto">
            <a:xfrm>
              <a:off x="4428777" y="2504157"/>
              <a:ext cx="1944216" cy="715123"/>
            </a:xfrm>
            <a:prstGeom prst="roundRect">
              <a:avLst/>
            </a:prstGeom>
            <a:noFill/>
            <a:ln w="9525" cap="flat" cmpd="sng" algn="ctr">
              <a:solidFill>
                <a:srgbClr val="002060"/>
              </a:solidFill>
              <a:prstDash val="dash"/>
            </a:ln>
            <a:effectLst/>
          </p:spPr>
          <p:txBody>
            <a:bodyPr anchor="ctr">
              <a:spAutoFit/>
            </a:bodyPr>
            <a:lstStyle/>
            <a:p>
              <a:pPr algn="ctr" fontAlgn="base">
                <a:spcBef>
                  <a:spcPct val="0"/>
                </a:spcBef>
                <a:spcAft>
                  <a:spcPct val="0"/>
                </a:spcAft>
                <a:defRPr/>
              </a:pPr>
              <a:r>
                <a:rPr lang="es-ES" kern="0" dirty="0">
                  <a:solidFill>
                    <a:srgbClr val="000000"/>
                  </a:solidFill>
                </a:rPr>
                <a:t>Se disipa como calor debido al</a:t>
              </a:r>
              <a:endParaRPr lang="es-CL" kern="0" dirty="0">
                <a:solidFill>
                  <a:srgbClr val="000000"/>
                </a:solidFill>
              </a:endParaRPr>
            </a:p>
          </p:txBody>
        </p:sp>
        <p:sp>
          <p:nvSpPr>
            <p:cNvPr id="18" name="69 Rectángulo redondeado">
              <a:extLst>
                <a:ext uri="{FF2B5EF4-FFF2-40B4-BE49-F238E27FC236}">
                  <a16:creationId xmlns:a16="http://schemas.microsoft.com/office/drawing/2014/main" id="{F9C2F516-6334-2682-8DB2-09B71C34C9FD}"/>
                </a:ext>
              </a:extLst>
            </p:cNvPr>
            <p:cNvSpPr/>
            <p:nvPr/>
          </p:nvSpPr>
          <p:spPr>
            <a:xfrm>
              <a:off x="4715251" y="3486380"/>
              <a:ext cx="1369681" cy="374668"/>
            </a:xfrm>
            <a:prstGeom prst="roundRect">
              <a:avLst/>
            </a:prstGeom>
            <a:solidFill>
              <a:schemeClr val="accent2">
                <a:lumMod val="40000"/>
                <a:lumOff val="60000"/>
              </a:schemeClr>
            </a:solidFill>
            <a:ln w="9525" cap="flat" cmpd="sng" algn="ctr">
              <a:solidFill>
                <a:srgbClr val="002060"/>
              </a:solidFill>
              <a:prstDash val="solid"/>
            </a:ln>
            <a:effectLst/>
          </p:spPr>
          <p:txBody>
            <a:bodyPr anchor="ctr"/>
            <a:lstStyle/>
            <a:p>
              <a:pPr algn="ctr" fontAlgn="base">
                <a:spcBef>
                  <a:spcPct val="0"/>
                </a:spcBef>
                <a:spcAft>
                  <a:spcPct val="0"/>
                </a:spcAft>
                <a:defRPr/>
              </a:pPr>
              <a:r>
                <a:rPr lang="es-ES" b="1" kern="0" dirty="0"/>
                <a:t>Efecto Joule</a:t>
              </a:r>
              <a:endParaRPr lang="es-CL" b="1" kern="0" dirty="0"/>
            </a:p>
          </p:txBody>
        </p:sp>
        <p:cxnSp>
          <p:nvCxnSpPr>
            <p:cNvPr id="19" name="70 Conector recto de flecha">
              <a:extLst>
                <a:ext uri="{FF2B5EF4-FFF2-40B4-BE49-F238E27FC236}">
                  <a16:creationId xmlns:a16="http://schemas.microsoft.com/office/drawing/2014/main" id="{EC619375-8815-9FF4-541F-5231C8439CEA}"/>
                </a:ext>
              </a:extLst>
            </p:cNvPr>
            <p:cNvCxnSpPr>
              <a:cxnSpLocks/>
              <a:stCxn id="2" idx="2"/>
              <a:endCxn id="17" idx="0"/>
            </p:cNvCxnSpPr>
            <p:nvPr/>
          </p:nvCxnSpPr>
          <p:spPr bwMode="auto">
            <a:xfrm flipH="1">
              <a:off x="5400885" y="2230197"/>
              <a:ext cx="1" cy="273960"/>
            </a:xfrm>
            <a:prstGeom prst="straightConnector1">
              <a:avLst/>
            </a:prstGeom>
            <a:noFill/>
            <a:ln w="25400" cap="flat" cmpd="sng" algn="ctr">
              <a:solidFill>
                <a:srgbClr val="002060"/>
              </a:solidFill>
              <a:prstDash val="solid"/>
              <a:tailEnd type="arrow"/>
            </a:ln>
            <a:effectLst>
              <a:outerShdw blurRad="40000" dist="20000" dir="5400000" rotWithShape="0">
                <a:srgbClr val="000000">
                  <a:alpha val="38000"/>
                </a:srgbClr>
              </a:outerShdw>
            </a:effectLst>
          </p:spPr>
        </p:cxnSp>
        <p:cxnSp>
          <p:nvCxnSpPr>
            <p:cNvPr id="20" name="71 Conector recto de flecha">
              <a:extLst>
                <a:ext uri="{FF2B5EF4-FFF2-40B4-BE49-F238E27FC236}">
                  <a16:creationId xmlns:a16="http://schemas.microsoft.com/office/drawing/2014/main" id="{A1800955-98AB-B8A4-15E1-062BF48A1AAC}"/>
                </a:ext>
              </a:extLst>
            </p:cNvPr>
            <p:cNvCxnSpPr>
              <a:cxnSpLocks/>
              <a:stCxn id="17" idx="2"/>
              <a:endCxn id="18" idx="0"/>
            </p:cNvCxnSpPr>
            <p:nvPr/>
          </p:nvCxnSpPr>
          <p:spPr bwMode="auto">
            <a:xfrm flipH="1">
              <a:off x="5400092" y="3219280"/>
              <a:ext cx="794" cy="267100"/>
            </a:xfrm>
            <a:prstGeom prst="straightConnector1">
              <a:avLst/>
            </a:prstGeom>
            <a:noFill/>
            <a:ln w="25400" cap="flat" cmpd="sng" algn="ctr">
              <a:solidFill>
                <a:schemeClr val="accent2">
                  <a:lumMod val="75000"/>
                </a:schemeClr>
              </a:solidFill>
              <a:prstDash val="solid"/>
              <a:tailEnd type="arrow"/>
            </a:ln>
            <a:effectLst>
              <a:outerShdw blurRad="40000" dist="20000" dir="5400000" rotWithShape="0">
                <a:srgbClr val="000000">
                  <a:alpha val="38000"/>
                </a:srgbClr>
              </a:outerShdw>
            </a:effectLst>
          </p:spPr>
        </p:cxnSp>
      </p:grpSp>
      <p:grpSp>
        <p:nvGrpSpPr>
          <p:cNvPr id="21" name="112 Grupo">
            <a:extLst>
              <a:ext uri="{FF2B5EF4-FFF2-40B4-BE49-F238E27FC236}">
                <a16:creationId xmlns:a16="http://schemas.microsoft.com/office/drawing/2014/main" id="{B2D85702-3EAB-13A3-AC37-74ACE654CF56}"/>
              </a:ext>
            </a:extLst>
          </p:cNvPr>
          <p:cNvGrpSpPr>
            <a:grpSpLocks/>
          </p:cNvGrpSpPr>
          <p:nvPr/>
        </p:nvGrpSpPr>
        <p:grpSpPr bwMode="auto">
          <a:xfrm>
            <a:off x="4571678" y="3706478"/>
            <a:ext cx="1655763" cy="1728259"/>
            <a:chOff x="4572000" y="3902742"/>
            <a:chExt cx="1656184" cy="1728766"/>
          </a:xfrm>
          <a:effectLst/>
        </p:grpSpPr>
        <p:sp>
          <p:nvSpPr>
            <p:cNvPr id="22" name="73 Rectángulo redondeado">
              <a:extLst>
                <a:ext uri="{FF2B5EF4-FFF2-40B4-BE49-F238E27FC236}">
                  <a16:creationId xmlns:a16="http://schemas.microsoft.com/office/drawing/2014/main" id="{2BE0C901-C085-4C6D-2825-8327796F6EB7}"/>
                </a:ext>
              </a:extLst>
            </p:cNvPr>
            <p:cNvSpPr/>
            <p:nvPr/>
          </p:nvSpPr>
          <p:spPr bwMode="auto">
            <a:xfrm>
              <a:off x="4643456" y="4116351"/>
              <a:ext cx="1513272" cy="715299"/>
            </a:xfrm>
            <a:prstGeom prst="roundRect">
              <a:avLst/>
            </a:prstGeom>
            <a:noFill/>
            <a:ln w="9525" cap="flat" cmpd="sng" algn="ctr">
              <a:solidFill>
                <a:srgbClr val="660066"/>
              </a:solidFill>
              <a:prstDash val="dash"/>
            </a:ln>
            <a:effectLst/>
          </p:spPr>
          <p:txBody>
            <a:bodyPr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S" i="0" u="none" strike="noStrike" kern="0" cap="none" spc="0" normalizeH="0" baseline="0" noProof="0" dirty="0">
                  <a:ln>
                    <a:noFill/>
                  </a:ln>
                  <a:effectLst/>
                  <a:uLnTx/>
                  <a:uFillTx/>
                </a:rPr>
                <a:t>Se calcula como </a:t>
              </a:r>
              <a:endParaRPr kumimoji="0" lang="es-CL" i="0" u="none" strike="noStrike" kern="0" cap="none" spc="0" normalizeH="0" baseline="0" noProof="0" dirty="0">
                <a:ln>
                  <a:noFill/>
                </a:ln>
                <a:effectLst/>
                <a:uLnTx/>
                <a:uFillTx/>
              </a:endParaRPr>
            </a:p>
          </p:txBody>
        </p:sp>
        <mc:AlternateContent xmlns:mc="http://schemas.openxmlformats.org/markup-compatibility/2006" xmlns:a14="http://schemas.microsoft.com/office/drawing/2010/main">
          <mc:Choice Requires="a14">
            <p:sp>
              <p:nvSpPr>
                <p:cNvPr id="26" name="78 Rectángulo redondeado">
                  <a:extLst>
                    <a:ext uri="{FF2B5EF4-FFF2-40B4-BE49-F238E27FC236}">
                      <a16:creationId xmlns:a16="http://schemas.microsoft.com/office/drawing/2014/main" id="{BA7A9456-EDF8-0FC2-C23F-6109E4AEC5DC}"/>
                    </a:ext>
                  </a:extLst>
                </p:cNvPr>
                <p:cNvSpPr/>
                <p:nvPr/>
              </p:nvSpPr>
              <p:spPr bwMode="auto">
                <a:xfrm>
                  <a:off x="4572000" y="5188704"/>
                  <a:ext cx="1656184" cy="442804"/>
                </a:xfrm>
                <a:prstGeom prst="roundRect">
                  <a:avLst/>
                </a:prstGeom>
                <a:solidFill>
                  <a:srgbClr val="D2C3DF"/>
                </a:solidFill>
                <a:ln w="9525" cap="flat" cmpd="sng" algn="ctr">
                  <a:noFill/>
                  <a:prstDash val="solid"/>
                </a:ln>
                <a:effectLst/>
              </p:spPr>
              <p:txBody>
                <a:bodyPr anchor="ctr">
                  <a:spAutoFit/>
                </a:bodyPr>
                <a:lstStyle/>
                <a:p>
                  <a:pPr algn="ctr" defTabSz="914400" fontAlgn="base">
                    <a:spcBef>
                      <a:spcPct val="0"/>
                    </a:spcBef>
                    <a:spcAft>
                      <a:spcPct val="0"/>
                    </a:spcAft>
                    <a:defRPr/>
                  </a:pPr>
                  <a14:m>
                    <m:oMathPara xmlns:m="http://schemas.openxmlformats.org/officeDocument/2006/math">
                      <m:oMathParaPr>
                        <m:jc m:val="centerGroup"/>
                      </m:oMathParaPr>
                      <m:oMath xmlns:m="http://schemas.openxmlformats.org/officeDocument/2006/math">
                        <m:r>
                          <a:rPr lang="es-CL" sz="2000" i="1">
                            <a:latin typeface="Cambria Math" panose="02040503050406030204" pitchFamily="18" charset="0"/>
                          </a:rPr>
                          <m:t>𝑃</m:t>
                        </m:r>
                        <m:r>
                          <a:rPr lang="es-CL" sz="2000" i="1">
                            <a:latin typeface="Cambria Math" panose="02040503050406030204" pitchFamily="18" charset="0"/>
                          </a:rPr>
                          <m:t>=</m:t>
                        </m:r>
                        <m:sSup>
                          <m:sSupPr>
                            <m:ctrlPr>
                              <a:rPr lang="es-CL" sz="2000" i="1">
                                <a:latin typeface="Cambria Math" panose="02040503050406030204" pitchFamily="18" charset="0"/>
                              </a:rPr>
                            </m:ctrlPr>
                          </m:sSupPr>
                          <m:e>
                            <m:r>
                              <a:rPr lang="es-CL" sz="2000" i="1">
                                <a:latin typeface="Cambria Math" panose="02040503050406030204" pitchFamily="18" charset="0"/>
                              </a:rPr>
                              <m:t>𝑖</m:t>
                            </m:r>
                          </m:e>
                          <m:sup>
                            <m:r>
                              <a:rPr lang="es-CL" sz="2000" i="1">
                                <a:latin typeface="Cambria Math" panose="02040503050406030204" pitchFamily="18" charset="0"/>
                              </a:rPr>
                              <m:t>2</m:t>
                            </m:r>
                          </m:sup>
                        </m:sSup>
                        <m:r>
                          <a:rPr lang="es-CL" sz="2000" i="1">
                            <a:latin typeface="Cambria Math" panose="02040503050406030204" pitchFamily="18" charset="0"/>
                          </a:rPr>
                          <m:t>⋅</m:t>
                        </m:r>
                        <m:r>
                          <a:rPr lang="es-CL" sz="2000" i="1">
                            <a:latin typeface="Cambria Math" panose="02040503050406030204" pitchFamily="18" charset="0"/>
                          </a:rPr>
                          <m:t>𝑅</m:t>
                        </m:r>
                      </m:oMath>
                    </m:oMathPara>
                  </a14:m>
                  <a:endParaRPr lang="es-CL" sz="2000" dirty="0"/>
                </a:p>
              </p:txBody>
            </p:sp>
          </mc:Choice>
          <mc:Fallback xmlns="">
            <p:sp>
              <p:nvSpPr>
                <p:cNvPr id="26" name="78 Rectángulo redondeado">
                  <a:extLst>
                    <a:ext uri="{FF2B5EF4-FFF2-40B4-BE49-F238E27FC236}">
                      <a16:creationId xmlns:a16="http://schemas.microsoft.com/office/drawing/2014/main" id="{BA7A9456-EDF8-0FC2-C23F-6109E4AEC5DC}"/>
                    </a:ext>
                  </a:extLst>
                </p:cNvPr>
                <p:cNvSpPr>
                  <a:spLocks noRot="1" noChangeAspect="1" noMove="1" noResize="1" noEditPoints="1" noAdjustHandles="1" noChangeArrowheads="1" noChangeShapeType="1" noTextEdit="1"/>
                </p:cNvSpPr>
                <p:nvPr/>
              </p:nvSpPr>
              <p:spPr bwMode="auto">
                <a:xfrm>
                  <a:off x="4572000" y="5188704"/>
                  <a:ext cx="1656184" cy="442804"/>
                </a:xfrm>
                <a:prstGeom prst="roundRect">
                  <a:avLst/>
                </a:prstGeom>
                <a:blipFill>
                  <a:blip r:embed="rId3"/>
                  <a:stretch>
                    <a:fillRect/>
                  </a:stretch>
                </a:blipFill>
                <a:ln w="9525" cap="flat" cmpd="sng" algn="ctr">
                  <a:noFill/>
                  <a:prstDash val="solid"/>
                </a:ln>
                <a:effectLst/>
              </p:spPr>
              <p:txBody>
                <a:bodyPr/>
                <a:lstStyle/>
                <a:p>
                  <a:r>
                    <a:rPr lang="es-CL">
                      <a:noFill/>
                    </a:rPr>
                    <a:t> </a:t>
                  </a:r>
                </a:p>
              </p:txBody>
            </p:sp>
          </mc:Fallback>
        </mc:AlternateContent>
        <p:cxnSp>
          <p:nvCxnSpPr>
            <p:cNvPr id="24" name="76 Conector recto de flecha">
              <a:extLst>
                <a:ext uri="{FF2B5EF4-FFF2-40B4-BE49-F238E27FC236}">
                  <a16:creationId xmlns:a16="http://schemas.microsoft.com/office/drawing/2014/main" id="{A256174A-C176-A16C-A57C-1835FD166B3C}"/>
                </a:ext>
              </a:extLst>
            </p:cNvPr>
            <p:cNvCxnSpPr>
              <a:cxnSpLocks/>
              <a:stCxn id="22" idx="0"/>
              <a:endCxn id="18" idx="2"/>
            </p:cNvCxnSpPr>
            <p:nvPr/>
          </p:nvCxnSpPr>
          <p:spPr bwMode="auto">
            <a:xfrm flipH="1" flipV="1">
              <a:off x="5400091" y="3902742"/>
              <a:ext cx="1" cy="213609"/>
            </a:xfrm>
            <a:prstGeom prst="straightConnector1">
              <a:avLst/>
            </a:prstGeom>
            <a:noFill/>
            <a:ln w="25400" cap="flat" cmpd="sng" algn="ctr">
              <a:solidFill>
                <a:srgbClr val="660066"/>
              </a:solidFill>
              <a:prstDash val="solid"/>
              <a:headEnd type="arrow"/>
              <a:tailEnd type="none"/>
            </a:ln>
            <a:effectLst>
              <a:outerShdw blurRad="40000" dist="20000" dir="5400000" rotWithShape="0">
                <a:srgbClr val="000000">
                  <a:alpha val="38000"/>
                </a:srgbClr>
              </a:outerShdw>
            </a:effectLst>
          </p:spPr>
        </p:cxnSp>
        <p:cxnSp>
          <p:nvCxnSpPr>
            <p:cNvPr id="25" name="77 Conector recto de flecha">
              <a:extLst>
                <a:ext uri="{FF2B5EF4-FFF2-40B4-BE49-F238E27FC236}">
                  <a16:creationId xmlns:a16="http://schemas.microsoft.com/office/drawing/2014/main" id="{7C9FB157-F9FA-17E5-51BC-C6176A654293}"/>
                </a:ext>
              </a:extLst>
            </p:cNvPr>
            <p:cNvCxnSpPr>
              <a:stCxn id="22" idx="2"/>
              <a:endCxn id="26" idx="0"/>
            </p:cNvCxnSpPr>
            <p:nvPr/>
          </p:nvCxnSpPr>
          <p:spPr bwMode="auto">
            <a:xfrm>
              <a:off x="5400093" y="4831649"/>
              <a:ext cx="0" cy="357055"/>
            </a:xfrm>
            <a:prstGeom prst="straightConnector1">
              <a:avLst/>
            </a:prstGeom>
            <a:noFill/>
            <a:ln w="25400" cap="flat" cmpd="sng" algn="ctr">
              <a:solidFill>
                <a:srgbClr val="660066"/>
              </a:solidFill>
              <a:prstDash val="solid"/>
              <a:tailEnd type="arrow"/>
            </a:ln>
            <a:effectLst>
              <a:outerShdw blurRad="40000" dist="20000" dir="5400000" rotWithShape="0">
                <a:srgbClr val="000000">
                  <a:alpha val="38000"/>
                </a:srgbClr>
              </a:outerShdw>
            </a:effectLst>
          </p:spPr>
        </p:cxnSp>
      </p:grpSp>
      <p:grpSp>
        <p:nvGrpSpPr>
          <p:cNvPr id="28" name="55 Grupo">
            <a:extLst>
              <a:ext uri="{FF2B5EF4-FFF2-40B4-BE49-F238E27FC236}">
                <a16:creationId xmlns:a16="http://schemas.microsoft.com/office/drawing/2014/main" id="{6590C773-0147-9A04-0D25-B775650B1187}"/>
              </a:ext>
            </a:extLst>
          </p:cNvPr>
          <p:cNvGrpSpPr>
            <a:grpSpLocks/>
          </p:cNvGrpSpPr>
          <p:nvPr/>
        </p:nvGrpSpPr>
        <p:grpSpPr bwMode="auto">
          <a:xfrm>
            <a:off x="569660" y="1363357"/>
            <a:ext cx="3930581" cy="715089"/>
            <a:chOff x="570167" y="1558804"/>
            <a:chExt cx="3929054" cy="716057"/>
          </a:xfrm>
          <a:effectLst/>
        </p:grpSpPr>
        <p:sp>
          <p:nvSpPr>
            <p:cNvPr id="29" name="82 Rectángulo redondeado">
              <a:extLst>
                <a:ext uri="{FF2B5EF4-FFF2-40B4-BE49-F238E27FC236}">
                  <a16:creationId xmlns:a16="http://schemas.microsoft.com/office/drawing/2014/main" id="{5A6565A8-B03D-FCDA-F275-7D6A7ACEEF5C}"/>
                </a:ext>
              </a:extLst>
            </p:cNvPr>
            <p:cNvSpPr/>
            <p:nvPr/>
          </p:nvSpPr>
          <p:spPr bwMode="auto">
            <a:xfrm>
              <a:off x="2553702" y="1712244"/>
              <a:ext cx="1440889" cy="409176"/>
            </a:xfrm>
            <a:prstGeom prst="roundRect">
              <a:avLst/>
            </a:prstGeom>
            <a:noFill/>
            <a:ln w="9525" cap="flat" cmpd="sng" algn="ctr">
              <a:solidFill>
                <a:srgbClr val="002060"/>
              </a:solidFill>
              <a:prstDash val="dash"/>
            </a:ln>
            <a:effectLst/>
          </p:spPr>
          <p:txBody>
            <a:bodyPr anchor="ctr">
              <a:spAutoFit/>
            </a:bodyPr>
            <a:lstStyle/>
            <a:p>
              <a:pPr algn="ctr" fontAlgn="base">
                <a:spcBef>
                  <a:spcPct val="0"/>
                </a:spcBef>
                <a:spcAft>
                  <a:spcPct val="0"/>
                </a:spcAft>
                <a:defRPr/>
              </a:pPr>
              <a:r>
                <a:rPr lang="es-ES" kern="0" dirty="0"/>
                <a:t>Se genera en </a:t>
              </a:r>
              <a:endParaRPr lang="es-CL" kern="0" dirty="0"/>
            </a:p>
          </p:txBody>
        </p:sp>
        <p:sp>
          <p:nvSpPr>
            <p:cNvPr id="30" name="83 Rectángulo redondeado">
              <a:extLst>
                <a:ext uri="{FF2B5EF4-FFF2-40B4-BE49-F238E27FC236}">
                  <a16:creationId xmlns:a16="http://schemas.microsoft.com/office/drawing/2014/main" id="{8F1545BC-FD65-4B0D-6D0E-A170A809128E}"/>
                </a:ext>
              </a:extLst>
            </p:cNvPr>
            <p:cNvSpPr/>
            <p:nvPr/>
          </p:nvSpPr>
          <p:spPr>
            <a:xfrm>
              <a:off x="570167" y="1558804"/>
              <a:ext cx="1367893" cy="716057"/>
            </a:xfrm>
            <a:prstGeom prst="roundRect">
              <a:avLst/>
            </a:prstGeom>
            <a:solidFill>
              <a:schemeClr val="accent2">
                <a:lumMod val="40000"/>
                <a:lumOff val="60000"/>
              </a:schemeClr>
            </a:solidFill>
            <a:ln w="9525" cap="flat" cmpd="sng" algn="ctr">
              <a:solidFill>
                <a:schemeClr val="accent2">
                  <a:lumMod val="50000"/>
                </a:schemeClr>
              </a:solidFill>
              <a:prstDash val="solid"/>
            </a:ln>
            <a:effectLst/>
          </p:spPr>
          <p:txBody>
            <a:bodyPr anchor="ctr">
              <a:spAutoFit/>
            </a:bodyPr>
            <a:lstStyle/>
            <a:p>
              <a:pPr algn="ctr" fontAlgn="base">
                <a:spcBef>
                  <a:spcPct val="0"/>
                </a:spcBef>
                <a:spcAft>
                  <a:spcPct val="0"/>
                </a:spcAft>
                <a:defRPr/>
              </a:pPr>
              <a:r>
                <a:rPr lang="es-ES" b="1" kern="0" dirty="0"/>
                <a:t>Centrales eléctricas</a:t>
              </a:r>
              <a:endParaRPr lang="es-CL" b="1" kern="0" dirty="0"/>
            </a:p>
          </p:txBody>
        </p:sp>
        <p:cxnSp>
          <p:nvCxnSpPr>
            <p:cNvPr id="31" name="85 Conector recto de flecha">
              <a:extLst>
                <a:ext uri="{FF2B5EF4-FFF2-40B4-BE49-F238E27FC236}">
                  <a16:creationId xmlns:a16="http://schemas.microsoft.com/office/drawing/2014/main" id="{36359C29-889C-49F7-A691-2F8E3F05469A}"/>
                </a:ext>
              </a:extLst>
            </p:cNvPr>
            <p:cNvCxnSpPr>
              <a:cxnSpLocks/>
              <a:stCxn id="2" idx="1"/>
              <a:endCxn id="29" idx="3"/>
            </p:cNvCxnSpPr>
            <p:nvPr/>
          </p:nvCxnSpPr>
          <p:spPr bwMode="auto">
            <a:xfrm flipH="1">
              <a:off x="3994591" y="1914448"/>
              <a:ext cx="504630" cy="2384"/>
            </a:xfrm>
            <a:prstGeom prst="straightConnector1">
              <a:avLst/>
            </a:prstGeom>
            <a:noFill/>
            <a:ln w="25400" cap="flat" cmpd="sng" algn="ctr">
              <a:solidFill>
                <a:srgbClr val="002060"/>
              </a:solidFill>
              <a:prstDash val="solid"/>
              <a:tailEnd type="arrow"/>
            </a:ln>
            <a:effectLst>
              <a:outerShdw blurRad="40000" dist="20000" dir="5400000" rotWithShape="0">
                <a:srgbClr val="000000">
                  <a:alpha val="38000"/>
                </a:srgbClr>
              </a:outerShdw>
            </a:effectLst>
          </p:spPr>
        </p:cxnSp>
        <p:cxnSp>
          <p:nvCxnSpPr>
            <p:cNvPr id="32" name="87 Conector recto de flecha">
              <a:extLst>
                <a:ext uri="{FF2B5EF4-FFF2-40B4-BE49-F238E27FC236}">
                  <a16:creationId xmlns:a16="http://schemas.microsoft.com/office/drawing/2014/main" id="{615B9051-C76F-530F-D852-65F6E9F51AEC}"/>
                </a:ext>
              </a:extLst>
            </p:cNvPr>
            <p:cNvCxnSpPr>
              <a:stCxn id="29" idx="1"/>
              <a:endCxn id="30" idx="3"/>
            </p:cNvCxnSpPr>
            <p:nvPr/>
          </p:nvCxnSpPr>
          <p:spPr bwMode="auto">
            <a:xfrm flipH="1">
              <a:off x="1938060" y="1916833"/>
              <a:ext cx="615642" cy="0"/>
            </a:xfrm>
            <a:prstGeom prst="straightConnector1">
              <a:avLst/>
            </a:prstGeom>
            <a:noFill/>
            <a:ln w="25400" cap="flat" cmpd="sng" algn="ctr">
              <a:solidFill>
                <a:schemeClr val="accent2">
                  <a:lumMod val="75000"/>
                </a:schemeClr>
              </a:solidFill>
              <a:prstDash val="solid"/>
              <a:tailEnd type="arrow"/>
            </a:ln>
            <a:effectLst>
              <a:outerShdw blurRad="40000" dist="20000" dir="5400000" rotWithShape="0">
                <a:srgbClr val="000000">
                  <a:alpha val="38000"/>
                </a:srgbClr>
              </a:outerShdw>
            </a:effectLst>
          </p:spPr>
        </p:cxnSp>
      </p:grpSp>
      <p:grpSp>
        <p:nvGrpSpPr>
          <p:cNvPr id="33" name="56 Grupo">
            <a:extLst>
              <a:ext uri="{FF2B5EF4-FFF2-40B4-BE49-F238E27FC236}">
                <a16:creationId xmlns:a16="http://schemas.microsoft.com/office/drawing/2014/main" id="{97A9DAF9-7886-6178-5F18-95007E7EB162}"/>
              </a:ext>
            </a:extLst>
          </p:cNvPr>
          <p:cNvGrpSpPr>
            <a:grpSpLocks/>
          </p:cNvGrpSpPr>
          <p:nvPr/>
        </p:nvGrpSpPr>
        <p:grpSpPr bwMode="auto">
          <a:xfrm>
            <a:off x="368023" y="2078446"/>
            <a:ext cx="1771696" cy="2359252"/>
            <a:chOff x="393403" y="1841478"/>
            <a:chExt cx="1772213" cy="2358974"/>
          </a:xfrm>
          <a:effectLst/>
        </p:grpSpPr>
        <p:sp>
          <p:nvSpPr>
            <p:cNvPr id="34" name="89 Rectángulo redondeado">
              <a:extLst>
                <a:ext uri="{FF2B5EF4-FFF2-40B4-BE49-F238E27FC236}">
                  <a16:creationId xmlns:a16="http://schemas.microsoft.com/office/drawing/2014/main" id="{DBB96F10-4968-473D-BA76-7095E72BC95A}"/>
                </a:ext>
              </a:extLst>
            </p:cNvPr>
            <p:cNvSpPr/>
            <p:nvPr/>
          </p:nvSpPr>
          <p:spPr bwMode="auto">
            <a:xfrm>
              <a:off x="519184" y="2339650"/>
              <a:ext cx="1520652" cy="715005"/>
            </a:xfrm>
            <a:prstGeom prst="roundRect">
              <a:avLst/>
            </a:prstGeom>
            <a:noFill/>
            <a:ln w="9525" cap="flat" cmpd="sng" algn="ctr">
              <a:solidFill>
                <a:srgbClr val="660066"/>
              </a:solidFill>
              <a:prstDash val="dash"/>
            </a:ln>
            <a:effectLst/>
          </p:spPr>
          <p:txBody>
            <a:bodyPr wrap="square" anchor="ctr">
              <a:spAutoFit/>
            </a:bodyPr>
            <a:lstStyle/>
            <a:p>
              <a:pPr algn="ctr" fontAlgn="base">
                <a:spcBef>
                  <a:spcPct val="0"/>
                </a:spcBef>
                <a:spcAft>
                  <a:spcPct val="0"/>
                </a:spcAft>
                <a:defRPr/>
              </a:pPr>
              <a:r>
                <a:rPr lang="es-ES" kern="0" dirty="0"/>
                <a:t>Por medio de una </a:t>
              </a:r>
              <a:endParaRPr lang="es-CL" kern="0" dirty="0"/>
            </a:p>
          </p:txBody>
        </p:sp>
        <p:sp>
          <p:nvSpPr>
            <p:cNvPr id="35" name="90 Rectángulo redondeado">
              <a:extLst>
                <a:ext uri="{FF2B5EF4-FFF2-40B4-BE49-F238E27FC236}">
                  <a16:creationId xmlns:a16="http://schemas.microsoft.com/office/drawing/2014/main" id="{72490AEC-BB39-4FA1-DBCB-6001CD5ED830}"/>
                </a:ext>
              </a:extLst>
            </p:cNvPr>
            <p:cNvSpPr/>
            <p:nvPr/>
          </p:nvSpPr>
          <p:spPr>
            <a:xfrm>
              <a:off x="393403" y="3552828"/>
              <a:ext cx="1772213" cy="647624"/>
            </a:xfrm>
            <a:prstGeom prst="roundRect">
              <a:avLst/>
            </a:prstGeom>
            <a:solidFill>
              <a:srgbClr val="D2C3DF"/>
            </a:solidFill>
            <a:ln w="9525" cap="flat" cmpd="sng" algn="ctr">
              <a:noFill/>
              <a:prstDash val="solid"/>
            </a:ln>
            <a:effectLst/>
          </p:spPr>
          <p:txBody>
            <a:bodyPr anchor="ctr"/>
            <a:lstStyle/>
            <a:p>
              <a:pPr algn="ctr" fontAlgn="base">
                <a:spcBef>
                  <a:spcPct val="0"/>
                </a:spcBef>
                <a:spcAft>
                  <a:spcPct val="0"/>
                </a:spcAft>
                <a:defRPr/>
              </a:pPr>
              <a:r>
                <a:rPr lang="es-ES" kern="0" dirty="0"/>
                <a:t>Transformación  de energía</a:t>
              </a:r>
              <a:endParaRPr lang="es-CL" kern="0" dirty="0"/>
            </a:p>
          </p:txBody>
        </p:sp>
        <p:cxnSp>
          <p:nvCxnSpPr>
            <p:cNvPr id="36" name="91 Conector recto de flecha">
              <a:extLst>
                <a:ext uri="{FF2B5EF4-FFF2-40B4-BE49-F238E27FC236}">
                  <a16:creationId xmlns:a16="http://schemas.microsoft.com/office/drawing/2014/main" id="{C17BD8A3-583E-1018-C11B-64570CFC7D5B}"/>
                </a:ext>
              </a:extLst>
            </p:cNvPr>
            <p:cNvCxnSpPr>
              <a:stCxn id="30" idx="2"/>
              <a:endCxn id="34" idx="0"/>
            </p:cNvCxnSpPr>
            <p:nvPr/>
          </p:nvCxnSpPr>
          <p:spPr bwMode="auto">
            <a:xfrm>
              <a:off x="1279511" y="1841478"/>
              <a:ext cx="0" cy="498172"/>
            </a:xfrm>
            <a:prstGeom prst="straightConnector1">
              <a:avLst/>
            </a:prstGeom>
            <a:noFill/>
            <a:ln w="25400" cap="flat" cmpd="sng" algn="ctr">
              <a:solidFill>
                <a:srgbClr val="660066"/>
              </a:solidFill>
              <a:prstDash val="solid"/>
              <a:tailEnd type="arrow"/>
            </a:ln>
            <a:effectLst>
              <a:outerShdw blurRad="40000" dist="20000" dir="5400000" rotWithShape="0">
                <a:srgbClr val="000000">
                  <a:alpha val="38000"/>
                </a:srgbClr>
              </a:outerShdw>
            </a:effectLst>
          </p:spPr>
        </p:cxnSp>
        <p:cxnSp>
          <p:nvCxnSpPr>
            <p:cNvPr id="37" name="92 Conector recto de flecha">
              <a:extLst>
                <a:ext uri="{FF2B5EF4-FFF2-40B4-BE49-F238E27FC236}">
                  <a16:creationId xmlns:a16="http://schemas.microsoft.com/office/drawing/2014/main" id="{2C8AD034-E951-E082-39AF-B42363673D0A}"/>
                </a:ext>
              </a:extLst>
            </p:cNvPr>
            <p:cNvCxnSpPr>
              <a:stCxn id="34" idx="2"/>
              <a:endCxn id="35" idx="0"/>
            </p:cNvCxnSpPr>
            <p:nvPr/>
          </p:nvCxnSpPr>
          <p:spPr bwMode="auto">
            <a:xfrm>
              <a:off x="1279510" y="3054655"/>
              <a:ext cx="0" cy="498173"/>
            </a:xfrm>
            <a:prstGeom prst="straightConnector1">
              <a:avLst/>
            </a:prstGeom>
            <a:noFill/>
            <a:ln w="25400" cap="flat" cmpd="sng" algn="ctr">
              <a:solidFill>
                <a:srgbClr val="660066"/>
              </a:solidFill>
              <a:prstDash val="solid"/>
              <a:tailEnd type="arrow"/>
            </a:ln>
            <a:effectLst>
              <a:outerShdw blurRad="40000" dist="20000" dir="5400000" rotWithShape="0">
                <a:srgbClr val="000000">
                  <a:alpha val="38000"/>
                </a:srgbClr>
              </a:outerShdw>
            </a:effectLst>
          </p:spPr>
        </p:cxnSp>
      </p:grpSp>
      <p:grpSp>
        <p:nvGrpSpPr>
          <p:cNvPr id="38" name="59 Grupo">
            <a:extLst>
              <a:ext uri="{FF2B5EF4-FFF2-40B4-BE49-F238E27FC236}">
                <a16:creationId xmlns:a16="http://schemas.microsoft.com/office/drawing/2014/main" id="{B9EA2718-07AB-95B0-F22B-65EFF056626E}"/>
              </a:ext>
            </a:extLst>
          </p:cNvPr>
          <p:cNvGrpSpPr>
            <a:grpSpLocks/>
          </p:cNvGrpSpPr>
          <p:nvPr/>
        </p:nvGrpSpPr>
        <p:grpSpPr bwMode="auto">
          <a:xfrm>
            <a:off x="2481031" y="3161609"/>
            <a:ext cx="2233521" cy="715089"/>
            <a:chOff x="2485347" y="3287906"/>
            <a:chExt cx="2232963" cy="714301"/>
          </a:xfrm>
        </p:grpSpPr>
        <p:sp>
          <p:nvSpPr>
            <p:cNvPr id="39" name="94 Rectángulo redondeado">
              <a:extLst>
                <a:ext uri="{FF2B5EF4-FFF2-40B4-BE49-F238E27FC236}">
                  <a16:creationId xmlns:a16="http://schemas.microsoft.com/office/drawing/2014/main" id="{E83D5953-B0AD-034A-9FBE-523343F8D394}"/>
                </a:ext>
              </a:extLst>
            </p:cNvPr>
            <p:cNvSpPr/>
            <p:nvPr/>
          </p:nvSpPr>
          <p:spPr bwMode="auto">
            <a:xfrm>
              <a:off x="2485347" y="3287906"/>
              <a:ext cx="1583929" cy="714301"/>
            </a:xfrm>
            <a:prstGeom prst="roundRect">
              <a:avLst/>
            </a:prstGeom>
            <a:noFill/>
            <a:ln w="9525" cap="flat" cmpd="sng" algn="ctr">
              <a:solidFill>
                <a:srgbClr val="660066"/>
              </a:solidFill>
              <a:prstDash val="dash"/>
            </a:ln>
            <a:effectLst/>
          </p:spPr>
          <p:txBody>
            <a:bodyPr anchor="ctr">
              <a:spAutoFit/>
            </a:bodyPr>
            <a:lstStyle/>
            <a:p>
              <a:pPr algn="ctr" fontAlgn="base">
                <a:spcBef>
                  <a:spcPct val="0"/>
                </a:spcBef>
                <a:spcAft>
                  <a:spcPct val="0"/>
                </a:spcAft>
                <a:defRPr/>
              </a:pPr>
              <a:r>
                <a:rPr lang="es-ES" kern="0" dirty="0"/>
                <a:t>Que depende de la</a:t>
              </a:r>
              <a:endParaRPr lang="es-CL" kern="0" dirty="0"/>
            </a:p>
          </p:txBody>
        </p:sp>
        <p:cxnSp>
          <p:nvCxnSpPr>
            <p:cNvPr id="40" name="97 Conector recto de flecha">
              <a:extLst>
                <a:ext uri="{FF2B5EF4-FFF2-40B4-BE49-F238E27FC236}">
                  <a16:creationId xmlns:a16="http://schemas.microsoft.com/office/drawing/2014/main" id="{A994529F-517D-C299-AF9B-3962518E2B67}"/>
                </a:ext>
              </a:extLst>
            </p:cNvPr>
            <p:cNvCxnSpPr>
              <a:cxnSpLocks/>
              <a:stCxn id="18" idx="1"/>
              <a:endCxn id="39" idx="3"/>
            </p:cNvCxnSpPr>
            <p:nvPr/>
          </p:nvCxnSpPr>
          <p:spPr bwMode="auto">
            <a:xfrm flipH="1">
              <a:off x="4069276" y="3645057"/>
              <a:ext cx="649034" cy="0"/>
            </a:xfrm>
            <a:prstGeom prst="straightConnector1">
              <a:avLst/>
            </a:prstGeom>
            <a:noFill/>
            <a:ln w="25400" cap="flat" cmpd="sng" algn="ctr">
              <a:solidFill>
                <a:srgbClr val="660066"/>
              </a:solidFill>
              <a:prstDash val="solid"/>
              <a:tailEnd type="arrow"/>
            </a:ln>
            <a:effectLst>
              <a:outerShdw blurRad="40000" dist="20000" dir="5400000" rotWithShape="0">
                <a:srgbClr val="000000">
                  <a:alpha val="38000"/>
                </a:srgbClr>
              </a:outerShdw>
            </a:effectLst>
          </p:spPr>
        </p:cxnSp>
      </p:grpSp>
      <p:grpSp>
        <p:nvGrpSpPr>
          <p:cNvPr id="41" name="60 Grupo">
            <a:extLst>
              <a:ext uri="{FF2B5EF4-FFF2-40B4-BE49-F238E27FC236}">
                <a16:creationId xmlns:a16="http://schemas.microsoft.com/office/drawing/2014/main" id="{879959D4-EDB0-50F0-05FA-FB7B70093751}"/>
              </a:ext>
            </a:extLst>
          </p:cNvPr>
          <p:cNvGrpSpPr>
            <a:grpSpLocks/>
          </p:cNvGrpSpPr>
          <p:nvPr/>
        </p:nvGrpSpPr>
        <p:grpSpPr bwMode="auto">
          <a:xfrm>
            <a:off x="2560424" y="3876697"/>
            <a:ext cx="1439863" cy="841289"/>
            <a:chOff x="2560648" y="4072576"/>
            <a:chExt cx="1440160" cy="840598"/>
          </a:xfrm>
          <a:effectLst/>
        </p:grpSpPr>
        <p:sp>
          <p:nvSpPr>
            <p:cNvPr id="42" name="103 Rectángulo redondeado">
              <a:extLst>
                <a:ext uri="{FF2B5EF4-FFF2-40B4-BE49-F238E27FC236}">
                  <a16:creationId xmlns:a16="http://schemas.microsoft.com/office/drawing/2014/main" id="{92B35259-2113-5808-90B6-F622935AAB54}"/>
                </a:ext>
              </a:extLst>
            </p:cNvPr>
            <p:cNvSpPr/>
            <p:nvPr/>
          </p:nvSpPr>
          <p:spPr>
            <a:xfrm>
              <a:off x="2560648" y="4266007"/>
              <a:ext cx="1440160" cy="647167"/>
            </a:xfrm>
            <a:prstGeom prst="roundRect">
              <a:avLst/>
            </a:prstGeom>
            <a:solidFill>
              <a:srgbClr val="D2C3DF"/>
            </a:solidFill>
            <a:ln w="9525" cap="flat" cmpd="sng" algn="ctr">
              <a:solidFill>
                <a:srgbClr val="D2C3DF"/>
              </a:solidFill>
              <a:prstDash val="solid"/>
            </a:ln>
            <a:effectLst/>
          </p:spPr>
          <p:txBody>
            <a:bodyPr anchor="ctr"/>
            <a:lstStyle/>
            <a:p>
              <a:pPr algn="ctr" fontAlgn="base">
                <a:spcBef>
                  <a:spcPct val="0"/>
                </a:spcBef>
                <a:spcAft>
                  <a:spcPct val="0"/>
                </a:spcAft>
                <a:defRPr/>
              </a:pPr>
              <a:r>
                <a:rPr lang="es-ES" kern="0" dirty="0"/>
                <a:t>Resistencia</a:t>
              </a:r>
            </a:p>
            <a:p>
              <a:pPr algn="ctr" fontAlgn="base">
                <a:spcBef>
                  <a:spcPct val="0"/>
                </a:spcBef>
                <a:spcAft>
                  <a:spcPct val="0"/>
                </a:spcAft>
                <a:defRPr/>
              </a:pPr>
              <a:r>
                <a:rPr lang="es-ES" kern="0" dirty="0"/>
                <a:t>eléctrica</a:t>
              </a:r>
              <a:endParaRPr lang="es-CL" kern="0" dirty="0"/>
            </a:p>
          </p:txBody>
        </p:sp>
        <p:cxnSp>
          <p:nvCxnSpPr>
            <p:cNvPr id="43" name="106 Conector recto de flecha">
              <a:extLst>
                <a:ext uri="{FF2B5EF4-FFF2-40B4-BE49-F238E27FC236}">
                  <a16:creationId xmlns:a16="http://schemas.microsoft.com/office/drawing/2014/main" id="{192951BC-58C8-1336-1F4C-5CBD20510AA5}"/>
                </a:ext>
              </a:extLst>
            </p:cNvPr>
            <p:cNvCxnSpPr>
              <a:cxnSpLocks/>
              <a:stCxn id="39" idx="2"/>
              <a:endCxn id="42" idx="0"/>
            </p:cNvCxnSpPr>
            <p:nvPr/>
          </p:nvCxnSpPr>
          <p:spPr bwMode="auto">
            <a:xfrm>
              <a:off x="3273565" y="4072576"/>
              <a:ext cx="7163" cy="193431"/>
            </a:xfrm>
            <a:prstGeom prst="straightConnector1">
              <a:avLst/>
            </a:prstGeom>
            <a:noFill/>
            <a:ln w="25400" cap="flat" cmpd="sng" algn="ctr">
              <a:solidFill>
                <a:srgbClr val="660066"/>
              </a:solidFill>
              <a:prstDash val="solid"/>
              <a:tailEnd type="arrow"/>
            </a:ln>
            <a:effectLst>
              <a:outerShdw blurRad="40000" dist="20000" dir="5400000" rotWithShape="0">
                <a:srgbClr val="000000">
                  <a:alpha val="38000"/>
                </a:srgbClr>
              </a:outerShdw>
            </a:effectLst>
          </p:spPr>
        </p:cxnSp>
      </p:grpSp>
      <p:grpSp>
        <p:nvGrpSpPr>
          <p:cNvPr id="44" name="79 Grupo">
            <a:extLst>
              <a:ext uri="{FF2B5EF4-FFF2-40B4-BE49-F238E27FC236}">
                <a16:creationId xmlns:a16="http://schemas.microsoft.com/office/drawing/2014/main" id="{6858035B-21BE-2B08-7159-5B39CF43067F}"/>
              </a:ext>
            </a:extLst>
          </p:cNvPr>
          <p:cNvGrpSpPr>
            <a:grpSpLocks/>
          </p:cNvGrpSpPr>
          <p:nvPr/>
        </p:nvGrpSpPr>
        <p:grpSpPr bwMode="auto">
          <a:xfrm>
            <a:off x="2538541" y="2252827"/>
            <a:ext cx="1472298" cy="908783"/>
            <a:chOff x="2574282" y="2449381"/>
            <a:chExt cx="1471685" cy="908231"/>
          </a:xfrm>
          <a:effectLst/>
        </p:grpSpPr>
        <p:sp>
          <p:nvSpPr>
            <p:cNvPr id="45" name="133 Rectángulo redondeado">
              <a:extLst>
                <a:ext uri="{FF2B5EF4-FFF2-40B4-BE49-F238E27FC236}">
                  <a16:creationId xmlns:a16="http://schemas.microsoft.com/office/drawing/2014/main" id="{A51087B2-3FF2-B590-5C19-37462CF46505}"/>
                </a:ext>
              </a:extLst>
            </p:cNvPr>
            <p:cNvSpPr/>
            <p:nvPr/>
          </p:nvSpPr>
          <p:spPr bwMode="auto">
            <a:xfrm>
              <a:off x="2574282" y="2449381"/>
              <a:ext cx="1471685" cy="647306"/>
            </a:xfrm>
            <a:prstGeom prst="roundRect">
              <a:avLst/>
            </a:prstGeom>
            <a:solidFill>
              <a:srgbClr val="D2C3DF"/>
            </a:solidFill>
            <a:ln w="9525" cap="flat" cmpd="sng" algn="ctr">
              <a:solidFill>
                <a:srgbClr val="D2C3DF"/>
              </a:solidFill>
              <a:prstDash val="solid"/>
            </a:ln>
            <a:effectLst/>
          </p:spPr>
          <p:txBody>
            <a:bodyPr anchor="ctr"/>
            <a:lstStyle/>
            <a:p>
              <a:pPr algn="ctr" fontAlgn="base">
                <a:spcBef>
                  <a:spcPct val="0"/>
                </a:spcBef>
                <a:spcAft>
                  <a:spcPct val="0"/>
                </a:spcAft>
                <a:defRPr/>
              </a:pPr>
              <a:r>
                <a:rPr lang="es-ES" kern="0" dirty="0"/>
                <a:t>Intensidad de corriente</a:t>
              </a:r>
            </a:p>
          </p:txBody>
        </p:sp>
        <p:cxnSp>
          <p:nvCxnSpPr>
            <p:cNvPr id="46" name="134 Conector recto de flecha">
              <a:extLst>
                <a:ext uri="{FF2B5EF4-FFF2-40B4-BE49-F238E27FC236}">
                  <a16:creationId xmlns:a16="http://schemas.microsoft.com/office/drawing/2014/main" id="{1EB1D463-6CD7-6D89-12DD-9702ED9130F7}"/>
                </a:ext>
              </a:extLst>
            </p:cNvPr>
            <p:cNvCxnSpPr>
              <a:cxnSpLocks/>
              <a:stCxn id="39" idx="0"/>
              <a:endCxn id="45" idx="2"/>
            </p:cNvCxnSpPr>
            <p:nvPr/>
          </p:nvCxnSpPr>
          <p:spPr bwMode="auto">
            <a:xfrm flipV="1">
              <a:off x="3308629" y="3096687"/>
              <a:ext cx="1495" cy="260925"/>
            </a:xfrm>
            <a:prstGeom prst="straightConnector1">
              <a:avLst/>
            </a:prstGeom>
            <a:noFill/>
            <a:ln w="25400" cap="flat" cmpd="sng" algn="ctr">
              <a:solidFill>
                <a:srgbClr val="660066"/>
              </a:solidFill>
              <a:prstDash val="solid"/>
              <a:tailEnd type="arrow"/>
            </a:ln>
            <a:effectLst>
              <a:outerShdw blurRad="40000" dist="20000" dir="5400000" rotWithShape="0">
                <a:srgbClr val="000000">
                  <a:alpha val="38000"/>
                </a:srgbClr>
              </a:outerShdw>
            </a:effectLst>
          </p:spPr>
        </p:cxnSp>
      </p:grpSp>
      <p:grpSp>
        <p:nvGrpSpPr>
          <p:cNvPr id="102" name="Grupo 101">
            <a:extLst>
              <a:ext uri="{FF2B5EF4-FFF2-40B4-BE49-F238E27FC236}">
                <a16:creationId xmlns:a16="http://schemas.microsoft.com/office/drawing/2014/main" id="{36B20305-CCA0-AFE1-E2E6-F3E6A4E61C64}"/>
              </a:ext>
            </a:extLst>
          </p:cNvPr>
          <p:cNvGrpSpPr/>
          <p:nvPr/>
        </p:nvGrpSpPr>
        <p:grpSpPr>
          <a:xfrm>
            <a:off x="5399560" y="5280676"/>
            <a:ext cx="3389525" cy="1227757"/>
            <a:chOff x="5399560" y="5259914"/>
            <a:chExt cx="3389525" cy="1227757"/>
          </a:xfrm>
          <a:solidFill>
            <a:srgbClr val="D2C3DF"/>
          </a:solidFill>
          <a:effectLst/>
        </p:grpSpPr>
        <p:grpSp>
          <p:nvGrpSpPr>
            <p:cNvPr id="47" name="77 Grupo">
              <a:extLst>
                <a:ext uri="{FF2B5EF4-FFF2-40B4-BE49-F238E27FC236}">
                  <a16:creationId xmlns:a16="http://schemas.microsoft.com/office/drawing/2014/main" id="{58B59AD0-4950-E42C-4478-79746B4006EC}"/>
                </a:ext>
              </a:extLst>
            </p:cNvPr>
            <p:cNvGrpSpPr>
              <a:grpSpLocks/>
            </p:cNvGrpSpPr>
            <p:nvPr/>
          </p:nvGrpSpPr>
          <p:grpSpPr bwMode="auto">
            <a:xfrm>
              <a:off x="5399560" y="5259916"/>
              <a:ext cx="3389525" cy="1227755"/>
              <a:chOff x="4343478" y="5294085"/>
              <a:chExt cx="3390712" cy="1228523"/>
            </a:xfrm>
            <a:grpFill/>
          </p:grpSpPr>
          <mc:AlternateContent xmlns:mc="http://schemas.openxmlformats.org/markup-compatibility/2006" xmlns:a14="http://schemas.microsoft.com/office/drawing/2010/main">
            <mc:Choice Requires="a14">
              <p:sp>
                <p:nvSpPr>
                  <p:cNvPr id="51" name="140 Rectángulo redondeado">
                    <a:extLst>
                      <a:ext uri="{FF2B5EF4-FFF2-40B4-BE49-F238E27FC236}">
                        <a16:creationId xmlns:a16="http://schemas.microsoft.com/office/drawing/2014/main" id="{C54E04A0-2346-C177-C3AD-D437EB41E044}"/>
                      </a:ext>
                    </a:extLst>
                  </p:cNvPr>
                  <p:cNvSpPr/>
                  <p:nvPr/>
                </p:nvSpPr>
                <p:spPr bwMode="auto">
                  <a:xfrm>
                    <a:off x="5489832" y="5738924"/>
                    <a:ext cx="2244358" cy="783684"/>
                  </a:xfrm>
                  <a:prstGeom prst="roundRect">
                    <a:avLst/>
                  </a:prstGeom>
                  <a:grpFill/>
                  <a:ln w="9525" cap="flat" cmpd="sng" algn="ctr">
                    <a:noFill/>
                    <a:prstDash val="solid"/>
                  </a:ln>
                  <a:effectLst/>
                </p:spPr>
                <p:txBody>
                  <a:bodyPr wrap="square" anchor="ctr">
                    <a:spAutoFit/>
                  </a:bodyPr>
                  <a:lstStyle/>
                  <a:p>
                    <a:pPr algn="ctr" defTabSz="914400" fontAlgn="base">
                      <a:spcBef>
                        <a:spcPct val="0"/>
                      </a:spcBef>
                      <a:spcAft>
                        <a:spcPct val="0"/>
                      </a:spcAft>
                      <a:defRPr/>
                    </a:pPr>
                    <a14:m>
                      <m:oMathPara xmlns:m="http://schemas.openxmlformats.org/officeDocument/2006/math">
                        <m:oMathParaPr>
                          <m:jc m:val="centerGroup"/>
                        </m:oMathParaPr>
                        <m:oMath xmlns:m="http://schemas.openxmlformats.org/officeDocument/2006/math">
                          <m:r>
                            <a:rPr lang="es-CL" sz="2000" i="1">
                              <a:latin typeface="Cambria Math" panose="02040503050406030204" pitchFamily="18" charset="0"/>
                            </a:rPr>
                            <m:t>𝑃</m:t>
                          </m:r>
                          <m:r>
                            <a:rPr lang="es-CL" sz="2000" i="1">
                              <a:latin typeface="Cambria Math" panose="02040503050406030204" pitchFamily="18" charset="0"/>
                            </a:rPr>
                            <m:t>=</m:t>
                          </m:r>
                          <m:f>
                            <m:fPr>
                              <m:ctrlPr>
                                <a:rPr lang="es-CL" sz="2000" i="1" smtClean="0">
                                  <a:solidFill>
                                    <a:schemeClr val="tx1"/>
                                  </a:solidFill>
                                  <a:latin typeface="Cambria Math" panose="02040503050406030204" pitchFamily="18" charset="0"/>
                                </a:rPr>
                              </m:ctrlPr>
                            </m:fPr>
                            <m:num>
                              <m:sSup>
                                <m:sSupPr>
                                  <m:ctrlPr>
                                    <a:rPr lang="es-CL" sz="2000" i="1">
                                      <a:solidFill>
                                        <a:schemeClr val="tx1"/>
                                      </a:solidFill>
                                      <a:latin typeface="Cambria Math" panose="02040503050406030204" pitchFamily="18" charset="0"/>
                                    </a:rPr>
                                  </m:ctrlPr>
                                </m:sSupPr>
                                <m:e>
                                  <m:r>
                                    <a:rPr lang="es-CL" sz="2000" i="1">
                                      <a:solidFill>
                                        <a:schemeClr val="tx1"/>
                                      </a:solidFill>
                                      <a:latin typeface="Cambria Math" panose="02040503050406030204" pitchFamily="18" charset="0"/>
                                    </a:rPr>
                                    <m:t>𝑉</m:t>
                                  </m:r>
                                </m:e>
                                <m:sup>
                                  <m:r>
                                    <a:rPr lang="es-CL" sz="2000" i="1">
                                      <a:solidFill>
                                        <a:schemeClr val="tx1"/>
                                      </a:solidFill>
                                      <a:latin typeface="Cambria Math" panose="02040503050406030204" pitchFamily="18" charset="0"/>
                                    </a:rPr>
                                    <m:t>2</m:t>
                                  </m:r>
                                </m:sup>
                              </m:sSup>
                            </m:num>
                            <m:den>
                              <m:r>
                                <a:rPr lang="es-CL" sz="2000" i="1">
                                  <a:solidFill>
                                    <a:schemeClr val="tx1"/>
                                  </a:solidFill>
                                  <a:latin typeface="Cambria Math" panose="02040503050406030204" pitchFamily="18" charset="0"/>
                                </a:rPr>
                                <m:t>𝑅</m:t>
                              </m:r>
                            </m:den>
                          </m:f>
                          <m:r>
                            <a:rPr lang="es-CL" sz="2000" i="1">
                              <a:solidFill>
                                <a:schemeClr val="tx1"/>
                              </a:solidFill>
                              <a:latin typeface="Cambria Math" panose="02040503050406030204" pitchFamily="18" charset="0"/>
                            </a:rPr>
                            <m:t> = </m:t>
                          </m:r>
                          <m:sSup>
                            <m:sSupPr>
                              <m:ctrlPr>
                                <a:rPr lang="es-CL" sz="2000" i="1">
                                  <a:solidFill>
                                    <a:schemeClr val="tx1"/>
                                  </a:solidFill>
                                  <a:latin typeface="Cambria Math" panose="02040503050406030204" pitchFamily="18" charset="0"/>
                                </a:rPr>
                              </m:ctrlPr>
                            </m:sSupPr>
                            <m:e>
                              <m:r>
                                <a:rPr lang="es-CL" sz="2000" i="1">
                                  <a:solidFill>
                                    <a:schemeClr val="tx1"/>
                                  </a:solidFill>
                                  <a:latin typeface="Cambria Math" panose="02040503050406030204" pitchFamily="18" charset="0"/>
                                </a:rPr>
                                <m:t>𝑖</m:t>
                              </m:r>
                            </m:e>
                            <m:sup>
                              <m:r>
                                <a:rPr lang="es-CL" sz="2000" i="1">
                                  <a:solidFill>
                                    <a:schemeClr val="tx1"/>
                                  </a:solidFill>
                                  <a:latin typeface="Cambria Math" panose="02040503050406030204" pitchFamily="18" charset="0"/>
                                </a:rPr>
                                <m:t>2</m:t>
                              </m:r>
                            </m:sup>
                          </m:sSup>
                          <m:r>
                            <a:rPr lang="es-CL" sz="2000" i="1">
                              <a:solidFill>
                                <a:schemeClr val="tx1"/>
                              </a:solidFill>
                              <a:latin typeface="Cambria Math" panose="02040503050406030204" pitchFamily="18" charset="0"/>
                            </a:rPr>
                            <m:t>⋅</m:t>
                          </m:r>
                          <m:r>
                            <a:rPr lang="es-CL" sz="2000" i="1">
                              <a:solidFill>
                                <a:schemeClr val="tx1"/>
                              </a:solidFill>
                              <a:latin typeface="Cambria Math" panose="02040503050406030204" pitchFamily="18" charset="0"/>
                            </a:rPr>
                            <m:t>𝑅</m:t>
                          </m:r>
                        </m:oMath>
                      </m:oMathPara>
                    </a14:m>
                    <a:endParaRPr lang="es-ES" sz="2000" dirty="0">
                      <a:solidFill>
                        <a:schemeClr val="tx1"/>
                      </a:solidFill>
                    </a:endParaRPr>
                  </a:p>
                </p:txBody>
              </p:sp>
            </mc:Choice>
            <mc:Fallback xmlns="">
              <p:sp>
                <p:nvSpPr>
                  <p:cNvPr id="51" name="140 Rectángulo redondeado">
                    <a:extLst>
                      <a:ext uri="{FF2B5EF4-FFF2-40B4-BE49-F238E27FC236}">
                        <a16:creationId xmlns:a16="http://schemas.microsoft.com/office/drawing/2014/main" id="{C54E04A0-2346-C177-C3AD-D437EB41E044}"/>
                      </a:ext>
                    </a:extLst>
                  </p:cNvPr>
                  <p:cNvSpPr>
                    <a:spLocks noRot="1" noChangeAspect="1" noMove="1" noResize="1" noEditPoints="1" noAdjustHandles="1" noChangeArrowheads="1" noChangeShapeType="1" noTextEdit="1"/>
                  </p:cNvSpPr>
                  <p:nvPr/>
                </p:nvSpPr>
                <p:spPr bwMode="auto">
                  <a:xfrm>
                    <a:off x="5489832" y="5738924"/>
                    <a:ext cx="2244358" cy="783684"/>
                  </a:xfrm>
                  <a:prstGeom prst="roundRect">
                    <a:avLst/>
                  </a:prstGeom>
                  <a:blipFill>
                    <a:blip r:embed="rId4"/>
                    <a:stretch>
                      <a:fillRect/>
                    </a:stretch>
                  </a:blipFill>
                  <a:ln w="9525" cap="flat" cmpd="sng" algn="ctr">
                    <a:noFill/>
                    <a:prstDash val="solid"/>
                  </a:ln>
                  <a:effectLst/>
                </p:spPr>
                <p:txBody>
                  <a:bodyPr/>
                  <a:lstStyle/>
                  <a:p>
                    <a:r>
                      <a:rPr lang="es-CL">
                        <a:noFill/>
                      </a:rPr>
                      <a:t> </a:t>
                    </a:r>
                  </a:p>
                </p:txBody>
              </p:sp>
            </mc:Fallback>
          </mc:AlternateContent>
          <p:cxnSp>
            <p:nvCxnSpPr>
              <p:cNvPr id="49" name="138 Conector recto de flecha">
                <a:extLst>
                  <a:ext uri="{FF2B5EF4-FFF2-40B4-BE49-F238E27FC236}">
                    <a16:creationId xmlns:a16="http://schemas.microsoft.com/office/drawing/2014/main" id="{045EA413-72FE-0FB7-2676-13A0B1884BFA}"/>
                  </a:ext>
                </a:extLst>
              </p:cNvPr>
              <p:cNvCxnSpPr>
                <a:stCxn id="51" idx="0"/>
                <a:endCxn id="26" idx="2"/>
              </p:cNvCxnSpPr>
              <p:nvPr/>
            </p:nvCxnSpPr>
            <p:spPr bwMode="auto">
              <a:xfrm flipH="1" flipV="1">
                <a:off x="4343478" y="5448240"/>
                <a:ext cx="2268533" cy="290684"/>
              </a:xfrm>
              <a:prstGeom prst="straightConnector1">
                <a:avLst/>
              </a:prstGeom>
              <a:grpFill/>
              <a:ln w="25400" cap="flat" cmpd="sng" algn="ctr">
                <a:noFill/>
                <a:prstDash val="solid"/>
                <a:headEnd type="arrow"/>
                <a:tailEnd type="arrow"/>
              </a:ln>
              <a:effectLst>
                <a:outerShdw blurRad="40000" dist="20000" dir="5400000" rotWithShape="0">
                  <a:srgbClr val="000000">
                    <a:alpha val="38000"/>
                  </a:srgbClr>
                </a:outerShdw>
              </a:effectLst>
            </p:spPr>
          </p:cxnSp>
          <p:cxnSp>
            <p:nvCxnSpPr>
              <p:cNvPr id="50" name="139 Conector recto de flecha">
                <a:extLst>
                  <a:ext uri="{FF2B5EF4-FFF2-40B4-BE49-F238E27FC236}">
                    <a16:creationId xmlns:a16="http://schemas.microsoft.com/office/drawing/2014/main" id="{F5C5846B-3D32-987B-83FF-CE87EC679FB8}"/>
                  </a:ext>
                </a:extLst>
              </p:cNvPr>
              <p:cNvCxnSpPr>
                <a:stCxn id="14" idx="2"/>
                <a:endCxn id="51" idx="0"/>
              </p:cNvCxnSpPr>
              <p:nvPr/>
            </p:nvCxnSpPr>
            <p:spPr bwMode="auto">
              <a:xfrm flipH="1">
                <a:off x="6612011" y="5294085"/>
                <a:ext cx="4" cy="444839"/>
              </a:xfrm>
              <a:prstGeom prst="straightConnector1">
                <a:avLst/>
              </a:prstGeom>
              <a:grpFill/>
              <a:ln w="25400" cap="flat" cmpd="sng" algn="ctr">
                <a:noFill/>
                <a:prstDash val="solid"/>
                <a:headEnd type="arrow"/>
                <a:tailEnd type="arrow"/>
              </a:ln>
              <a:effectLst>
                <a:outerShdw blurRad="40000" dist="20000" dir="5400000" rotWithShape="0">
                  <a:srgbClr val="000000">
                    <a:alpha val="38000"/>
                  </a:srgbClr>
                </a:outerShdw>
              </a:effectLst>
            </p:spPr>
          </p:cxnSp>
        </p:grpSp>
        <p:cxnSp>
          <p:nvCxnSpPr>
            <p:cNvPr id="91" name="63 Conector recto de flecha">
              <a:extLst>
                <a:ext uri="{FF2B5EF4-FFF2-40B4-BE49-F238E27FC236}">
                  <a16:creationId xmlns:a16="http://schemas.microsoft.com/office/drawing/2014/main" id="{270BF65C-1CD1-ADB6-9B71-421EE1A44FD9}"/>
                </a:ext>
              </a:extLst>
            </p:cNvPr>
            <p:cNvCxnSpPr>
              <a:cxnSpLocks/>
              <a:stCxn id="14" idx="2"/>
              <a:endCxn id="51" idx="0"/>
            </p:cNvCxnSpPr>
            <p:nvPr/>
          </p:nvCxnSpPr>
          <p:spPr bwMode="auto">
            <a:xfrm flipH="1">
              <a:off x="7667299" y="5259914"/>
              <a:ext cx="4" cy="444563"/>
            </a:xfrm>
            <a:prstGeom prst="straightConnector1">
              <a:avLst/>
            </a:prstGeom>
            <a:grpFill/>
            <a:ln w="25400" cap="flat" cmpd="sng" algn="ctr">
              <a:solidFill>
                <a:srgbClr val="660066"/>
              </a:solidFill>
              <a:prstDash val="solid"/>
              <a:tailEnd type="arrow"/>
            </a:ln>
            <a:effectLst>
              <a:outerShdw blurRad="40000" dist="20000" dir="5400000" rotWithShape="0">
                <a:srgbClr val="000000">
                  <a:alpha val="38000"/>
                </a:srgbClr>
              </a:outerShdw>
            </a:effectLst>
          </p:spPr>
        </p:cxnSp>
      </p:grpSp>
      <p:pic>
        <p:nvPicPr>
          <p:cNvPr id="56" name="Imagen 55"/>
          <p:cNvPicPr>
            <a:picLocks noChangeAspect="1"/>
          </p:cNvPicPr>
          <p:nvPr/>
        </p:nvPicPr>
        <p:blipFill>
          <a:blip r:embed="rId5"/>
          <a:stretch>
            <a:fillRect/>
          </a:stretch>
        </p:blipFill>
        <p:spPr>
          <a:xfrm>
            <a:off x="44725" y="231673"/>
            <a:ext cx="2334970" cy="695004"/>
          </a:xfrm>
          <a:prstGeom prst="rect">
            <a:avLst/>
          </a:prstGeom>
        </p:spPr>
      </p:pic>
    </p:spTree>
    <p:extLst>
      <p:ext uri="{BB962C8B-B14F-4D97-AF65-F5344CB8AC3E}">
        <p14:creationId xmlns:p14="http://schemas.microsoft.com/office/powerpoint/2010/main" val="44981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animEffect transition="in" filter="fade">
                                      <p:cBhvr>
                                        <p:cTn id="48"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7E3F4-DEBE-B5A3-5862-274B28A5CCBA}"/>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6D56488C-3181-006C-E2FA-EB000A818EA4}"/>
              </a:ext>
            </a:extLst>
          </p:cNvPr>
          <p:cNvPicPr>
            <a:picLocks noChangeAspect="1"/>
          </p:cNvPicPr>
          <p:nvPr/>
        </p:nvPicPr>
        <p:blipFill rotWithShape="1">
          <a:blip r:embed="rId2">
            <a:extLst>
              <a:ext uri="{28A0092B-C50C-407E-A947-70E740481C1C}">
                <a14:useLocalDpi xmlns:a14="http://schemas.microsoft.com/office/drawing/2010/main" val="0"/>
              </a:ext>
            </a:extLst>
          </a:blip>
          <a:srcRect l="22607" t="49578" r="57669" b="-508"/>
          <a:stretch/>
        </p:blipFill>
        <p:spPr>
          <a:xfrm>
            <a:off x="-166566" y="4253138"/>
            <a:ext cx="1999075" cy="2903522"/>
          </a:xfrm>
          <a:prstGeom prst="rect">
            <a:avLst/>
          </a:prstGeom>
        </p:spPr>
      </p:pic>
      <p:pic>
        <p:nvPicPr>
          <p:cNvPr id="3" name="Imagen 2" descr="Infografía sobre potencia eléctrica, consumo energético, efecto Joule y eficiencia energética con ortografía corregida">
            <a:extLst>
              <a:ext uri="{FF2B5EF4-FFF2-40B4-BE49-F238E27FC236}">
                <a16:creationId xmlns:a16="http://schemas.microsoft.com/office/drawing/2014/main" id="{F3E12E9B-1713-280E-0DF4-5FA2FFCF8CE5}"/>
              </a:ext>
            </a:extLst>
          </p:cNvPr>
          <p:cNvPicPr>
            <a:picLocks noChangeAspect="1"/>
          </p:cNvPicPr>
          <p:nvPr/>
        </p:nvPicPr>
        <p:blipFill>
          <a:blip r:embed="rId3"/>
          <a:stretch>
            <a:fillRect/>
          </a:stretch>
        </p:blipFill>
        <p:spPr>
          <a:xfrm>
            <a:off x="1751682" y="264405"/>
            <a:ext cx="6907576" cy="6444867"/>
          </a:xfrm>
          <a:prstGeom prst="rect">
            <a:avLst/>
          </a:prstGeom>
        </p:spPr>
      </p:pic>
    </p:spTree>
    <p:extLst>
      <p:ext uri="{BB962C8B-B14F-4D97-AF65-F5344CB8AC3E}">
        <p14:creationId xmlns:p14="http://schemas.microsoft.com/office/powerpoint/2010/main" val="363221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E204B81-0BE3-FA23-3C77-17C7C6533994}"/>
              </a:ext>
            </a:extLst>
          </p:cNvPr>
          <p:cNvSpPr txBox="1"/>
          <p:nvPr/>
        </p:nvSpPr>
        <p:spPr>
          <a:xfrm>
            <a:off x="647629" y="1070312"/>
            <a:ext cx="5775693" cy="369332"/>
          </a:xfrm>
          <a:prstGeom prst="rect">
            <a:avLst/>
          </a:prstGeom>
          <a:noFill/>
        </p:spPr>
        <p:txBody>
          <a:bodyPr wrap="square">
            <a:spAutoFit/>
          </a:bodyPr>
          <a:lstStyle/>
          <a:p>
            <a:pPr algn="just"/>
            <a:r>
              <a:rPr lang="es-ES" dirty="0">
                <a:cs typeface="Arial" panose="020B0604020202020204" pitchFamily="34" charset="0"/>
              </a:rPr>
              <a:t>Observa las siguientes imágenes y responde las preguntas:</a:t>
            </a:r>
            <a:endParaRPr lang="es-CL" dirty="0">
              <a:cs typeface="Arial" panose="020B0604020202020204" pitchFamily="34" charset="0"/>
            </a:endParaRPr>
          </a:p>
        </p:txBody>
      </p:sp>
      <p:pic>
        <p:nvPicPr>
          <p:cNvPr id="13" name="Imagen 12"/>
          <p:cNvPicPr>
            <a:picLocks noChangeAspect="1"/>
          </p:cNvPicPr>
          <p:nvPr/>
        </p:nvPicPr>
        <p:blipFill>
          <a:blip r:embed="rId3"/>
          <a:stretch>
            <a:fillRect/>
          </a:stretch>
        </p:blipFill>
        <p:spPr>
          <a:xfrm>
            <a:off x="92132" y="249237"/>
            <a:ext cx="2334970" cy="701101"/>
          </a:xfrm>
          <a:prstGeom prst="rect">
            <a:avLst/>
          </a:prstGeom>
        </p:spPr>
      </p:pic>
      <p:sp>
        <p:nvSpPr>
          <p:cNvPr id="16" name="CuadroTexto 15"/>
          <p:cNvSpPr txBox="1"/>
          <p:nvPr/>
        </p:nvSpPr>
        <p:spPr>
          <a:xfrm>
            <a:off x="2292016" y="5712050"/>
            <a:ext cx="2868242"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información entregan?</a:t>
            </a:r>
          </a:p>
        </p:txBody>
      </p:sp>
      <p:sp>
        <p:nvSpPr>
          <p:cNvPr id="22" name="CuadroTexto 21"/>
          <p:cNvSpPr txBox="1"/>
          <p:nvPr/>
        </p:nvSpPr>
        <p:spPr>
          <a:xfrm>
            <a:off x="2078486" y="4570520"/>
            <a:ext cx="3295303"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¿Has visto este tipo de etiquetados en los electrodomésticos?</a:t>
            </a:r>
          </a:p>
        </p:txBody>
      </p:sp>
      <p:pic>
        <p:nvPicPr>
          <p:cNvPr id="3" name="Imagen 2"/>
          <p:cNvPicPr>
            <a:picLocks noChangeAspect="1"/>
          </p:cNvPicPr>
          <p:nvPr/>
        </p:nvPicPr>
        <p:blipFill>
          <a:blip r:embed="rId4"/>
          <a:stretch>
            <a:fillRect/>
          </a:stretch>
        </p:blipFill>
        <p:spPr>
          <a:xfrm>
            <a:off x="2293842" y="1700483"/>
            <a:ext cx="2866416" cy="2557970"/>
          </a:xfrm>
          <a:prstGeom prst="rect">
            <a:avLst/>
          </a:prstGeom>
        </p:spPr>
      </p:pic>
      <p:pic>
        <p:nvPicPr>
          <p:cNvPr id="12" name="Imagen 11">
            <a:extLst>
              <a:ext uri="{FF2B5EF4-FFF2-40B4-BE49-F238E27FC236}">
                <a16:creationId xmlns:a16="http://schemas.microsoft.com/office/drawing/2014/main" id="{B75A1189-A0AD-6BB6-DCB0-70B20869F9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80993" y="1548499"/>
            <a:ext cx="3263063" cy="4827413"/>
          </a:xfrm>
          <a:prstGeom prst="rect">
            <a:avLst/>
          </a:prstGeom>
        </p:spPr>
      </p:pic>
      <p:pic>
        <p:nvPicPr>
          <p:cNvPr id="14" name="Imagen 13"/>
          <p:cNvPicPr>
            <a:picLocks noChangeAspect="1"/>
          </p:cNvPicPr>
          <p:nvPr/>
        </p:nvPicPr>
        <p:blipFill rotWithShape="1">
          <a:blip r:embed="rId6">
            <a:extLst>
              <a:ext uri="{28A0092B-C50C-407E-A947-70E740481C1C}">
                <a14:useLocalDpi xmlns:a14="http://schemas.microsoft.com/office/drawing/2010/main" val="0"/>
              </a:ext>
            </a:extLst>
          </a:blip>
          <a:srcRect l="22607" t="49578" r="57669" b="-508"/>
          <a:stretch/>
        </p:blipFill>
        <p:spPr>
          <a:xfrm>
            <a:off x="-1" y="4081214"/>
            <a:ext cx="2126093" cy="3088007"/>
          </a:xfrm>
          <a:prstGeom prst="rect">
            <a:avLst/>
          </a:prstGeom>
        </p:spPr>
      </p:pic>
    </p:spTree>
    <p:extLst>
      <p:ext uri="{BB962C8B-B14F-4D97-AF65-F5344CB8AC3E}">
        <p14:creationId xmlns:p14="http://schemas.microsoft.com/office/powerpoint/2010/main" val="310673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FB8A227-2E90-2042-9C7D-5745E66A84F8}"/>
              </a:ext>
            </a:extLst>
          </p:cNvPr>
          <p:cNvSpPr txBox="1"/>
          <p:nvPr/>
        </p:nvSpPr>
        <p:spPr>
          <a:xfrm>
            <a:off x="2450227" y="466071"/>
            <a:ext cx="3773136" cy="707886"/>
          </a:xfrm>
          <a:prstGeom prst="rect">
            <a:avLst/>
          </a:prstGeom>
          <a:noFill/>
        </p:spPr>
        <p:txBody>
          <a:bodyPr wrap="square" rtlCol="0">
            <a:spAutoFit/>
          </a:bodyPr>
          <a:lstStyle/>
          <a:p>
            <a:pPr algn="just"/>
            <a:r>
              <a:rPr lang="es-ES" sz="4000" b="1" dirty="0"/>
              <a:t>Energía eléctrica</a:t>
            </a:r>
          </a:p>
        </p:txBody>
      </p:sp>
      <p:sp>
        <p:nvSpPr>
          <p:cNvPr id="9" name="Rectangle 4">
            <a:extLst>
              <a:ext uri="{FF2B5EF4-FFF2-40B4-BE49-F238E27FC236}">
                <a16:creationId xmlns:a16="http://schemas.microsoft.com/office/drawing/2014/main" id="{B9655B4B-CB1C-EAA7-D84C-1D292AE09D75}"/>
              </a:ext>
            </a:extLst>
          </p:cNvPr>
          <p:cNvSpPr>
            <a:spLocks noChangeArrowheads="1"/>
          </p:cNvSpPr>
          <p:nvPr/>
        </p:nvSpPr>
        <p:spPr bwMode="auto">
          <a:xfrm>
            <a:off x="479049" y="1288124"/>
            <a:ext cx="8007726" cy="1656098"/>
          </a:xfrm>
          <a:prstGeom prst="rect">
            <a:avLst/>
          </a:prstGeom>
          <a:solidFill>
            <a:srgbClr val="FFFFFF"/>
          </a:solidFill>
          <a:ln>
            <a:noFill/>
          </a:ln>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altLang="es-CL" b="0" i="0" u="none" strike="noStrike" kern="0" cap="none" spc="0" normalizeH="0" baseline="0" noProof="0" dirty="0">
                <a:ln>
                  <a:noFill/>
                </a:ln>
                <a:solidFill>
                  <a:prstClr val="black"/>
                </a:solidFill>
                <a:effectLst/>
                <a:uLnTx/>
                <a:uFillTx/>
                <a:cs typeface="Arial" panose="020B0604020202020204" pitchFamily="34" charset="0"/>
              </a:rPr>
              <a:t>Podemos decir que la </a:t>
            </a:r>
            <a:r>
              <a:rPr kumimoji="0" lang="es-MX" altLang="es-CL" b="1" i="0" u="none" strike="noStrike" kern="0" cap="none" spc="0" normalizeH="0" baseline="0" noProof="0" dirty="0">
                <a:ln>
                  <a:noFill/>
                </a:ln>
                <a:solidFill>
                  <a:prstClr val="black"/>
                </a:solidFill>
                <a:effectLst/>
                <a:uLnTx/>
                <a:uFillTx/>
                <a:cs typeface="Arial" panose="020B0604020202020204" pitchFamily="34" charset="0"/>
              </a:rPr>
              <a:t>energía</a:t>
            </a:r>
            <a:r>
              <a:rPr kumimoji="0" lang="es-MX" altLang="es-CL" b="0" i="0" u="none" strike="noStrike" kern="0" cap="none" spc="0" normalizeH="0" noProof="0" dirty="0">
                <a:ln>
                  <a:noFill/>
                </a:ln>
                <a:solidFill>
                  <a:prstClr val="black"/>
                </a:solidFill>
                <a:effectLst/>
                <a:uLnTx/>
                <a:uFillTx/>
                <a:cs typeface="Arial" panose="020B0604020202020204" pitchFamily="34" charset="0"/>
              </a:rPr>
              <a:t> </a:t>
            </a:r>
            <a:r>
              <a:rPr kumimoji="0" lang="es-MX" altLang="es-CL" b="0" i="0" u="none" strike="noStrike" kern="0" cap="none" spc="0" normalizeH="0" baseline="0" noProof="0" dirty="0">
                <a:ln>
                  <a:noFill/>
                </a:ln>
                <a:solidFill>
                  <a:prstClr val="black"/>
                </a:solidFill>
                <a:effectLst/>
                <a:uLnTx/>
                <a:uFillTx/>
                <a:cs typeface="Arial" panose="020B0604020202020204" pitchFamily="34" charset="0"/>
              </a:rPr>
              <a:t>es lo que nos </a:t>
            </a:r>
            <a:r>
              <a:rPr kumimoji="0" lang="es-MX" altLang="es-CL" b="1" i="0" u="none" strike="noStrike" kern="0" cap="none" spc="0" normalizeH="0" baseline="0" noProof="0" dirty="0">
                <a:ln>
                  <a:noFill/>
                </a:ln>
                <a:solidFill>
                  <a:prstClr val="black"/>
                </a:solidFill>
                <a:effectLst/>
                <a:uLnTx/>
                <a:uFillTx/>
                <a:cs typeface="Arial" panose="020B0604020202020204" pitchFamily="34" charset="0"/>
              </a:rPr>
              <a:t>permite realizar una actividad</a:t>
            </a:r>
            <a:r>
              <a:rPr kumimoji="0" lang="es-MX" altLang="es-CL" b="0" i="0" u="none" strike="noStrike" kern="0" cap="none" spc="0" normalizeH="0" baseline="0" noProof="0" dirty="0">
                <a:ln>
                  <a:noFill/>
                </a:ln>
                <a:solidFill>
                  <a:prstClr val="black"/>
                </a:solidFill>
                <a:effectLst/>
                <a:uLnTx/>
                <a:uFillTx/>
                <a:cs typeface="Arial" panose="020B0604020202020204" pitchFamily="34" charset="0"/>
              </a:rPr>
              <a:t>, o ejecutar un trabajo. </a:t>
            </a:r>
            <a:r>
              <a:rPr kumimoji="0" lang="es-MX" altLang="es-CL" b="1" i="0" u="none" strike="noStrike" kern="0" cap="none" spc="0" normalizeH="0" baseline="0" noProof="0" dirty="0">
                <a:ln>
                  <a:noFill/>
                </a:ln>
                <a:solidFill>
                  <a:prstClr val="black"/>
                </a:solidFill>
                <a:effectLst/>
                <a:uLnTx/>
                <a:uFillTx/>
                <a:cs typeface="Arial" panose="020B0604020202020204" pitchFamily="34" charset="0"/>
              </a:rPr>
              <a:t>Puede ser de distintos tipos </a:t>
            </a:r>
            <a:r>
              <a:rPr kumimoji="0" lang="es-MX" altLang="es-CL" b="0" i="0" u="none" strike="noStrike" kern="0" cap="none" spc="0" normalizeH="0" baseline="0" noProof="0" dirty="0">
                <a:ln>
                  <a:noFill/>
                </a:ln>
                <a:solidFill>
                  <a:prstClr val="black"/>
                </a:solidFill>
                <a:effectLst/>
                <a:uLnTx/>
                <a:uFillTx/>
                <a:cs typeface="Arial" panose="020B0604020202020204" pitchFamily="34" charset="0"/>
              </a:rPr>
              <a:t>como: energía química, energía calórica, energía eléctrica, etc.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MX" altLang="es-CL" b="0" i="0" u="none" strike="noStrike" kern="0" cap="none" spc="0" normalizeH="0" baseline="0" noProof="0" dirty="0">
              <a:ln>
                <a:noFill/>
              </a:ln>
              <a:solidFill>
                <a:prstClr val="black"/>
              </a:solidFill>
              <a:effectLst/>
              <a:uLnTx/>
              <a:uFillTx/>
              <a:cs typeface="Arial" panose="020B0604020202020204" pitchFamily="34" charset="0"/>
            </a:endParaRPr>
          </a:p>
          <a:p>
            <a:pPr algn="just" defTabSz="914400">
              <a:defRPr/>
            </a:pPr>
            <a:r>
              <a:rPr lang="es-MX" altLang="es-CL" kern="0" dirty="0">
                <a:solidFill>
                  <a:prstClr val="black"/>
                </a:solidFill>
              </a:rPr>
              <a:t>Las </a:t>
            </a:r>
            <a:r>
              <a:rPr lang="es-MX" altLang="es-CL" b="1" kern="0" dirty="0">
                <a:solidFill>
                  <a:prstClr val="black"/>
                </a:solidFill>
              </a:rPr>
              <a:t>centrales eléctricas</a:t>
            </a:r>
            <a:r>
              <a:rPr lang="es-MX" altLang="es-CL" kern="0" dirty="0">
                <a:solidFill>
                  <a:prstClr val="black"/>
                </a:solidFill>
              </a:rPr>
              <a:t> son instalaciones especialmente diseñadas para </a:t>
            </a:r>
            <a:r>
              <a:rPr lang="es-MX" altLang="es-CL" b="1" kern="0" dirty="0">
                <a:solidFill>
                  <a:prstClr val="black"/>
                </a:solidFill>
              </a:rPr>
              <a:t>producir energía eléctrica.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_tradnl" altLang="es-CL"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altLang="es-CL" b="0" i="0" u="none" strike="noStrike" kern="0" cap="none" spc="0" normalizeH="0" baseline="0" noProof="0" dirty="0">
              <a:ln>
                <a:noFill/>
              </a:ln>
              <a:solidFill>
                <a:prstClr val="black"/>
              </a:solidFill>
              <a:effectLst/>
              <a:uLnTx/>
              <a:uFillTx/>
            </a:endParaRPr>
          </a:p>
        </p:txBody>
      </p:sp>
      <p:pic>
        <p:nvPicPr>
          <p:cNvPr id="2" name="Imagen 1"/>
          <p:cNvPicPr>
            <a:picLocks noChangeAspect="1"/>
          </p:cNvPicPr>
          <p:nvPr/>
        </p:nvPicPr>
        <p:blipFill rotWithShape="1">
          <a:blip r:embed="rId3">
            <a:extLst>
              <a:ext uri="{BEBA8EAE-BF5A-486C-A8C5-ECC9F3942E4B}">
                <a14:imgProps xmlns:a14="http://schemas.microsoft.com/office/drawing/2010/main">
                  <a14:imgLayer r:embed="rId4">
                    <a14:imgEffect>
                      <a14:backgroundRemoval t="5973" b="61263" l="4053" r="32952">
                        <a14:foregroundMark x1="9339" y1="17406" x2="9339" y2="17406"/>
                        <a14:foregroundMark x1="13568" y1="18771" x2="13568" y2="18771"/>
                        <a14:foregroundMark x1="12423" y1="19795" x2="13216" y2="18771"/>
                        <a14:foregroundMark x1="13304" y1="18771" x2="14537" y2="18942"/>
                        <a14:foregroundMark x1="14097" y1="28840" x2="16035" y2="27986"/>
                        <a14:foregroundMark x1="16035" y1="27986" x2="17181" y2="29010"/>
                        <a14:foregroundMark x1="17093" y1="29010" x2="17974" y2="29010"/>
                        <a14:foregroundMark x1="6432" y1="25427" x2="7841" y2="24061"/>
                        <a14:foregroundMark x1="21145" y1="13823" x2="22291" y2="13481"/>
                        <a14:foregroundMark x1="22379" y1="13481" x2="23084" y2="13823"/>
                        <a14:foregroundMark x1="6344" y1="8020" x2="8811" y2="17065"/>
                        <a14:foregroundMark x1="14097" y1="10922" x2="4670" y2="24061"/>
                        <a14:foregroundMark x1="16828" y1="10239" x2="23436" y2="29010"/>
                        <a14:foregroundMark x1="15507" y1="26109" x2="16476" y2="25939"/>
                        <a14:foregroundMark x1="30837" y1="27304" x2="24405" y2="8874"/>
                        <a14:foregroundMark x1="24229" y1="8874" x2="24229" y2="8874"/>
                        <a14:foregroundMark x1="20000" y1="20648" x2="19912" y2="37031"/>
                        <a14:foregroundMark x1="20705" y1="38055" x2="20529" y2="21160"/>
                        <a14:foregroundMark x1="27225" y1="18771" x2="26960" y2="35154"/>
                        <a14:foregroundMark x1="27930" y1="34812" x2="27665" y2="17747"/>
                        <a14:foregroundMark x1="9163" y1="17918" x2="9163" y2="36689"/>
                        <a14:foregroundMark x1="9780" y1="36348" x2="9780" y2="17065"/>
                        <a14:backgroundMark x1="8018" y1="21672" x2="8018" y2="21672"/>
                        <a14:backgroundMark x1="18062" y1="27133" x2="18062" y2="27133"/>
                        <a14:backgroundMark x1="18590" y1="25768" x2="19295" y2="27645"/>
                        <a14:backgroundMark x1="28282" y1="23038" x2="29163" y2="26451"/>
                        <a14:backgroundMark x1="16300" y1="27133" x2="17357" y2="26280"/>
                        <a14:backgroundMark x1="21145" y1="24403" x2="22026" y2="29010"/>
                        <a14:backgroundMark x1="10044" y1="22355" x2="10396" y2="23549"/>
                      </a14:backgroundRemoval>
                    </a14:imgEffect>
                  </a14:imgLayer>
                </a14:imgProps>
              </a:ext>
            </a:extLst>
          </a:blip>
          <a:srcRect l="4007" t="5600" r="67372" b="38885"/>
          <a:stretch/>
        </p:blipFill>
        <p:spPr>
          <a:xfrm>
            <a:off x="775029" y="3157713"/>
            <a:ext cx="2145387" cy="2148510"/>
          </a:xfrm>
          <a:prstGeom prst="rect">
            <a:avLst/>
          </a:prstGeom>
        </p:spPr>
      </p:pic>
      <p:pic>
        <p:nvPicPr>
          <p:cNvPr id="14" name="Imagen 13"/>
          <p:cNvPicPr>
            <a:picLocks noChangeAspect="1"/>
          </p:cNvPicPr>
          <p:nvPr/>
        </p:nvPicPr>
        <p:blipFill rotWithShape="1">
          <a:blip r:embed="rId5">
            <a:extLst>
              <a:ext uri="{BEBA8EAE-BF5A-486C-A8C5-ECC9F3942E4B}">
                <a14:imgProps xmlns:a14="http://schemas.microsoft.com/office/drawing/2010/main">
                  <a14:imgLayer r:embed="rId4">
                    <a14:imgEffect>
                      <a14:backgroundRemoval t="58874" b="96758" l="21586" r="58414">
                        <a14:foregroundMark x1="31630" y1="61092" x2="31630" y2="61092"/>
                        <a14:foregroundMark x1="37974" y1="61263" x2="37974" y2="61263"/>
                        <a14:foregroundMark x1="43965" y1="60922" x2="43965" y2="60922"/>
                        <a14:foregroundMark x1="37709" y1="61433" x2="37709" y2="61433"/>
                        <a14:foregroundMark x1="43700" y1="61433" x2="43700" y2="61433"/>
                        <a14:foregroundMark x1="49956" y1="61263" x2="49956" y2="61263"/>
                      </a14:backgroundRemoval>
                    </a14:imgEffect>
                  </a14:imgLayer>
                </a14:imgProps>
              </a:ext>
            </a:extLst>
          </a:blip>
          <a:srcRect l="21927" t="60724" r="40996"/>
          <a:stretch/>
        </p:blipFill>
        <p:spPr>
          <a:xfrm>
            <a:off x="6044635" y="2983515"/>
            <a:ext cx="2662436" cy="1456092"/>
          </a:xfrm>
          <a:prstGeom prst="rect">
            <a:avLst/>
          </a:prstGeom>
        </p:spPr>
      </p:pic>
      <p:pic>
        <p:nvPicPr>
          <p:cNvPr id="10" name="Imagen 9"/>
          <p:cNvPicPr>
            <a:picLocks noChangeAspect="1"/>
          </p:cNvPicPr>
          <p:nvPr/>
        </p:nvPicPr>
        <p:blipFill>
          <a:blip r:embed="rId6"/>
          <a:stretch>
            <a:fillRect/>
          </a:stretch>
        </p:blipFill>
        <p:spPr>
          <a:xfrm>
            <a:off x="82474" y="233823"/>
            <a:ext cx="2334970" cy="701101"/>
          </a:xfrm>
          <a:prstGeom prst="rect">
            <a:avLst/>
          </a:prstGeom>
        </p:spPr>
      </p:pic>
      <p:sp>
        <p:nvSpPr>
          <p:cNvPr id="8" name="Bocadillo: rectángulo con esquinas redondeadas 26">
            <a:extLst>
              <a:ext uri="{FF2B5EF4-FFF2-40B4-BE49-F238E27FC236}">
                <a16:creationId xmlns:a16="http://schemas.microsoft.com/office/drawing/2014/main" id="{F3E0EB7B-9CA8-9E60-57E6-43DC6527504D}"/>
              </a:ext>
            </a:extLst>
          </p:cNvPr>
          <p:cNvSpPr/>
          <p:nvPr/>
        </p:nvSpPr>
        <p:spPr>
          <a:xfrm>
            <a:off x="479049" y="5467885"/>
            <a:ext cx="3183055" cy="1152861"/>
          </a:xfrm>
          <a:prstGeom prst="wedgeRoundRectCallout">
            <a:avLst>
              <a:gd name="adj1" fmla="val 20969"/>
              <a:gd name="adj2" fmla="val -31110"/>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La energía generalmente se mide en la unidad </a:t>
            </a:r>
            <a:r>
              <a:rPr lang="es-ES" b="1" dirty="0">
                <a:solidFill>
                  <a:srgbClr val="FFFF00"/>
                </a:solidFill>
              </a:rPr>
              <a:t>[joule] = [J]</a:t>
            </a:r>
            <a:r>
              <a:rPr lang="es-ES" b="1" dirty="0">
                <a:solidFill>
                  <a:srgbClr val="FFFFFF"/>
                </a:solidFill>
              </a:rPr>
              <a:t>, </a:t>
            </a:r>
            <a:r>
              <a:rPr lang="es-ES" b="1" dirty="0"/>
              <a:t>perteneciente al S.I. </a:t>
            </a:r>
          </a:p>
        </p:txBody>
      </p:sp>
      <p:pic>
        <p:nvPicPr>
          <p:cNvPr id="11" name="Imagen 10"/>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42130" l="18177" r="40521">
                        <a14:foregroundMark x1="23177" y1="6204" x2="23177" y2="6204"/>
                        <a14:foregroundMark x1="23906" y1="6852" x2="23906" y2="6852"/>
                        <a14:foregroundMark x1="23646" y1="11296" x2="23646" y2="11296"/>
                        <a14:foregroundMark x1="23542" y1="9167" x2="23542" y2="8333"/>
                        <a14:foregroundMark x1="21458" y1="2500" x2="21458" y2="2500"/>
                        <a14:foregroundMark x1="20625" y1="3519" x2="20625" y2="3519"/>
                        <a14:foregroundMark x1="20000" y1="5556" x2="20000" y2="5556"/>
                        <a14:foregroundMark x1="30677" y1="14444" x2="30677" y2="14444"/>
                        <a14:foregroundMark x1="33646" y1="14167" x2="33646" y2="14167"/>
                      </a14:backgroundRemoval>
                    </a14:imgEffect>
                  </a14:imgLayer>
                </a14:imgProps>
              </a:ext>
              <a:ext uri="{28A0092B-C50C-407E-A947-70E740481C1C}">
                <a14:useLocalDpi xmlns:a14="http://schemas.microsoft.com/office/drawing/2010/main" val="0"/>
              </a:ext>
            </a:extLst>
          </a:blip>
          <a:srcRect l="18535" r="58535" b="55633"/>
          <a:stretch/>
        </p:blipFill>
        <p:spPr>
          <a:xfrm>
            <a:off x="342337" y="4404073"/>
            <a:ext cx="2486700" cy="2706445"/>
          </a:xfrm>
          <a:prstGeom prst="rect">
            <a:avLst/>
          </a:prstGeom>
        </p:spPr>
      </p:pic>
      <p:pic>
        <p:nvPicPr>
          <p:cNvPr id="13" name="Imagen 12"/>
          <p:cNvPicPr>
            <a:picLocks noChangeAspect="1"/>
          </p:cNvPicPr>
          <p:nvPr/>
        </p:nvPicPr>
        <p:blipFill rotWithShape="1">
          <a:blip r:embed="rId9">
            <a:extLst>
              <a:ext uri="{BEBA8EAE-BF5A-486C-A8C5-ECC9F3942E4B}">
                <a14:imgProps xmlns:a14="http://schemas.microsoft.com/office/drawing/2010/main">
                  <a14:imgLayer r:embed="rId4">
                    <a14:imgEffect>
                      <a14:backgroundRemoval t="171" b="60580" l="39648" r="100000">
                        <a14:foregroundMark x1="64053" y1="7850" x2="64053" y2="7850"/>
                        <a14:foregroundMark x1="62996" y1="13823" x2="62996" y2="13823"/>
                        <a14:foregroundMark x1="62819" y1="13140" x2="62819" y2="13140"/>
                        <a14:foregroundMark x1="63172" y1="13140" x2="62731" y2="13311"/>
                        <a14:foregroundMark x1="63612" y1="13652" x2="63260" y2="14846"/>
                        <a14:foregroundMark x1="63084" y1="14846" x2="62555" y2="14676"/>
                        <a14:foregroundMark x1="92511" y1="29863" x2="91894" y2="39590"/>
                        <a14:foregroundMark x1="96740" y1="29693" x2="97445" y2="36348"/>
                        <a14:foregroundMark x1="94361" y1="39249" x2="94449" y2="43003"/>
                        <a14:foregroundMark x1="95419" y1="42321" x2="95419" y2="46246"/>
                      </a14:backgroundRemoval>
                    </a14:imgEffect>
                  </a14:imgLayer>
                </a14:imgProps>
              </a:ext>
            </a:extLst>
          </a:blip>
          <a:srcRect l="44883" b="40580"/>
          <a:stretch/>
        </p:blipFill>
        <p:spPr>
          <a:xfrm>
            <a:off x="2999372" y="3485259"/>
            <a:ext cx="3076337" cy="1712298"/>
          </a:xfrm>
          <a:prstGeom prst="rect">
            <a:avLst/>
          </a:prstGeom>
        </p:spPr>
      </p:pic>
      <p:grpSp>
        <p:nvGrpSpPr>
          <p:cNvPr id="7" name="Grupo 6"/>
          <p:cNvGrpSpPr/>
          <p:nvPr/>
        </p:nvGrpSpPr>
        <p:grpSpPr>
          <a:xfrm>
            <a:off x="2419719" y="2876116"/>
            <a:ext cx="5386157" cy="2794438"/>
            <a:chOff x="1852262" y="3811629"/>
            <a:chExt cx="5386157" cy="2794438"/>
          </a:xfrm>
        </p:grpSpPr>
        <p:sp>
          <p:nvSpPr>
            <p:cNvPr id="18" name="Bocadillo: rectángulo con esquinas redondeadas 26">
              <a:extLst>
                <a:ext uri="{FF2B5EF4-FFF2-40B4-BE49-F238E27FC236}">
                  <a16:creationId xmlns:a16="http://schemas.microsoft.com/office/drawing/2014/main" id="{F3E0EB7B-9CA8-9E60-57E6-43DC6527504D}"/>
                </a:ext>
              </a:extLst>
            </p:cNvPr>
            <p:cNvSpPr/>
            <p:nvPr/>
          </p:nvSpPr>
          <p:spPr>
            <a:xfrm>
              <a:off x="2238950" y="4346394"/>
              <a:ext cx="4553009" cy="1883977"/>
            </a:xfrm>
            <a:prstGeom prst="wedgeRoundRectCallout">
              <a:avLst>
                <a:gd name="adj1" fmla="val -43998"/>
                <a:gd name="adj2" fmla="val 7584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En un circuito eléctrico los </a:t>
              </a:r>
              <a:r>
                <a:rPr lang="es-ES" b="1" dirty="0">
                  <a:solidFill>
                    <a:srgbClr val="FFFF00"/>
                  </a:solidFill>
                </a:rPr>
                <a:t>artefactos </a:t>
              </a:r>
              <a:r>
                <a:rPr lang="es-ES" b="1" dirty="0"/>
                <a:t>que se encuentran conectados </a:t>
              </a:r>
              <a:r>
                <a:rPr lang="es-ES" b="1" dirty="0">
                  <a:solidFill>
                    <a:srgbClr val="FFFF00"/>
                  </a:solidFill>
                </a:rPr>
                <a:t>transforman la energía eléctrica en algún otro tipo de energía</a:t>
              </a:r>
              <a:r>
                <a:rPr lang="es-ES" b="1" dirty="0"/>
                <a:t>. Por ejemplo, en un ventilador, la energía eléctrica se transforma en energía mecánica.</a:t>
              </a:r>
            </a:p>
          </p:txBody>
        </p:sp>
        <p:pic>
          <p:nvPicPr>
            <p:cNvPr id="3" name="Imagen 2"/>
            <p:cNvPicPr>
              <a:picLocks noChangeAspect="1"/>
            </p:cNvPicPr>
            <p:nvPr/>
          </p:nvPicPr>
          <p:blipFill>
            <a:blip r:embed="rId10">
              <a:extLst>
                <a:ext uri="{BEBA8EAE-BF5A-486C-A8C5-ECC9F3942E4B}">
                  <a14:imgProps xmlns:a14="http://schemas.microsoft.com/office/drawing/2010/main">
                    <a14:imgLayer r:embed="rId11">
                      <a14:imgEffect>
                        <a14:backgroundRemoval t="4025" b="95975" l="0" r="97917"/>
                      </a14:imgEffect>
                    </a14:imgLayer>
                  </a14:imgProps>
                </a:ext>
              </a:extLst>
            </a:blip>
            <a:stretch>
              <a:fillRect/>
            </a:stretch>
          </p:blipFill>
          <p:spPr>
            <a:xfrm>
              <a:off x="6459240" y="3913775"/>
              <a:ext cx="779179" cy="1048645"/>
            </a:xfrm>
            <a:prstGeom prst="rect">
              <a:avLst/>
            </a:prstGeom>
          </p:spPr>
        </p:pic>
        <p:pic>
          <p:nvPicPr>
            <p:cNvPr id="5" name="Imagen 4"/>
            <p:cNvPicPr>
              <a:picLocks noChangeAspect="1"/>
            </p:cNvPicPr>
            <p:nvPr/>
          </p:nvPicPr>
          <p:blipFill>
            <a:blip r:embed="rId12">
              <a:extLst>
                <a:ext uri="{BEBA8EAE-BF5A-486C-A8C5-ECC9F3942E4B}">
                  <a14:imgProps xmlns:a14="http://schemas.microsoft.com/office/drawing/2010/main">
                    <a14:imgLayer r:embed="rId13">
                      <a14:imgEffect>
                        <a14:backgroundRemoval t="7143" b="95536" l="3145" r="97170">
                          <a14:foregroundMark x1="40566" y1="73661" x2="80503" y2="73661"/>
                          <a14:foregroundMark x1="86164" y1="69643" x2="80818" y2="71429"/>
                          <a14:foregroundMark x1="18868" y1="25893" x2="16981" y2="34821"/>
                          <a14:foregroundMark x1="59748" y1="36607" x2="59119" y2="46429"/>
                          <a14:foregroundMark x1="57547" y1="42411" x2="56289" y2="52679"/>
                          <a14:foregroundMark x1="62893" y1="53125" x2="62264" y2="64286"/>
                          <a14:foregroundMark x1="83019" y1="54464" x2="85535" y2="62500"/>
                          <a14:foregroundMark x1="50000" y1="72321" x2="50629" y2="72321"/>
                          <a14:foregroundMark x1="48428" y1="69643" x2="43396" y2="68750"/>
                        </a14:backgroundRemoval>
                      </a14:imgEffect>
                    </a14:imgLayer>
                  </a14:imgProps>
                </a:ext>
              </a:extLst>
            </a:blip>
            <a:stretch>
              <a:fillRect/>
            </a:stretch>
          </p:blipFill>
          <p:spPr>
            <a:xfrm>
              <a:off x="5994623" y="5841779"/>
              <a:ext cx="1085017" cy="764288"/>
            </a:xfrm>
            <a:prstGeom prst="rect">
              <a:avLst/>
            </a:prstGeom>
          </p:spPr>
        </p:pic>
        <p:pic>
          <p:nvPicPr>
            <p:cNvPr id="6" name="Imagen 5"/>
            <p:cNvPicPr>
              <a:picLocks noChangeAspect="1"/>
            </p:cNvPicPr>
            <p:nvPr/>
          </p:nvPicPr>
          <p:blipFill>
            <a:blip r:embed="rId14">
              <a:extLst>
                <a:ext uri="{BEBA8EAE-BF5A-486C-A8C5-ECC9F3942E4B}">
                  <a14:imgProps xmlns:a14="http://schemas.microsoft.com/office/drawing/2010/main">
                    <a14:imgLayer r:embed="rId15">
                      <a14:imgEffect>
                        <a14:backgroundRemoval t="3526" b="97756" l="2405" r="95189">
                          <a14:foregroundMark x1="75258" y1="34936" x2="75258" y2="34936"/>
                          <a14:foregroundMark x1="61856" y1="38141" x2="53952" y2="44231"/>
                          <a14:foregroundMark x1="49485" y1="50000" x2="78694" y2="32372"/>
                          <a14:foregroundMark x1="59107" y1="51603" x2="56014" y2="58654"/>
                          <a14:foregroundMark x1="64948" y1="51603" x2="65979" y2="58333"/>
                          <a14:foregroundMark x1="70790" y1="48077" x2="75258" y2="57372"/>
                          <a14:foregroundMark x1="75258" y1="45833" x2="81100" y2="51923"/>
                          <a14:foregroundMark x1="77320" y1="40705" x2="85911" y2="41667"/>
                          <a14:foregroundMark x1="41924" y1="82372" x2="40206" y2="84295"/>
                          <a14:foregroundMark x1="23024" y1="79167" x2="24055" y2="83974"/>
                        </a14:backgroundRemoval>
                      </a14:imgEffect>
                    </a14:imgLayer>
                  </a14:imgProps>
                </a:ext>
              </a:extLst>
            </a:blip>
            <a:stretch>
              <a:fillRect/>
            </a:stretch>
          </p:blipFill>
          <p:spPr>
            <a:xfrm>
              <a:off x="1852262" y="3811629"/>
              <a:ext cx="1033556" cy="1108143"/>
            </a:xfrm>
            <a:prstGeom prst="rect">
              <a:avLst/>
            </a:prstGeom>
          </p:spPr>
        </p:pic>
      </p:grpSp>
    </p:spTree>
    <p:extLst>
      <p:ext uri="{BB962C8B-B14F-4D97-AF65-F5344CB8AC3E}">
        <p14:creationId xmlns:p14="http://schemas.microsoft.com/office/powerpoint/2010/main" val="237349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36165C0-61E1-E2AE-2838-6D12ABF684C8}"/>
              </a:ext>
            </a:extLst>
          </p:cNvPr>
          <p:cNvSpPr txBox="1"/>
          <p:nvPr/>
        </p:nvSpPr>
        <p:spPr>
          <a:xfrm>
            <a:off x="479049" y="1148737"/>
            <a:ext cx="8010610" cy="923330"/>
          </a:xfrm>
          <a:prstGeom prst="rect">
            <a:avLst/>
          </a:prstGeom>
          <a:noFill/>
        </p:spPr>
        <p:txBody>
          <a:bodyPr wrap="square">
            <a:spAutoFit/>
          </a:bodyPr>
          <a:lstStyle/>
          <a:p>
            <a:pPr lvl="0" algn="just">
              <a:defRPr/>
            </a:pPr>
            <a:r>
              <a:rPr lang="es-ES" dirty="0">
                <a:solidFill>
                  <a:prstClr val="black"/>
                </a:solidFill>
                <a:cs typeface="Arial" panose="020B0604020202020204" pitchFamily="34" charset="0"/>
              </a:rPr>
              <a:t>En el mundo, </a:t>
            </a:r>
            <a:r>
              <a:rPr lang="es-ES" b="1" dirty="0">
                <a:solidFill>
                  <a:prstClr val="black"/>
                </a:solidFill>
                <a:cs typeface="Arial" panose="020B0604020202020204" pitchFamily="34" charset="0"/>
              </a:rPr>
              <a:t>la mayor parte de la energía todavía se produce gracias a la quema de combustibles fósiles</a:t>
            </a:r>
            <a:r>
              <a:rPr lang="es-ES" dirty="0">
                <a:solidFill>
                  <a:prstClr val="black"/>
                </a:solidFill>
                <a:cs typeface="Arial" panose="020B0604020202020204" pitchFamily="34" charset="0"/>
              </a:rPr>
              <a:t>, aunque el uso de fuentes renovables ha ido en aumento en los últimos años.</a:t>
            </a:r>
            <a:endParaRPr kumimoji="0" lang="es-CL" b="0" i="0" u="none" strike="noStrike" kern="1200" cap="none" spc="0" normalizeH="0" baseline="0" noProof="0" dirty="0">
              <a:ln>
                <a:noFill/>
              </a:ln>
              <a:solidFill>
                <a:prstClr val="black"/>
              </a:solidFill>
              <a:effectLst/>
              <a:uLnTx/>
              <a:uFillTx/>
              <a:cs typeface="Arial" panose="020B0604020202020204" pitchFamily="34" charset="0"/>
            </a:endParaRPr>
          </a:p>
        </p:txBody>
      </p:sp>
      <p:grpSp>
        <p:nvGrpSpPr>
          <p:cNvPr id="2" name="Grupo 1"/>
          <p:cNvGrpSpPr/>
          <p:nvPr/>
        </p:nvGrpSpPr>
        <p:grpSpPr>
          <a:xfrm>
            <a:off x="1864781" y="2115702"/>
            <a:ext cx="5546473" cy="3373522"/>
            <a:chOff x="479049" y="1610943"/>
            <a:chExt cx="5546473" cy="3373522"/>
          </a:xfrm>
        </p:grpSpPr>
        <p:graphicFrame>
          <p:nvGraphicFramePr>
            <p:cNvPr id="15" name="Gráfico 14"/>
            <p:cNvGraphicFramePr/>
            <p:nvPr>
              <p:extLst>
                <p:ext uri="{D42A27DB-BD31-4B8C-83A1-F6EECF244321}">
                  <p14:modId xmlns:p14="http://schemas.microsoft.com/office/powerpoint/2010/main" val="1118377249"/>
                </p:ext>
              </p:extLst>
            </p:nvPr>
          </p:nvGraphicFramePr>
          <p:xfrm>
            <a:off x="479049" y="1610943"/>
            <a:ext cx="5546473" cy="3373522"/>
          </p:xfrm>
          <a:graphic>
            <a:graphicData uri="http://schemas.openxmlformats.org/drawingml/2006/chart">
              <c:chart xmlns:c="http://schemas.openxmlformats.org/drawingml/2006/chart" xmlns:r="http://schemas.openxmlformats.org/officeDocument/2006/relationships" r:id="rId3"/>
            </a:graphicData>
          </a:graphic>
        </p:graphicFrame>
        <p:sp>
          <p:nvSpPr>
            <p:cNvPr id="6" name="Llamada rectangular redondeada 5"/>
            <p:cNvSpPr/>
            <p:nvPr/>
          </p:nvSpPr>
          <p:spPr>
            <a:xfrm>
              <a:off x="569247" y="1677418"/>
              <a:ext cx="1774773" cy="458437"/>
            </a:xfrm>
            <a:prstGeom prst="wedgeRoundRectCallout">
              <a:avLst>
                <a:gd name="adj1" fmla="val -46553"/>
                <a:gd name="adj2" fmla="val 14326"/>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prstClr val="white"/>
                  </a:solidFill>
                  <a:effectLst/>
                  <a:uLnTx/>
                  <a:uFillTx/>
                  <a:ea typeface="+mn-ea"/>
                  <a:cs typeface="Arial" panose="020B0604020202020204" pitchFamily="34" charset="0"/>
                </a:rPr>
                <a:t>Fuente energética mundial</a:t>
              </a:r>
              <a:r>
                <a:rPr kumimoji="0" lang="es-ES" sz="1500" b="1" i="0" u="none" strike="noStrike" kern="1200" cap="none" spc="0" normalizeH="0" noProof="0" dirty="0">
                  <a:ln>
                    <a:noFill/>
                  </a:ln>
                  <a:solidFill>
                    <a:prstClr val="white"/>
                  </a:solidFill>
                  <a:effectLst/>
                  <a:uLnTx/>
                  <a:uFillTx/>
                  <a:ea typeface="+mn-ea"/>
                  <a:cs typeface="Arial" panose="020B0604020202020204" pitchFamily="34" charset="0"/>
                </a:rPr>
                <a:t> 2021</a:t>
              </a:r>
              <a:endParaRPr kumimoji="0" lang="es-CL" sz="1500" b="1"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grpSp>
      <p:sp>
        <p:nvSpPr>
          <p:cNvPr id="10" name="CuadroTexto 9">
            <a:extLst>
              <a:ext uri="{FF2B5EF4-FFF2-40B4-BE49-F238E27FC236}">
                <a16:creationId xmlns:a16="http://schemas.microsoft.com/office/drawing/2014/main" id="{AA259F19-1556-EA60-B0CF-201E571A3F7B}"/>
              </a:ext>
            </a:extLst>
          </p:cNvPr>
          <p:cNvSpPr txBox="1"/>
          <p:nvPr/>
        </p:nvSpPr>
        <p:spPr>
          <a:xfrm>
            <a:off x="165333" y="5347824"/>
            <a:ext cx="4319021" cy="1191816"/>
          </a:xfrm>
          <a:prstGeom prst="roundRect">
            <a:avLst/>
          </a:prstGeom>
          <a:ln w="28575">
            <a:solidFill>
              <a:srgbClr val="A7BA1A"/>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s-ES" sz="1600" b="1" u="sng" dirty="0">
                <a:solidFill>
                  <a:prstClr val="black"/>
                </a:solidFill>
                <a:cs typeface="Arial" panose="020B0604020202020204" pitchFamily="34" charset="0"/>
              </a:rPr>
              <a:t>Energía renovable:</a:t>
            </a:r>
            <a:r>
              <a:rPr lang="es-ES" sz="1600" b="1" dirty="0">
                <a:solidFill>
                  <a:prstClr val="black"/>
                </a:solidFill>
                <a:cs typeface="Arial" panose="020B0604020202020204" pitchFamily="34" charset="0"/>
              </a:rPr>
              <a:t> </a:t>
            </a:r>
            <a:r>
              <a:rPr lang="es-ES" sz="1600" dirty="0">
                <a:solidFill>
                  <a:prstClr val="black"/>
                </a:solidFill>
                <a:cs typeface="Arial" panose="020B0604020202020204" pitchFamily="34" charset="0"/>
              </a:rPr>
              <a:t>se obtiene de fuentes naturales que se regeneran de manera continua o en un periodo de tiempo relativamente corto. Estas fuentes son inagotables.</a:t>
            </a:r>
            <a:endParaRPr kumimoji="0" lang="es-CL" sz="1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21" name="CuadroTexto 20">
            <a:extLst>
              <a:ext uri="{FF2B5EF4-FFF2-40B4-BE49-F238E27FC236}">
                <a16:creationId xmlns:a16="http://schemas.microsoft.com/office/drawing/2014/main" id="{AA259F19-1556-EA60-B0CF-201E571A3F7B}"/>
              </a:ext>
            </a:extLst>
          </p:cNvPr>
          <p:cNvSpPr txBox="1"/>
          <p:nvPr/>
        </p:nvSpPr>
        <p:spPr>
          <a:xfrm>
            <a:off x="4713697" y="5342698"/>
            <a:ext cx="4303067" cy="1191816"/>
          </a:xfrm>
          <a:prstGeom prst="roundRect">
            <a:avLst/>
          </a:prstGeom>
          <a:ln w="28575">
            <a:solidFill>
              <a:srgbClr val="A7BA1A"/>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s-ES" sz="1600" b="1" u="sng" dirty="0">
                <a:solidFill>
                  <a:prstClr val="black"/>
                </a:solidFill>
                <a:cs typeface="Arial" panose="020B0604020202020204" pitchFamily="34" charset="0"/>
              </a:rPr>
              <a:t>Energía no renovable:</a:t>
            </a:r>
            <a:r>
              <a:rPr lang="es-ES" sz="1600" b="1" dirty="0">
                <a:solidFill>
                  <a:prstClr val="black"/>
                </a:solidFill>
                <a:cs typeface="Arial" panose="020B0604020202020204" pitchFamily="34" charset="0"/>
              </a:rPr>
              <a:t> </a:t>
            </a:r>
            <a:r>
              <a:rPr lang="es-ES" sz="1600" dirty="0">
                <a:solidFill>
                  <a:prstClr val="black"/>
                </a:solidFill>
                <a:cs typeface="Arial" panose="020B0604020202020204" pitchFamily="34" charset="0"/>
              </a:rPr>
              <a:t>proviene de recursos que existen en cantidades limitadas en la Tierra y que no se regeneran o lo hacen a un ritmo muy lento en comparación con su tasa de consumo. </a:t>
            </a:r>
            <a:endParaRPr kumimoji="0" lang="es-CL" sz="1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24" name="CuadroTexto 23">
            <a:extLst>
              <a:ext uri="{FF2B5EF4-FFF2-40B4-BE49-F238E27FC236}">
                <a16:creationId xmlns:a16="http://schemas.microsoft.com/office/drawing/2014/main" id="{8F9E4417-D7F3-5256-133D-2975BB11877D}"/>
              </a:ext>
            </a:extLst>
          </p:cNvPr>
          <p:cNvSpPr txBox="1"/>
          <p:nvPr/>
        </p:nvSpPr>
        <p:spPr>
          <a:xfrm>
            <a:off x="479049" y="398438"/>
            <a:ext cx="8185901" cy="707886"/>
          </a:xfrm>
          <a:prstGeom prst="rect">
            <a:avLst/>
          </a:prstGeom>
          <a:noFill/>
        </p:spPr>
        <p:txBody>
          <a:bodyPr wrap="square" rtlCol="0">
            <a:spAutoFit/>
          </a:bodyPr>
          <a:lstStyle/>
          <a:p>
            <a:pPr algn="just"/>
            <a:r>
              <a:rPr lang="es-ES" sz="4000" b="1" dirty="0"/>
              <a:t>Fuentes de energía eléctrica</a:t>
            </a:r>
          </a:p>
        </p:txBody>
      </p:sp>
      <p:sp>
        <p:nvSpPr>
          <p:cNvPr id="26" name="CuadroTexto 25"/>
          <p:cNvSpPr txBox="1"/>
          <p:nvPr/>
        </p:nvSpPr>
        <p:spPr>
          <a:xfrm>
            <a:off x="3729752" y="5274593"/>
            <a:ext cx="3417427" cy="1328023"/>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¿Puedes mencionar alguna desventaja de las centrales termoeléctricas que utilizan combustibles fósiles?</a:t>
            </a:r>
          </a:p>
        </p:txBody>
      </p:sp>
      <p:sp>
        <p:nvSpPr>
          <p:cNvPr id="27" name="CuadroTexto 26"/>
          <p:cNvSpPr txBox="1"/>
          <p:nvPr/>
        </p:nvSpPr>
        <p:spPr>
          <a:xfrm>
            <a:off x="215844" y="5274594"/>
            <a:ext cx="3417427" cy="1328023"/>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¿Por qué crees que se utilizan más los combustibles fósiles como fuente de energía que otros recursos?</a:t>
            </a:r>
          </a:p>
        </p:txBody>
      </p:sp>
      <p:pic>
        <p:nvPicPr>
          <p:cNvPr id="29" name="Imagen 28"/>
          <p:cNvPicPr>
            <a:picLocks noChangeAspect="1"/>
          </p:cNvPicPr>
          <p:nvPr/>
        </p:nvPicPr>
        <p:blipFill rotWithShape="1">
          <a:blip r:embed="rId4">
            <a:extLst>
              <a:ext uri="{28A0092B-C50C-407E-A947-70E740481C1C}">
                <a14:useLocalDpi xmlns:a14="http://schemas.microsoft.com/office/drawing/2010/main" val="0"/>
              </a:ext>
            </a:extLst>
          </a:blip>
          <a:srcRect l="83271" t="48518" r="249" b="552"/>
          <a:stretch/>
        </p:blipFill>
        <p:spPr>
          <a:xfrm>
            <a:off x="7196839" y="3817901"/>
            <a:ext cx="2012614" cy="3498819"/>
          </a:xfrm>
          <a:prstGeom prst="rect">
            <a:avLst/>
          </a:prstGeom>
        </p:spPr>
      </p:pic>
    </p:spTree>
    <p:extLst>
      <p:ext uri="{BB962C8B-B14F-4D97-AF65-F5344CB8AC3E}">
        <p14:creationId xmlns:p14="http://schemas.microsoft.com/office/powerpoint/2010/main" val="276679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42"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0" grpId="1" animBg="1"/>
      <p:bldP spid="21" grpId="0" animBg="1"/>
      <p:bldP spid="21" grpId="1" animBg="1"/>
      <p:bldP spid="24"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F9E4417-D7F3-5256-133D-2975BB11877D}"/>
              </a:ext>
            </a:extLst>
          </p:cNvPr>
          <p:cNvSpPr txBox="1"/>
          <p:nvPr/>
        </p:nvSpPr>
        <p:spPr>
          <a:xfrm>
            <a:off x="479049" y="398438"/>
            <a:ext cx="8185901" cy="707886"/>
          </a:xfrm>
          <a:prstGeom prst="rect">
            <a:avLst/>
          </a:prstGeom>
          <a:noFill/>
        </p:spPr>
        <p:txBody>
          <a:bodyPr wrap="square" rtlCol="0">
            <a:spAutoFit/>
          </a:bodyPr>
          <a:lstStyle/>
          <a:p>
            <a:pPr algn="just"/>
            <a:r>
              <a:rPr lang="es-ES" sz="4000" b="1" dirty="0"/>
              <a:t>Potencia eléctrica</a:t>
            </a:r>
          </a:p>
        </p:txBody>
      </p:sp>
      <p:sp>
        <p:nvSpPr>
          <p:cNvPr id="5" name="Rectangle 4">
            <a:extLst>
              <a:ext uri="{FF2B5EF4-FFF2-40B4-BE49-F238E27FC236}">
                <a16:creationId xmlns:a16="http://schemas.microsoft.com/office/drawing/2014/main" id="{10EA1393-D4BE-1755-872F-A56A5BE81295}"/>
              </a:ext>
            </a:extLst>
          </p:cNvPr>
          <p:cNvSpPr>
            <a:spLocks noChangeArrowheads="1"/>
          </p:cNvSpPr>
          <p:nvPr/>
        </p:nvSpPr>
        <p:spPr bwMode="auto">
          <a:xfrm>
            <a:off x="479049" y="1261981"/>
            <a:ext cx="8175625" cy="862105"/>
          </a:xfrm>
          <a:prstGeom prst="rect">
            <a:avLst/>
          </a:prstGeom>
          <a:noFill/>
          <a:ln w="9525">
            <a:noFill/>
            <a:miter lim="800000"/>
            <a:headEnd/>
            <a:tailEnd/>
          </a:ln>
        </p:spPr>
        <p:txBody>
          <a:bodyPr/>
          <a:lstStyle/>
          <a:p>
            <a:pPr algn="just" fontAlgn="base">
              <a:spcBef>
                <a:spcPct val="0"/>
              </a:spcBef>
              <a:spcAft>
                <a:spcPct val="0"/>
              </a:spcAft>
              <a:defRPr/>
            </a:pPr>
            <a:r>
              <a:rPr lang="es-CL" dirty="0">
                <a:solidFill>
                  <a:srgbClr val="000000"/>
                </a:solidFill>
                <a:ea typeface="ＭＳ Ｐゴシック"/>
                <a:cs typeface="ＭＳ Ｐゴシック"/>
              </a:rPr>
              <a:t>Se define como la </a:t>
            </a:r>
            <a:r>
              <a:rPr lang="es-CL" b="1" dirty="0">
                <a:solidFill>
                  <a:srgbClr val="000000"/>
                </a:solidFill>
                <a:ea typeface="ＭＳ Ｐゴシック"/>
                <a:cs typeface="ＭＳ Ｐゴシック"/>
              </a:rPr>
              <a:t>rapidez con la que un aparato eléctrico transforma energía eléctrica </a:t>
            </a:r>
            <a:r>
              <a:rPr lang="es-CL" dirty="0">
                <a:solidFill>
                  <a:srgbClr val="000000"/>
                </a:solidFill>
                <a:ea typeface="ＭＳ Ｐゴシック"/>
                <a:cs typeface="ＭＳ Ｐゴシック"/>
              </a:rPr>
              <a:t>en algún otro tipo de energía; expresa la </a:t>
            </a:r>
            <a:r>
              <a:rPr lang="es-CL" b="1" dirty="0">
                <a:solidFill>
                  <a:srgbClr val="000000"/>
                </a:solidFill>
                <a:ea typeface="ＭＳ Ｐゴシック"/>
                <a:cs typeface="ＭＳ Ｐゴシック"/>
              </a:rPr>
              <a:t>energía eléctrica transformada por unidad </a:t>
            </a:r>
            <a:r>
              <a:rPr lang="es-CL" b="1">
                <a:solidFill>
                  <a:srgbClr val="000000"/>
                </a:solidFill>
                <a:ea typeface="ＭＳ Ｐゴシック"/>
                <a:cs typeface="ＭＳ Ｐゴシック"/>
              </a:rPr>
              <a:t>de tiempo</a:t>
            </a:r>
            <a:r>
              <a:rPr lang="es-CL" b="1" dirty="0">
                <a:solidFill>
                  <a:srgbClr val="000000"/>
                </a:solidFill>
                <a:ea typeface="ＭＳ Ｐゴシック"/>
                <a:cs typeface="ＭＳ Ｐゴシック"/>
              </a:rPr>
              <a:t>:</a:t>
            </a:r>
          </a:p>
          <a:p>
            <a:pPr algn="just" fontAlgn="base">
              <a:spcBef>
                <a:spcPct val="0"/>
              </a:spcBef>
              <a:spcAft>
                <a:spcPct val="0"/>
              </a:spcAft>
              <a:defRPr/>
            </a:pPr>
            <a:endParaRPr lang="es-CL" b="1" dirty="0">
              <a:solidFill>
                <a:srgbClr val="000000"/>
              </a:solidFill>
              <a:ea typeface="ＭＳ Ｐゴシック"/>
              <a:cs typeface="ＭＳ Ｐゴシック"/>
            </a:endParaRPr>
          </a:p>
        </p:txBody>
      </p:sp>
      <p:sp>
        <p:nvSpPr>
          <p:cNvPr id="10" name="24 CuadroTexto">
            <a:extLst>
              <a:ext uri="{FF2B5EF4-FFF2-40B4-BE49-F238E27FC236}">
                <a16:creationId xmlns:a16="http://schemas.microsoft.com/office/drawing/2014/main" id="{0994D52C-8D6A-509C-CC50-4FE0A7642A6E}"/>
              </a:ext>
            </a:extLst>
          </p:cNvPr>
          <p:cNvSpPr txBox="1"/>
          <p:nvPr/>
        </p:nvSpPr>
        <p:spPr bwMode="auto">
          <a:xfrm>
            <a:off x="2982461" y="5462527"/>
            <a:ext cx="5920596" cy="369332"/>
          </a:xfrm>
          <a:prstGeom prst="rect">
            <a:avLst/>
          </a:prstGeom>
          <a:noFill/>
          <a:ln w="38100">
            <a:noFill/>
            <a:miter lim="800000"/>
            <a:headEnd/>
            <a:tailEnd/>
          </a:ln>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endParaRPr kumimoji="0" lang="es-CL" sz="1800" b="0" u="none" strike="noStrike" kern="0" cap="none" spc="0" normalizeH="0" baseline="0" noProof="0" dirty="0">
              <a:ln>
                <a:noFill/>
              </a:ln>
              <a:solidFill>
                <a:srgbClr val="000000"/>
              </a:solidFill>
              <a:effectLst/>
              <a:uLnTx/>
              <a:uFillTx/>
              <a:ea typeface="ＭＳ Ｐゴシック"/>
              <a:cs typeface="ＭＳ Ｐゴシック"/>
            </a:endParaRPr>
          </a:p>
        </p:txBody>
      </p:sp>
      <p:grpSp>
        <p:nvGrpSpPr>
          <p:cNvPr id="11" name="22 Grupo">
            <a:extLst>
              <a:ext uri="{FF2B5EF4-FFF2-40B4-BE49-F238E27FC236}">
                <a16:creationId xmlns:a16="http://schemas.microsoft.com/office/drawing/2014/main" id="{18C4BFE2-6A93-EEF6-C796-11AA374567A9}"/>
              </a:ext>
            </a:extLst>
          </p:cNvPr>
          <p:cNvGrpSpPr>
            <a:grpSpLocks/>
          </p:cNvGrpSpPr>
          <p:nvPr/>
        </p:nvGrpSpPr>
        <p:grpSpPr bwMode="auto">
          <a:xfrm>
            <a:off x="5130883" y="2236921"/>
            <a:ext cx="2867745" cy="1255728"/>
            <a:chOff x="395536" y="3429000"/>
            <a:chExt cx="3831717" cy="1381301"/>
          </a:xfrm>
        </p:grpSpPr>
        <p:graphicFrame>
          <p:nvGraphicFramePr>
            <p:cNvPr id="12" name="Object 3">
              <a:extLst>
                <a:ext uri="{FF2B5EF4-FFF2-40B4-BE49-F238E27FC236}">
                  <a16:creationId xmlns:a16="http://schemas.microsoft.com/office/drawing/2014/main" id="{5FE84A34-0248-BF92-3BDF-5ACB244C8F34}"/>
                </a:ext>
              </a:extLst>
            </p:cNvPr>
            <p:cNvGraphicFramePr>
              <a:graphicFrameLocks noChangeAspect="1"/>
            </p:cNvGraphicFramePr>
            <p:nvPr>
              <p:extLst>
                <p:ext uri="{D42A27DB-BD31-4B8C-83A1-F6EECF244321}">
                  <p14:modId xmlns:p14="http://schemas.microsoft.com/office/powerpoint/2010/main" val="3510201036"/>
                </p:ext>
              </p:extLst>
            </p:nvPr>
          </p:nvGraphicFramePr>
          <p:xfrm>
            <a:off x="1270521" y="3781276"/>
            <a:ext cx="2342838" cy="873274"/>
          </p:xfrm>
          <a:graphic>
            <a:graphicData uri="http://schemas.openxmlformats.org/presentationml/2006/ole">
              <mc:AlternateContent xmlns:mc="http://schemas.openxmlformats.org/markup-compatibility/2006">
                <mc:Choice xmlns:v="urn:schemas-microsoft-com:vml" Requires="v">
                  <p:oleObj name="Equation" r:id="rId2" imgW="1231900" imgH="457200" progId="Equation.DSMT4">
                    <p:embed/>
                  </p:oleObj>
                </mc:Choice>
                <mc:Fallback>
                  <p:oleObj name="Equation" r:id="rId2" imgW="1231900" imgH="457200" progId="Equation.DSMT4">
                    <p:embed/>
                    <p:pic>
                      <p:nvPicPr>
                        <p:cNvPr id="12" name="Object 3">
                          <a:extLst>
                            <a:ext uri="{FF2B5EF4-FFF2-40B4-BE49-F238E27FC236}">
                              <a16:creationId xmlns:a16="http://schemas.microsoft.com/office/drawing/2014/main" id="{5FE84A34-0248-BF92-3BDF-5ACB244C8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521" y="3781276"/>
                          <a:ext cx="2342838" cy="873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4" name="21 Rectángulo">
              <a:extLst>
                <a:ext uri="{FF2B5EF4-FFF2-40B4-BE49-F238E27FC236}">
                  <a16:creationId xmlns:a16="http://schemas.microsoft.com/office/drawing/2014/main" id="{AF227DCE-106C-F888-637A-2325F73417E6}"/>
                </a:ext>
              </a:extLst>
            </p:cNvPr>
            <p:cNvSpPr>
              <a:spLocks noChangeArrowheads="1"/>
            </p:cNvSpPr>
            <p:nvPr/>
          </p:nvSpPr>
          <p:spPr bwMode="auto">
            <a:xfrm>
              <a:off x="395536" y="3429000"/>
              <a:ext cx="3831717" cy="1381301"/>
            </a:xfrm>
            <a:prstGeom prst="rect">
              <a:avLst/>
            </a:prstGeom>
            <a:noFill/>
            <a:ln w="28575">
              <a:solidFill>
                <a:srgbClr val="A7BA1A"/>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defTabSz="914400" eaLnBrk="1" fontAlgn="base" latinLnBrk="0" hangingPunct="1">
                <a:lnSpc>
                  <a:spcPct val="90000"/>
                </a:lnSpc>
                <a:spcBef>
                  <a:spcPct val="20000"/>
                </a:spcBef>
                <a:spcAft>
                  <a:spcPct val="0"/>
                </a:spcAft>
                <a:buClrTx/>
                <a:buSzTx/>
                <a:buFontTx/>
                <a:buNone/>
                <a:tabLst/>
                <a:defRPr/>
              </a:pPr>
              <a:r>
                <a:rPr kumimoji="0" lang="es-ES" altLang="es-CL" sz="1800" b="0" i="0" u="none" strike="noStrike" kern="0" cap="none" spc="0" normalizeH="0" baseline="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Su unidad</a:t>
              </a:r>
              <a:r>
                <a:rPr kumimoji="0" lang="es-ES" altLang="es-CL" sz="1800" b="0" i="0" u="none" strike="noStrike" kern="0" cap="none" spc="0" normalizeH="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 en el </a:t>
              </a:r>
              <a:r>
                <a:rPr kumimoji="0" lang="es-ES" altLang="es-CL" sz="1800" b="0" i="0" u="none" strike="noStrike" kern="0" cap="none" spc="0" normalizeH="0" baseline="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S.I.</a:t>
              </a:r>
              <a:r>
                <a:rPr kumimoji="0" lang="es-ES" altLang="es-CL" sz="1800" b="0" i="0" u="none" strike="noStrike" kern="0" cap="none" spc="0" normalizeH="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 es:</a:t>
              </a:r>
            </a:p>
            <a:p>
              <a:pPr marL="342900" marR="0" lvl="0" indent="-342900" defTabSz="914400" eaLnBrk="1" fontAlgn="base" latinLnBrk="0" hangingPunct="1">
                <a:lnSpc>
                  <a:spcPct val="90000"/>
                </a:lnSpc>
                <a:spcBef>
                  <a:spcPct val="20000"/>
                </a:spcBef>
                <a:spcAft>
                  <a:spcPct val="0"/>
                </a:spcAft>
                <a:buClrTx/>
                <a:buSzTx/>
                <a:buFontTx/>
                <a:buNone/>
                <a:tabLst/>
                <a:defRPr/>
              </a:pPr>
              <a:r>
                <a:rPr kumimoji="0" lang="es-ES" altLang="es-CL" sz="1800" b="0" i="0" u="none" strike="noStrike" kern="0" cap="none" spc="0" normalizeH="0" baseline="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 </a:t>
              </a:r>
            </a:p>
            <a:p>
              <a:pPr marL="342900" marR="0" lvl="0" indent="-342900" defTabSz="914400" eaLnBrk="1" fontAlgn="base" latinLnBrk="0" hangingPunct="1">
                <a:lnSpc>
                  <a:spcPct val="90000"/>
                </a:lnSpc>
                <a:spcBef>
                  <a:spcPct val="20000"/>
                </a:spcBef>
                <a:spcAft>
                  <a:spcPct val="0"/>
                </a:spcAft>
                <a:buClrTx/>
                <a:buSzTx/>
                <a:buFontTx/>
                <a:buNone/>
                <a:tabLst/>
                <a:defRPr/>
              </a:pPr>
              <a:r>
                <a:rPr kumimoji="0" lang="es-ES" altLang="es-CL"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defTabSz="914400" eaLnBrk="1" fontAlgn="base" latinLnBrk="0" hangingPunct="1">
                <a:lnSpc>
                  <a:spcPct val="90000"/>
                </a:lnSpc>
                <a:spcBef>
                  <a:spcPct val="20000"/>
                </a:spcBef>
                <a:spcAft>
                  <a:spcPct val="0"/>
                </a:spcAft>
                <a:buClrTx/>
                <a:buSzTx/>
                <a:buFontTx/>
                <a:buNone/>
                <a:tabLst/>
                <a:defRPr/>
              </a:pPr>
              <a:endParaRPr kumimoji="0" lang="es-ES" altLang="es-CL"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mc:AlternateContent xmlns:mc="http://schemas.openxmlformats.org/markup-compatibility/2006" xmlns:a14="http://schemas.microsoft.com/office/drawing/2010/main">
        <mc:Choice Requires="a14">
          <p:sp>
            <p:nvSpPr>
              <p:cNvPr id="24" name="Object 13">
                <a:extLst>
                  <a:ext uri="{FF2B5EF4-FFF2-40B4-BE49-F238E27FC236}">
                    <a16:creationId xmlns:a16="http://schemas.microsoft.com/office/drawing/2014/main" id="{A2512CDE-73E6-535E-4534-E0700D4C3F6D}"/>
                  </a:ext>
                </a:extLst>
              </p:cNvPr>
              <p:cNvSpPr txBox="1"/>
              <p:nvPr/>
            </p:nvSpPr>
            <p:spPr bwMode="auto">
              <a:xfrm>
                <a:off x="3769093" y="4585462"/>
                <a:ext cx="1595536" cy="512151"/>
              </a:xfrm>
              <a:prstGeom prst="rect">
                <a:avLst/>
              </a:prstGeom>
              <a:solidFill>
                <a:schemeClr val="accent2">
                  <a:lumMod val="75000"/>
                </a:schemeClr>
              </a:solidFill>
              <a:ln>
                <a:solidFill>
                  <a:schemeClr val="accent2">
                    <a:lumMod val="75000"/>
                  </a:schemeClr>
                </a:solidFill>
              </a:ln>
            </p:spPr>
            <p:txBody>
              <a:bodyPr>
                <a:noAutofit/>
              </a:bodyPr>
              <a:lstStyle/>
              <a:p>
                <a:pPr/>
                <a14:m>
                  <m:oMathPara xmlns:m="http://schemas.openxmlformats.org/officeDocument/2006/math">
                    <m:oMathParaPr>
                      <m:jc m:val="left"/>
                    </m:oMathParaPr>
                    <m:oMath xmlns:m="http://schemas.openxmlformats.org/officeDocument/2006/math">
                      <m:r>
                        <a:rPr lang="es-CL" sz="2800" i="1" smtClean="0">
                          <a:solidFill>
                            <a:schemeClr val="bg1"/>
                          </a:solidFill>
                          <a:latin typeface="Cambria Math" panose="02040503050406030204" pitchFamily="18" charset="0"/>
                        </a:rPr>
                        <m:t>𝑃</m:t>
                      </m:r>
                      <m:r>
                        <a:rPr lang="es-CL" sz="2800" i="1" smtClean="0">
                          <a:solidFill>
                            <a:schemeClr val="bg1"/>
                          </a:solidFill>
                          <a:latin typeface="Cambria Math" panose="02040503050406030204" pitchFamily="18" charset="0"/>
                        </a:rPr>
                        <m:t>=</m:t>
                      </m:r>
                      <m:r>
                        <a:rPr lang="es-CL" sz="2800" i="1" smtClean="0">
                          <a:solidFill>
                            <a:schemeClr val="bg1"/>
                          </a:solidFill>
                          <a:latin typeface="Cambria Math" panose="02040503050406030204" pitchFamily="18" charset="0"/>
                        </a:rPr>
                        <m:t>𝑉</m:t>
                      </m:r>
                      <m:r>
                        <a:rPr lang="es-CL" sz="2800" i="1" smtClean="0">
                          <a:solidFill>
                            <a:schemeClr val="bg1"/>
                          </a:solidFill>
                          <a:latin typeface="Cambria Math" panose="02040503050406030204" pitchFamily="18" charset="0"/>
                        </a:rPr>
                        <m:t>⋅</m:t>
                      </m:r>
                      <m:r>
                        <a:rPr lang="es-CL" sz="2800" i="1" smtClean="0">
                          <a:solidFill>
                            <a:schemeClr val="bg1"/>
                          </a:solidFill>
                          <a:latin typeface="Cambria Math" panose="02040503050406030204" pitchFamily="18" charset="0"/>
                        </a:rPr>
                        <m:t>𝑖</m:t>
                      </m:r>
                    </m:oMath>
                  </m:oMathPara>
                </a14:m>
                <a:endParaRPr lang="es-CL" sz="2800" dirty="0">
                  <a:solidFill>
                    <a:schemeClr val="bg1"/>
                  </a:solidFill>
                </a:endParaRPr>
              </a:p>
            </p:txBody>
          </p:sp>
        </mc:Choice>
        <mc:Fallback xmlns="">
          <p:sp>
            <p:nvSpPr>
              <p:cNvPr id="24" name="Object 13">
                <a:extLst>
                  <a:ext uri="{FF2B5EF4-FFF2-40B4-BE49-F238E27FC236}">
                    <a16:creationId xmlns:a16="http://schemas.microsoft.com/office/drawing/2014/main" id="{A2512CDE-73E6-535E-4534-E0700D4C3F6D}"/>
                  </a:ext>
                </a:extLst>
              </p:cNvPr>
              <p:cNvSpPr txBox="1">
                <a:spLocks noRot="1" noChangeAspect="1" noMove="1" noResize="1" noEditPoints="1" noAdjustHandles="1" noChangeArrowheads="1" noChangeShapeType="1" noTextEdit="1"/>
              </p:cNvSpPr>
              <p:nvPr/>
            </p:nvSpPr>
            <p:spPr bwMode="auto">
              <a:xfrm>
                <a:off x="3769093" y="4585462"/>
                <a:ext cx="1595536" cy="512151"/>
              </a:xfrm>
              <a:prstGeom prst="rect">
                <a:avLst/>
              </a:prstGeom>
              <a:blipFill>
                <a:blip r:embed="rId5"/>
                <a:stretch>
                  <a:fillRect/>
                </a:stretch>
              </a:blipFill>
              <a:ln>
                <a:solidFill>
                  <a:schemeClr val="accent2">
                    <a:lumMod val="75000"/>
                  </a:schemeClr>
                </a:solidFill>
              </a:ln>
            </p:spPr>
            <p:txBody>
              <a:bodyPr/>
              <a:lstStyle/>
              <a:p>
                <a:r>
                  <a:rPr lang="es-CL">
                    <a:noFill/>
                  </a:rPr>
                  <a:t> </a:t>
                </a:r>
              </a:p>
            </p:txBody>
          </p:sp>
        </mc:Fallback>
      </mc:AlternateContent>
      <p:sp>
        <p:nvSpPr>
          <p:cNvPr id="2" name="Rectángulo 1"/>
          <p:cNvSpPr/>
          <p:nvPr/>
        </p:nvSpPr>
        <p:spPr>
          <a:xfrm>
            <a:off x="479049" y="3703955"/>
            <a:ext cx="8185901" cy="646331"/>
          </a:xfrm>
          <a:prstGeom prst="rect">
            <a:avLst/>
          </a:prstGeom>
        </p:spPr>
        <p:txBody>
          <a:bodyPr wrap="square">
            <a:spAutoFit/>
          </a:bodyPr>
          <a:lstStyle/>
          <a:p>
            <a:pPr algn="just"/>
            <a:r>
              <a:rPr lang="es-ES" dirty="0"/>
              <a:t>La </a:t>
            </a:r>
            <a:r>
              <a:rPr lang="es-ES" b="1" dirty="0"/>
              <a:t>potencia eléctrica </a:t>
            </a:r>
            <a:r>
              <a:rPr lang="es-ES" dirty="0"/>
              <a:t>también se puede calcular </a:t>
            </a:r>
            <a:r>
              <a:rPr lang="es-ES" b="1" dirty="0"/>
              <a:t>en función del voltaje y la intensidad de corriente </a:t>
            </a:r>
            <a:r>
              <a:rPr lang="es-ES" dirty="0"/>
              <a:t>mediante la siguiente ecuación:</a:t>
            </a:r>
          </a:p>
        </p:txBody>
      </p:sp>
      <mc:AlternateContent xmlns:mc="http://schemas.openxmlformats.org/markup-compatibility/2006" xmlns:a14="http://schemas.microsoft.com/office/drawing/2010/main">
        <mc:Choice Requires="a14">
          <p:sp>
            <p:nvSpPr>
              <p:cNvPr id="23" name="Object 13">
                <a:extLst>
                  <a:ext uri="{FF2B5EF4-FFF2-40B4-BE49-F238E27FC236}">
                    <a16:creationId xmlns:a16="http://schemas.microsoft.com/office/drawing/2014/main" id="{A2512CDE-73E6-535E-4534-E0700D4C3F6D}"/>
                  </a:ext>
                </a:extLst>
              </p:cNvPr>
              <p:cNvSpPr txBox="1"/>
              <p:nvPr/>
            </p:nvSpPr>
            <p:spPr bwMode="auto">
              <a:xfrm>
                <a:off x="2629955" y="2326714"/>
                <a:ext cx="1233374" cy="944178"/>
              </a:xfrm>
              <a:prstGeom prst="rect">
                <a:avLst/>
              </a:prstGeom>
              <a:solidFill>
                <a:schemeClr val="accent2">
                  <a:lumMod val="75000"/>
                </a:schemeClr>
              </a:solidFill>
              <a:ln>
                <a:solidFill>
                  <a:schemeClr val="accent2">
                    <a:lumMod val="75000"/>
                  </a:schemeClr>
                </a:solidFill>
              </a:ln>
            </p:spPr>
            <p:txBody>
              <a:bodyPr>
                <a:noAutofit/>
              </a:bodyPr>
              <a:lstStyle/>
              <a:p>
                <a:pPr/>
                <a14:m>
                  <m:oMathPara xmlns:m="http://schemas.openxmlformats.org/officeDocument/2006/math">
                    <m:oMathParaPr>
                      <m:jc m:val="left"/>
                    </m:oMathParaPr>
                    <m:oMath xmlns:m="http://schemas.openxmlformats.org/officeDocument/2006/math">
                      <m:r>
                        <a:rPr lang="es-CL" sz="2800" i="1" smtClean="0">
                          <a:solidFill>
                            <a:schemeClr val="bg1"/>
                          </a:solidFill>
                          <a:latin typeface="Cambria Math" panose="02040503050406030204" pitchFamily="18" charset="0"/>
                        </a:rPr>
                        <m:t>𝑃</m:t>
                      </m:r>
                      <m:r>
                        <a:rPr lang="es-CL" sz="2800" i="1" smtClean="0">
                          <a:solidFill>
                            <a:schemeClr val="bg1"/>
                          </a:solidFill>
                          <a:latin typeface="Cambria Math" panose="02040503050406030204" pitchFamily="18" charset="0"/>
                        </a:rPr>
                        <m:t>=</m:t>
                      </m:r>
                      <m:f>
                        <m:fPr>
                          <m:ctrlPr>
                            <a:rPr lang="es-CL" sz="2800" i="1" smtClean="0">
                              <a:solidFill>
                                <a:schemeClr val="bg1"/>
                              </a:solidFill>
                              <a:latin typeface="Cambria Math" panose="02040503050406030204" pitchFamily="18" charset="0"/>
                            </a:rPr>
                          </m:ctrlPr>
                        </m:fPr>
                        <m:num>
                          <m:r>
                            <a:rPr lang="es-ES" sz="2800" b="0" i="1" smtClean="0">
                              <a:solidFill>
                                <a:schemeClr val="bg1"/>
                              </a:solidFill>
                              <a:latin typeface="Cambria Math" panose="02040503050406030204" pitchFamily="18" charset="0"/>
                            </a:rPr>
                            <m:t>𝐸</m:t>
                          </m:r>
                        </m:num>
                        <m:den>
                          <m:r>
                            <a:rPr lang="es-ES" sz="2800" b="0" i="1" smtClean="0">
                              <a:solidFill>
                                <a:schemeClr val="bg1"/>
                              </a:solidFill>
                              <a:latin typeface="Cambria Math" panose="02040503050406030204" pitchFamily="18" charset="0"/>
                            </a:rPr>
                            <m:t>𝑡</m:t>
                          </m:r>
                        </m:den>
                      </m:f>
                    </m:oMath>
                  </m:oMathPara>
                </a14:m>
                <a:endParaRPr lang="es-CL" sz="2800" dirty="0">
                  <a:solidFill>
                    <a:schemeClr val="bg1"/>
                  </a:solidFill>
                </a:endParaRPr>
              </a:p>
            </p:txBody>
          </p:sp>
        </mc:Choice>
        <mc:Fallback xmlns="">
          <p:sp>
            <p:nvSpPr>
              <p:cNvPr id="23" name="Object 13">
                <a:extLst>
                  <a:ext uri="{FF2B5EF4-FFF2-40B4-BE49-F238E27FC236}">
                    <a16:creationId xmlns:a16="http://schemas.microsoft.com/office/drawing/2014/main" id="{A2512CDE-73E6-535E-4534-E0700D4C3F6D}"/>
                  </a:ext>
                </a:extLst>
              </p:cNvPr>
              <p:cNvSpPr txBox="1">
                <a:spLocks noRot="1" noChangeAspect="1" noMove="1" noResize="1" noEditPoints="1" noAdjustHandles="1" noChangeArrowheads="1" noChangeShapeType="1" noTextEdit="1"/>
              </p:cNvSpPr>
              <p:nvPr/>
            </p:nvSpPr>
            <p:spPr bwMode="auto">
              <a:xfrm>
                <a:off x="2629955" y="2326714"/>
                <a:ext cx="1233374" cy="944178"/>
              </a:xfrm>
              <a:prstGeom prst="rect">
                <a:avLst/>
              </a:prstGeom>
              <a:blipFill>
                <a:blip r:embed="rId6"/>
                <a:stretch>
                  <a:fillRect/>
                </a:stretch>
              </a:blipFill>
              <a:ln>
                <a:solidFill>
                  <a:schemeClr val="accent2">
                    <a:lumMod val="75000"/>
                  </a:schemeClr>
                </a:solidFill>
              </a:ln>
            </p:spPr>
            <p:txBody>
              <a:bodyPr/>
              <a:lstStyle/>
              <a:p>
                <a:r>
                  <a:rPr lang="es-CL">
                    <a:noFill/>
                  </a:rPr>
                  <a:t> </a:t>
                </a:r>
              </a:p>
            </p:txBody>
          </p:sp>
        </mc:Fallback>
      </mc:AlternateContent>
      <p:sp>
        <p:nvSpPr>
          <p:cNvPr id="26" name="Bocadillo: rectángulo con esquinas redondeadas 26">
            <a:extLst>
              <a:ext uri="{FF2B5EF4-FFF2-40B4-BE49-F238E27FC236}">
                <a16:creationId xmlns:a16="http://schemas.microsoft.com/office/drawing/2014/main" id="{F3E0EB7B-9CA8-9E60-57E6-43DC6527504D}"/>
              </a:ext>
            </a:extLst>
          </p:cNvPr>
          <p:cNvSpPr/>
          <p:nvPr/>
        </p:nvSpPr>
        <p:spPr>
          <a:xfrm>
            <a:off x="1149091" y="3643030"/>
            <a:ext cx="3302744" cy="1030447"/>
          </a:xfrm>
          <a:prstGeom prst="wedgeRoundRectCallout">
            <a:avLst>
              <a:gd name="adj1" fmla="val 20790"/>
              <a:gd name="adj2" fmla="val -7640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FF00"/>
                </a:solidFill>
              </a:rPr>
              <a:t>E </a:t>
            </a:r>
            <a:r>
              <a:rPr lang="es-ES" b="1" dirty="0"/>
              <a:t>corresponde a la energía eléctrica y </a:t>
            </a:r>
            <a:r>
              <a:rPr lang="es-ES" b="1" dirty="0">
                <a:solidFill>
                  <a:srgbClr val="FFFF00"/>
                </a:solidFill>
              </a:rPr>
              <a:t>t</a:t>
            </a:r>
            <a:r>
              <a:rPr lang="es-ES" b="1" dirty="0"/>
              <a:t> al tiempo.</a:t>
            </a:r>
          </a:p>
        </p:txBody>
      </p:sp>
      <p:pic>
        <p:nvPicPr>
          <p:cNvPr id="13" name="Imagen 12"/>
          <p:cNvPicPr>
            <a:picLocks noChangeAspect="1"/>
          </p:cNvPicPr>
          <p:nvPr/>
        </p:nvPicPr>
        <p:blipFill rotWithShape="1">
          <a:blip r:embed="rId7">
            <a:extLst>
              <a:ext uri="{28A0092B-C50C-407E-A947-70E740481C1C}">
                <a14:useLocalDpi xmlns:a14="http://schemas.microsoft.com/office/drawing/2010/main" val="0"/>
              </a:ext>
            </a:extLst>
          </a:blip>
          <a:srcRect r="74331" b="56992"/>
          <a:stretch/>
        </p:blipFill>
        <p:spPr>
          <a:xfrm>
            <a:off x="6246976" y="4350286"/>
            <a:ext cx="2847773" cy="2683921"/>
          </a:xfrm>
          <a:prstGeom prst="rect">
            <a:avLst/>
          </a:prstGeom>
        </p:spPr>
      </p:pic>
      <p:sp>
        <p:nvSpPr>
          <p:cNvPr id="33" name="CuadroTexto 32"/>
          <p:cNvSpPr txBox="1"/>
          <p:nvPr/>
        </p:nvSpPr>
        <p:spPr>
          <a:xfrm>
            <a:off x="1914422" y="5492203"/>
            <a:ext cx="4236708"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Mediante la ley de Ohm, ¿puedes pensar en otras expresiones que permitan calcular la potencia eléctrica?</a:t>
            </a:r>
          </a:p>
        </p:txBody>
      </p:sp>
      <p:pic>
        <p:nvPicPr>
          <p:cNvPr id="34" name="Imagen 33"/>
          <p:cNvPicPr>
            <a:picLocks noChangeAspect="1"/>
          </p:cNvPicPr>
          <p:nvPr/>
        </p:nvPicPr>
        <p:blipFill>
          <a:blip r:embed="rId8">
            <a:extLst>
              <a:ext uri="{BEBA8EAE-BF5A-486C-A8C5-ECC9F3942E4B}">
                <a14:imgProps xmlns:a14="http://schemas.microsoft.com/office/drawing/2010/main">
                  <a14:imgLayer r:embed="rId9">
                    <a14:imgEffect>
                      <a14:backgroundRemoval t="683" b="100000" l="0" r="100000">
                        <a14:foregroundMark x1="32020" y1="46925" x2="34154" y2="76993"/>
                        <a14:foregroundMark x1="32841" y1="69476" x2="28079" y2="76993"/>
                        <a14:foregroundMark x1="39901" y1="77221" x2="44335" y2="82916"/>
                        <a14:foregroundMark x1="28243" y1="68565" x2="21675" y2="77449"/>
                        <a14:foregroundMark x1="21018" y1="68565" x2="17898" y2="79271"/>
                        <a14:foregroundMark x1="16420" y1="68337" x2="8046" y2="86788"/>
                        <a14:foregroundMark x1="8374" y1="89749" x2="9195" y2="92255"/>
                        <a14:foregroundMark x1="9852" y1="92711" x2="30542" y2="92255"/>
                        <a14:foregroundMark x1="20690" y1="74487" x2="22003" y2="85877"/>
                        <a14:foregroundMark x1="13465" y1="92711" x2="19869" y2="91344"/>
                        <a14:backgroundMark x1="69622" y1="17084" x2="79146" y2="71298"/>
                      </a14:backgroundRemoval>
                    </a14:imgEffect>
                  </a14:imgLayer>
                </a14:imgProps>
              </a:ext>
            </a:extLst>
          </a:blip>
          <a:stretch>
            <a:fillRect/>
          </a:stretch>
        </p:blipFill>
        <p:spPr>
          <a:xfrm>
            <a:off x="761424" y="5230737"/>
            <a:ext cx="1779864" cy="1283022"/>
          </a:xfrm>
          <a:prstGeom prst="rect">
            <a:avLst/>
          </a:prstGeom>
        </p:spPr>
      </p:pic>
      <p:grpSp>
        <p:nvGrpSpPr>
          <p:cNvPr id="35" name="Grupo 34"/>
          <p:cNvGrpSpPr/>
          <p:nvPr/>
        </p:nvGrpSpPr>
        <p:grpSpPr>
          <a:xfrm>
            <a:off x="828194" y="5235496"/>
            <a:ext cx="5322936" cy="1389317"/>
            <a:chOff x="828194" y="5235496"/>
            <a:chExt cx="5322936" cy="1389317"/>
          </a:xfrm>
        </p:grpSpPr>
        <p:sp>
          <p:nvSpPr>
            <p:cNvPr id="32" name="21 Rectángulo">
              <a:extLst>
                <a:ext uri="{FF2B5EF4-FFF2-40B4-BE49-F238E27FC236}">
                  <a16:creationId xmlns:a16="http://schemas.microsoft.com/office/drawing/2014/main" id="{AF227DCE-106C-F888-637A-2325F73417E6}"/>
                </a:ext>
              </a:extLst>
            </p:cNvPr>
            <p:cNvSpPr>
              <a:spLocks noChangeArrowheads="1"/>
            </p:cNvSpPr>
            <p:nvPr/>
          </p:nvSpPr>
          <p:spPr bwMode="auto">
            <a:xfrm>
              <a:off x="828194" y="5235496"/>
              <a:ext cx="5322936" cy="1389317"/>
            </a:xfrm>
            <a:prstGeom prst="roundRect">
              <a:avLst/>
            </a:prstGeom>
            <a:solidFill>
              <a:srgbClr val="002060"/>
            </a:solidFill>
            <a:ln w="28575">
              <a:solidFill>
                <a:srgbClr val="002060"/>
              </a:solidFill>
              <a:prstDash val="soli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defTabSz="914400" eaLnBrk="1" fontAlgn="base" hangingPunct="1">
                <a:lnSpc>
                  <a:spcPct val="90000"/>
                </a:lnSpc>
                <a:spcBef>
                  <a:spcPct val="20000"/>
                </a:spcBef>
                <a:spcAft>
                  <a:spcPct val="0"/>
                </a:spcAft>
                <a:defRPr/>
              </a:pPr>
              <a:r>
                <a:rPr lang="es-ES" altLang="es-CL" b="1" kern="0" dirty="0">
                  <a:solidFill>
                    <a:schemeClr val="bg1"/>
                  </a:solidFill>
                  <a:latin typeface="+mn-lt"/>
                  <a:ea typeface="ＭＳ Ｐゴシック" panose="020B0600070205080204" pitchFamily="34" charset="-128"/>
                </a:rPr>
                <a:t>Mediante la ley de Ohm, encontramos las siguientes</a:t>
              </a:r>
            </a:p>
            <a:p>
              <a:pPr lvl="0" defTabSz="914400" eaLnBrk="1" fontAlgn="base" hangingPunct="1">
                <a:lnSpc>
                  <a:spcPct val="90000"/>
                </a:lnSpc>
                <a:spcBef>
                  <a:spcPct val="20000"/>
                </a:spcBef>
                <a:spcAft>
                  <a:spcPct val="0"/>
                </a:spcAft>
                <a:defRPr/>
              </a:pPr>
              <a:r>
                <a:rPr lang="es-ES" altLang="es-CL" b="1" kern="0" dirty="0">
                  <a:solidFill>
                    <a:schemeClr val="bg1"/>
                  </a:solidFill>
                  <a:latin typeface="+mn-lt"/>
                  <a:ea typeface="ＭＳ Ｐゴシック" panose="020B0600070205080204" pitchFamily="34" charset="-128"/>
                </a:rPr>
                <a:t>equivalencias:</a:t>
              </a:r>
            </a:p>
            <a:p>
              <a:pPr lvl="0" defTabSz="914400" eaLnBrk="1" fontAlgn="base" hangingPunct="1">
                <a:lnSpc>
                  <a:spcPct val="90000"/>
                </a:lnSpc>
                <a:spcBef>
                  <a:spcPct val="20000"/>
                </a:spcBef>
                <a:spcAft>
                  <a:spcPct val="0"/>
                </a:spcAft>
                <a:defRPr/>
              </a:pPr>
              <a:endParaRPr kumimoji="0" lang="es-ES" altLang="es-CL" sz="1800" b="1" i="0" u="none" strike="noStrike" kern="0" cap="none" spc="0" normalizeH="0" baseline="0" noProof="0" dirty="0">
                <a:ln>
                  <a:noFill/>
                </a:ln>
                <a:solidFill>
                  <a:schemeClr val="bg1"/>
                </a:solidFill>
                <a:effectLst/>
                <a:uLnTx/>
                <a:uFillTx/>
                <a:latin typeface="+mn-lt"/>
                <a:ea typeface="ＭＳ Ｐゴシック" panose="020B0600070205080204" pitchFamily="34" charset="-128"/>
              </a:endParaRPr>
            </a:p>
            <a:p>
              <a:pPr lvl="0" defTabSz="914400" eaLnBrk="1" fontAlgn="base" hangingPunct="1">
                <a:lnSpc>
                  <a:spcPct val="90000"/>
                </a:lnSpc>
                <a:spcBef>
                  <a:spcPct val="20000"/>
                </a:spcBef>
                <a:spcAft>
                  <a:spcPct val="0"/>
                </a:spcAft>
                <a:defRPr/>
              </a:pPr>
              <a:endParaRPr kumimoji="0" lang="es-ES" altLang="es-CL" sz="1800" b="1" i="0" u="none" strike="noStrike" kern="0" cap="none" spc="0" normalizeH="0" baseline="0" noProof="0" dirty="0">
                <a:ln>
                  <a:noFill/>
                </a:ln>
                <a:solidFill>
                  <a:schemeClr val="bg1"/>
                </a:solidFill>
                <a:effectLst/>
                <a:uLnTx/>
                <a:uFillTx/>
                <a:latin typeface="+mn-lt"/>
                <a:ea typeface="ＭＳ Ｐゴシック" panose="020B0600070205080204" pitchFamily="34" charset="-128"/>
              </a:endParaRPr>
            </a:p>
          </p:txBody>
        </p:sp>
        <mc:AlternateContent xmlns:mc="http://schemas.openxmlformats.org/markup-compatibility/2006" xmlns:a14="http://schemas.microsoft.com/office/drawing/2010/main">
          <mc:Choice Requires="a14">
            <p:sp>
              <p:nvSpPr>
                <p:cNvPr id="9" name="Rectángulo 8"/>
                <p:cNvSpPr/>
                <p:nvPr/>
              </p:nvSpPr>
              <p:spPr>
                <a:xfrm>
                  <a:off x="2608058" y="5831858"/>
                  <a:ext cx="3101694" cy="66501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lnSpc>
                      <a:spcPct val="90000"/>
                    </a:lnSpc>
                    <a:spcBef>
                      <a:spcPct val="20000"/>
                    </a:spcBef>
                    <a:spcAft>
                      <a:spcPct val="0"/>
                    </a:spcAft>
                    <a:defRPr/>
                  </a:pPr>
                  <a14:m>
                    <m:oMathPara xmlns:m="http://schemas.openxmlformats.org/officeDocument/2006/math">
                      <m:oMathParaPr>
                        <m:jc m:val="centerGroup"/>
                      </m:oMathParaPr>
                      <m:oMath xmlns:m="http://schemas.openxmlformats.org/officeDocument/2006/math">
                        <m:r>
                          <a:rPr lang="es-CL" sz="2000" b="0" i="1">
                            <a:solidFill>
                              <a:schemeClr val="bg1"/>
                            </a:solidFill>
                            <a:latin typeface="Cambria Math" panose="02040503050406030204" pitchFamily="18" charset="0"/>
                          </a:rPr>
                          <m:t>𝑃</m:t>
                        </m:r>
                        <m:r>
                          <a:rPr lang="es-CL" sz="2000" b="0" i="1">
                            <a:solidFill>
                              <a:schemeClr val="bg1"/>
                            </a:solidFill>
                            <a:latin typeface="Cambria Math" panose="02040503050406030204" pitchFamily="18" charset="0"/>
                          </a:rPr>
                          <m:t> = </m:t>
                        </m:r>
                        <m:r>
                          <a:rPr lang="es-CL" sz="2000" b="0" i="1">
                            <a:solidFill>
                              <a:schemeClr val="bg1"/>
                            </a:solidFill>
                            <a:latin typeface="Cambria Math" panose="02040503050406030204" pitchFamily="18" charset="0"/>
                          </a:rPr>
                          <m:t>𝑉</m:t>
                        </m:r>
                        <m:r>
                          <a:rPr lang="es-CL" sz="2000" b="0" i="1">
                            <a:solidFill>
                              <a:schemeClr val="bg1"/>
                            </a:solidFill>
                            <a:latin typeface="Cambria Math" panose="02040503050406030204" pitchFamily="18" charset="0"/>
                          </a:rPr>
                          <m:t>⋅</m:t>
                        </m:r>
                        <m:r>
                          <a:rPr lang="es-CL" sz="2000" b="0" i="1">
                            <a:solidFill>
                              <a:schemeClr val="bg1"/>
                            </a:solidFill>
                            <a:latin typeface="Cambria Math" panose="02040503050406030204" pitchFamily="18" charset="0"/>
                          </a:rPr>
                          <m:t>𝑖</m:t>
                        </m:r>
                        <m:r>
                          <a:rPr lang="es-CL" sz="2000" b="0" i="1">
                            <a:solidFill>
                              <a:schemeClr val="bg1"/>
                            </a:solidFill>
                            <a:latin typeface="Cambria Math" panose="02040503050406030204" pitchFamily="18" charset="0"/>
                          </a:rPr>
                          <m:t> = </m:t>
                        </m:r>
                        <m:f>
                          <m:fPr>
                            <m:ctrlPr>
                              <a:rPr lang="es-CL" sz="2000" i="1">
                                <a:solidFill>
                                  <a:schemeClr val="bg1"/>
                                </a:solidFill>
                                <a:latin typeface="Cambria Math" panose="02040503050406030204" pitchFamily="18" charset="0"/>
                              </a:rPr>
                            </m:ctrlPr>
                          </m:fPr>
                          <m:num>
                            <m:sSup>
                              <m:sSupPr>
                                <m:ctrlPr>
                                  <a:rPr lang="es-CL" sz="2000" i="1">
                                    <a:solidFill>
                                      <a:schemeClr val="bg1"/>
                                    </a:solidFill>
                                    <a:latin typeface="Cambria Math" panose="02040503050406030204" pitchFamily="18" charset="0"/>
                                  </a:rPr>
                                </m:ctrlPr>
                              </m:sSupPr>
                              <m:e>
                                <m:r>
                                  <a:rPr lang="es-CL" sz="2000" b="0" i="1">
                                    <a:solidFill>
                                      <a:schemeClr val="bg1"/>
                                    </a:solidFill>
                                    <a:latin typeface="Cambria Math" panose="02040503050406030204" pitchFamily="18" charset="0"/>
                                  </a:rPr>
                                  <m:t>𝑉</m:t>
                                </m:r>
                              </m:e>
                              <m:sup>
                                <m:r>
                                  <a:rPr lang="es-CL" sz="2000" b="0" i="1">
                                    <a:solidFill>
                                      <a:schemeClr val="bg1"/>
                                    </a:solidFill>
                                    <a:latin typeface="Cambria Math" panose="02040503050406030204" pitchFamily="18" charset="0"/>
                                  </a:rPr>
                                  <m:t>2</m:t>
                                </m:r>
                              </m:sup>
                            </m:sSup>
                          </m:num>
                          <m:den>
                            <m:r>
                              <a:rPr lang="es-CL" sz="2000" b="0" i="1">
                                <a:solidFill>
                                  <a:schemeClr val="bg1"/>
                                </a:solidFill>
                                <a:latin typeface="Cambria Math" panose="02040503050406030204" pitchFamily="18" charset="0"/>
                              </a:rPr>
                              <m:t>𝑅</m:t>
                            </m:r>
                          </m:den>
                        </m:f>
                        <m:r>
                          <a:rPr lang="es-CL" sz="2000" b="0" i="1">
                            <a:solidFill>
                              <a:schemeClr val="bg1"/>
                            </a:solidFill>
                            <a:latin typeface="Cambria Math" panose="02040503050406030204" pitchFamily="18" charset="0"/>
                          </a:rPr>
                          <m:t> = </m:t>
                        </m:r>
                        <m:sSup>
                          <m:sSupPr>
                            <m:ctrlPr>
                              <a:rPr lang="es-CL" sz="2000" i="1">
                                <a:solidFill>
                                  <a:schemeClr val="bg1"/>
                                </a:solidFill>
                                <a:latin typeface="Cambria Math" panose="02040503050406030204" pitchFamily="18" charset="0"/>
                              </a:rPr>
                            </m:ctrlPr>
                          </m:sSupPr>
                          <m:e>
                            <m:r>
                              <a:rPr lang="es-CL" sz="2000" b="0" i="1">
                                <a:solidFill>
                                  <a:schemeClr val="bg1"/>
                                </a:solidFill>
                                <a:latin typeface="Cambria Math" panose="02040503050406030204" pitchFamily="18" charset="0"/>
                              </a:rPr>
                              <m:t>𝑖</m:t>
                            </m:r>
                          </m:e>
                          <m:sup>
                            <m:r>
                              <a:rPr lang="es-CL" sz="2000" b="0" i="1">
                                <a:solidFill>
                                  <a:schemeClr val="bg1"/>
                                </a:solidFill>
                                <a:latin typeface="Cambria Math" panose="02040503050406030204" pitchFamily="18" charset="0"/>
                              </a:rPr>
                              <m:t>2</m:t>
                            </m:r>
                          </m:sup>
                        </m:sSup>
                        <m:r>
                          <a:rPr lang="es-CL" sz="2000" b="0" i="1">
                            <a:solidFill>
                              <a:schemeClr val="bg1"/>
                            </a:solidFill>
                            <a:latin typeface="Cambria Math" panose="02040503050406030204" pitchFamily="18" charset="0"/>
                          </a:rPr>
                          <m:t>⋅</m:t>
                        </m:r>
                        <m:r>
                          <a:rPr lang="es-CL" sz="2000" b="0" i="1">
                            <a:solidFill>
                              <a:schemeClr val="bg1"/>
                            </a:solidFill>
                            <a:latin typeface="Cambria Math" panose="02040503050406030204" pitchFamily="18" charset="0"/>
                          </a:rPr>
                          <m:t>𝑅</m:t>
                        </m:r>
                      </m:oMath>
                    </m:oMathPara>
                  </a14:m>
                  <a:endParaRPr lang="es-ES" sz="2000" dirty="0">
                    <a:solidFill>
                      <a:schemeClr val="bg1"/>
                    </a:solidFill>
                  </a:endParaRPr>
                </a:p>
              </p:txBody>
            </p:sp>
          </mc:Choice>
          <mc:Fallback xmlns="">
            <p:sp>
              <p:nvSpPr>
                <p:cNvPr id="9" name="Rectángulo 8"/>
                <p:cNvSpPr>
                  <a:spLocks noRot="1" noChangeAspect="1" noMove="1" noResize="1" noEditPoints="1" noAdjustHandles="1" noChangeArrowheads="1" noChangeShapeType="1" noTextEdit="1"/>
                </p:cNvSpPr>
                <p:nvPr/>
              </p:nvSpPr>
              <p:spPr>
                <a:xfrm>
                  <a:off x="2608058" y="5831858"/>
                  <a:ext cx="3101694" cy="665017"/>
                </a:xfrm>
                <a:prstGeom prst="rect">
                  <a:avLst/>
                </a:prstGeom>
                <a:blipFill>
                  <a:blip r:embed="rId10"/>
                  <a:stretch>
                    <a:fillRect/>
                  </a:stretch>
                </a:blipFill>
                <a:ln>
                  <a:solidFill>
                    <a:schemeClr val="accent2">
                      <a:lumMod val="75000"/>
                    </a:schemeClr>
                  </a:solidFill>
                </a:ln>
              </p:spPr>
              <p:txBody>
                <a:bodyPr/>
                <a:lstStyle/>
                <a:p>
                  <a:r>
                    <a:rPr lang="es-CL">
                      <a:noFill/>
                    </a:rPr>
                    <a:t> </a:t>
                  </a:r>
                </a:p>
              </p:txBody>
            </p:sp>
          </mc:Fallback>
        </mc:AlternateContent>
      </p:grpSp>
      <mc:AlternateContent xmlns:mc="http://schemas.openxmlformats.org/markup-compatibility/2006">
        <mc:Choice xmlns:p14="http://schemas.microsoft.com/office/powerpoint/2010/main" Requires="p14">
          <p:contentPart p14:bwMode="auto" r:id="rId11">
            <p14:nvContentPartPr>
              <p14:cNvPr id="4" name="Entrada de lápiz 3">
                <a:extLst>
                  <a:ext uri="{FF2B5EF4-FFF2-40B4-BE49-F238E27FC236}">
                    <a16:creationId xmlns:a16="http://schemas.microsoft.com/office/drawing/2014/main" id="{25E3CDDC-7DF8-2F72-4DE5-EBA1C35673EA}"/>
                  </a:ext>
                </a:extLst>
              </p14:cNvPr>
              <p14:cNvContentPartPr/>
              <p14:nvPr/>
            </p14:nvContentPartPr>
            <p14:xfrm>
              <a:off x="770760" y="1991160"/>
              <a:ext cx="6447960" cy="3466800"/>
            </p14:xfrm>
          </p:contentPart>
        </mc:Choice>
        <mc:Fallback>
          <p:pic>
            <p:nvPicPr>
              <p:cNvPr id="4" name="Entrada de lápiz 3">
                <a:extLst>
                  <a:ext uri="{FF2B5EF4-FFF2-40B4-BE49-F238E27FC236}">
                    <a16:creationId xmlns:a16="http://schemas.microsoft.com/office/drawing/2014/main" id="{25E3CDDC-7DF8-2F72-4DE5-EBA1C35673EA}"/>
                  </a:ext>
                </a:extLst>
              </p:cNvPr>
              <p:cNvPicPr/>
              <p:nvPr/>
            </p:nvPicPr>
            <p:blipFill>
              <a:blip r:embed="rId12"/>
              <a:stretch>
                <a:fillRect/>
              </a:stretch>
            </p:blipFill>
            <p:spPr>
              <a:xfrm>
                <a:off x="761400" y="1981800"/>
                <a:ext cx="6466680" cy="3485520"/>
              </a:xfrm>
              <a:prstGeom prst="rect">
                <a:avLst/>
              </a:prstGeom>
            </p:spPr>
          </p:pic>
        </mc:Fallback>
      </mc:AlternateContent>
    </p:spTree>
    <p:extLst>
      <p:ext uri="{BB962C8B-B14F-4D97-AF65-F5344CB8AC3E}">
        <p14:creationId xmlns:p14="http://schemas.microsoft.com/office/powerpoint/2010/main" val="284337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42"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anim calcmode="lin" valueType="num">
                                      <p:cBhvr>
                                        <p:cTn id="47" dur="1000" fill="hold"/>
                                        <p:tgtEl>
                                          <p:spTgt spid="33"/>
                                        </p:tgtEl>
                                        <p:attrNameLst>
                                          <p:attrName>ppt_x</p:attrName>
                                        </p:attrNameLst>
                                      </p:cBhvr>
                                      <p:tavLst>
                                        <p:tav tm="0">
                                          <p:val>
                                            <p:strVal val="#ppt_x"/>
                                          </p:val>
                                        </p:tav>
                                        <p:tav tm="100000">
                                          <p:val>
                                            <p:strVal val="#ppt_x"/>
                                          </p:val>
                                        </p:tav>
                                      </p:tavLst>
                                    </p:anim>
                                    <p:anim calcmode="lin" valueType="num">
                                      <p:cBhvr>
                                        <p:cTn id="4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par>
                                <p:cTn id="57" presetID="42"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000"/>
                                        <p:tgtEl>
                                          <p:spTgt spid="35"/>
                                        </p:tgtEl>
                                      </p:cBhvr>
                                    </p:animEffect>
                                    <p:anim calcmode="lin" valueType="num">
                                      <p:cBhvr>
                                        <p:cTn id="60" dur="1000" fill="hold"/>
                                        <p:tgtEl>
                                          <p:spTgt spid="35"/>
                                        </p:tgtEl>
                                        <p:attrNameLst>
                                          <p:attrName>ppt_x</p:attrName>
                                        </p:attrNameLst>
                                      </p:cBhvr>
                                      <p:tavLst>
                                        <p:tav tm="0">
                                          <p:val>
                                            <p:strVal val="#ppt_x"/>
                                          </p:val>
                                        </p:tav>
                                        <p:tav tm="100000">
                                          <p:val>
                                            <p:strVal val="#ppt_x"/>
                                          </p:val>
                                        </p:tav>
                                      </p:tavLst>
                                    </p:anim>
                                    <p:anim calcmode="lin" valueType="num">
                                      <p:cBhvr>
                                        <p:cTn id="6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4" grpId="0" animBg="1"/>
      <p:bldP spid="2" grpId="0"/>
      <p:bldP spid="23" grpId="0" animBg="1"/>
      <p:bldP spid="26" grpId="0" animBg="1"/>
      <p:bldP spid="26" grpId="1" animBg="1"/>
      <p:bldP spid="33" grpId="0" animBg="1"/>
      <p:bldP spid="3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DB7F38FA-0032-43CF-BF74-F516173EEF26}"/>
              </a:ext>
            </a:extLst>
          </p:cNvPr>
          <p:cNvSpPr txBox="1"/>
          <p:nvPr/>
        </p:nvSpPr>
        <p:spPr>
          <a:xfrm>
            <a:off x="648639" y="1531036"/>
            <a:ext cx="7816160" cy="923330"/>
          </a:xfrm>
          <a:prstGeom prst="rect">
            <a:avLst/>
          </a:prstGeom>
          <a:noFill/>
        </p:spPr>
        <p:txBody>
          <a:bodyPr wrap="square">
            <a:spAutoFit/>
          </a:bodyPr>
          <a:lstStyle/>
          <a:p>
            <a:pPr lvl="0" algn="just">
              <a:buClr>
                <a:srgbClr val="000000"/>
              </a:buClr>
              <a:buSzPts val="1600"/>
              <a:defRPr/>
            </a:pPr>
            <a:r>
              <a:rPr lang="es-ES" dirty="0">
                <a:solidFill>
                  <a:prstClr val="black"/>
                </a:solidFill>
                <a:latin typeface="Arial" panose="020B0604020202020204" pitchFamily="34" charset="0"/>
              </a:rPr>
              <a:t>A través de una resistencia R conectada a una diferencia de voltaje V circula una corriente de intensidad I. ¿Cuál de las siguientes expresiones corresponde a la potencia disipada por la resistencia?</a:t>
            </a:r>
            <a:endParaRPr kumimoji="0" lang="es-ES"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5" name="CuadroTexto 14">
            <a:extLst>
              <a:ext uri="{FF2B5EF4-FFF2-40B4-BE49-F238E27FC236}">
                <a16:creationId xmlns:a16="http://schemas.microsoft.com/office/drawing/2014/main" id="{88B5B91A-1625-E77A-53E5-78FC11C4F509}"/>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Pregunta </a:t>
            </a:r>
            <a:r>
              <a:rPr lang="es-ES" sz="1000" b="1" dirty="0">
                <a:solidFill>
                  <a:prstClr val="black"/>
                </a:solidFill>
                <a:latin typeface="Calibri" panose="020F0502020204030204"/>
                <a:cs typeface="Arial" panose="020B0604020202020204" pitchFamily="34" charset="0"/>
              </a:rPr>
              <a:t>79</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PAES </a:t>
            </a:r>
            <a:r>
              <a:rPr lang="es-ES" sz="1000" b="1" dirty="0">
                <a:solidFill>
                  <a:prstClr val="black"/>
                </a:solidFill>
                <a:latin typeface="Calibri" panose="020F0502020204030204"/>
                <a:cs typeface="Arial" panose="020B0604020202020204" pitchFamily="34" charset="0"/>
              </a:rPr>
              <a:t>invierno</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Ciencias Física – Forma 161, admisión 2025. DEMRE. </a:t>
            </a:r>
            <a:endParaRPr kumimoji="0" lang="es-CL"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F4146E51-705B-ED4F-2ABB-09DF6A9B1871}"/>
                  </a:ext>
                </a:extLst>
              </p:cNvPr>
              <p:cNvSpPr txBox="1"/>
              <p:nvPr/>
            </p:nvSpPr>
            <p:spPr>
              <a:xfrm>
                <a:off x="648639" y="2634513"/>
                <a:ext cx="2608066" cy="1698927"/>
              </a:xfrm>
              <a:prstGeom prst="rect">
                <a:avLst/>
              </a:prstGeom>
              <a:noFill/>
            </p:spPr>
            <p:txBody>
              <a:bodyPr wrap="square">
                <a:spAutoFit/>
              </a:bodyPr>
              <a:lstStyle/>
              <a:p>
                <a:pPr marL="342900" lvl="0" indent="-342900" algn="just" eaLnBrk="0" fontAlgn="base" hangingPunct="0">
                  <a:spcBef>
                    <a:spcPct val="20000"/>
                  </a:spcBef>
                  <a:spcAft>
                    <a:spcPct val="0"/>
                  </a:spcAft>
                  <a:buFontTx/>
                  <a:buAutoNum type="alphaUcParenR"/>
                  <a:defRPr/>
                </a:pPr>
                <a:r>
                  <a:rPr lang="pt-BR" dirty="0">
                    <a:solidFill>
                      <a:srgbClr val="000000"/>
                    </a:solidFill>
                    <a:latin typeface="Arial" charset="0"/>
                  </a:rPr>
                  <a:t> </a:t>
                </a:r>
                <a14:m>
                  <m:oMath xmlns:m="http://schemas.openxmlformats.org/officeDocument/2006/math">
                    <m:r>
                      <m:rPr>
                        <m:sty m:val="p"/>
                      </m:rPr>
                      <a:rPr lang="es-ES" b="0" i="0" smtClean="0">
                        <a:solidFill>
                          <a:srgbClr val="000000"/>
                        </a:solidFill>
                        <a:latin typeface="Cambria Math" panose="02040503050406030204" pitchFamily="18" charset="0"/>
                      </a:rPr>
                      <m:t>I</m:t>
                    </m:r>
                    <m:r>
                      <a:rPr lang="es-ES" b="0" i="0" smtClean="0">
                        <a:solidFill>
                          <a:srgbClr val="000000"/>
                        </a:solidFill>
                        <a:latin typeface="Cambria Math" panose="02040503050406030204" pitchFamily="18" charset="0"/>
                        <a:ea typeface="Cambria Math" panose="02040503050406030204" pitchFamily="18" charset="0"/>
                      </a:rPr>
                      <m:t>∙</m:t>
                    </m:r>
                    <m:r>
                      <m:rPr>
                        <m:sty m:val="p"/>
                      </m:rPr>
                      <a:rPr lang="es-ES" b="0" i="0" smtClean="0">
                        <a:solidFill>
                          <a:srgbClr val="000000"/>
                        </a:solidFill>
                        <a:latin typeface="Cambria Math" panose="02040503050406030204" pitchFamily="18" charset="0"/>
                        <a:ea typeface="Cambria Math" panose="02040503050406030204" pitchFamily="18" charset="0"/>
                      </a:rPr>
                      <m:t>R</m:t>
                    </m:r>
                  </m:oMath>
                </a14:m>
                <a:endParaRPr lang="pt-BR" dirty="0">
                  <a:solidFill>
                    <a:srgbClr val="000000"/>
                  </a:solidFill>
                  <a:latin typeface="Arial" charset="0"/>
                </a:endParaRPr>
              </a:p>
              <a:p>
                <a:pPr marL="342900" lvl="0" indent="-342900" algn="just" eaLnBrk="0" fontAlgn="base" hangingPunct="0">
                  <a:spcBef>
                    <a:spcPct val="20000"/>
                  </a:spcBef>
                  <a:spcAft>
                    <a:spcPct val="0"/>
                  </a:spcAft>
                  <a:buFontTx/>
                  <a:buAutoNum type="alphaUcParenR"/>
                  <a:defRPr/>
                </a:pPr>
                <a:r>
                  <a:rPr lang="pt-BR" dirty="0">
                    <a:solidFill>
                      <a:srgbClr val="000000"/>
                    </a:solidFill>
                    <a:latin typeface="Arial" charset="0"/>
                  </a:rPr>
                  <a:t> </a:t>
                </a:r>
                <a14:m>
                  <m:oMath xmlns:m="http://schemas.openxmlformats.org/officeDocument/2006/math">
                    <m:sSup>
                      <m:sSupPr>
                        <m:ctrlPr>
                          <a:rPr lang="pt-BR" i="1" smtClean="0">
                            <a:solidFill>
                              <a:srgbClr val="000000"/>
                            </a:solidFill>
                            <a:latin typeface="Cambria Math" panose="02040503050406030204" pitchFamily="18" charset="0"/>
                          </a:rPr>
                        </m:ctrlPr>
                      </m:sSupPr>
                      <m:e>
                        <m:r>
                          <m:rPr>
                            <m:sty m:val="p"/>
                          </m:rPr>
                          <a:rPr lang="es-ES" b="0" i="0" smtClean="0">
                            <a:solidFill>
                              <a:srgbClr val="000000"/>
                            </a:solidFill>
                            <a:latin typeface="Cambria Math" panose="02040503050406030204" pitchFamily="18" charset="0"/>
                            <a:ea typeface="Cambria Math" panose="02040503050406030204" pitchFamily="18" charset="0"/>
                          </a:rPr>
                          <m:t>I</m:t>
                        </m:r>
                      </m:e>
                      <m:sup>
                        <m:r>
                          <a:rPr lang="es-ES" b="0" i="0" smtClean="0">
                            <a:solidFill>
                              <a:srgbClr val="000000"/>
                            </a:solidFill>
                            <a:latin typeface="Cambria Math" panose="02040503050406030204" pitchFamily="18" charset="0"/>
                          </a:rPr>
                          <m:t>2</m:t>
                        </m:r>
                      </m:sup>
                    </m:sSup>
                    <m:r>
                      <a:rPr lang="es-ES" i="1">
                        <a:solidFill>
                          <a:srgbClr val="000000"/>
                        </a:solidFill>
                        <a:latin typeface="Cambria Math" panose="02040503050406030204" pitchFamily="18" charset="0"/>
                        <a:ea typeface="Cambria Math" panose="02040503050406030204" pitchFamily="18" charset="0"/>
                      </a:rPr>
                      <m:t>∙</m:t>
                    </m:r>
                    <m:r>
                      <m:rPr>
                        <m:sty m:val="p"/>
                      </m:rPr>
                      <a:rPr lang="es-ES" b="0" i="0" smtClean="0">
                        <a:solidFill>
                          <a:srgbClr val="000000"/>
                        </a:solidFill>
                        <a:latin typeface="Cambria Math" panose="02040503050406030204" pitchFamily="18" charset="0"/>
                        <a:ea typeface="Cambria Math" panose="02040503050406030204" pitchFamily="18" charset="0"/>
                      </a:rPr>
                      <m:t>R</m:t>
                    </m:r>
                  </m:oMath>
                </a14:m>
                <a:endParaRPr lang="pt-BR" dirty="0">
                  <a:solidFill>
                    <a:srgbClr val="000000"/>
                  </a:solidFill>
                  <a:latin typeface="Arial Black" panose="020B0A04020102020204" pitchFamily="34" charset="0"/>
                  <a:cs typeface="Arial" panose="020B0604020202020204" pitchFamily="34" charset="0"/>
                </a:endParaRPr>
              </a:p>
              <a:p>
                <a:pPr marL="342900" lvl="0" indent="-342900" algn="just" eaLnBrk="0" fontAlgn="base" hangingPunct="0">
                  <a:spcBef>
                    <a:spcPct val="20000"/>
                  </a:spcBef>
                  <a:spcAft>
                    <a:spcPct val="0"/>
                  </a:spcAft>
                  <a:buFontTx/>
                  <a:buAutoNum type="alphaUcParenR"/>
                  <a:defRPr/>
                </a:pPr>
                <a:r>
                  <a:rPr lang="pt-BR" dirty="0">
                    <a:solidFill>
                      <a:srgbClr val="000000"/>
                    </a:solidFill>
                    <a:latin typeface="Arial" charset="0"/>
                  </a:rPr>
                  <a:t> </a:t>
                </a:r>
                <a14:m>
                  <m:oMath xmlns:m="http://schemas.openxmlformats.org/officeDocument/2006/math">
                    <m:sSup>
                      <m:sSupPr>
                        <m:ctrlPr>
                          <a:rPr lang="pt-BR" i="1">
                            <a:solidFill>
                              <a:srgbClr val="000000"/>
                            </a:solidFill>
                            <a:latin typeface="Cambria Math" panose="02040503050406030204" pitchFamily="18" charset="0"/>
                          </a:rPr>
                        </m:ctrlPr>
                      </m:sSupPr>
                      <m:e>
                        <m:r>
                          <m:rPr>
                            <m:sty m:val="p"/>
                          </m:rPr>
                          <a:rPr lang="es-ES">
                            <a:solidFill>
                              <a:srgbClr val="000000"/>
                            </a:solidFill>
                            <a:latin typeface="Cambria Math" panose="02040503050406030204" pitchFamily="18" charset="0"/>
                          </a:rPr>
                          <m:t>I</m:t>
                        </m:r>
                        <m:r>
                          <a:rPr lang="es-ES">
                            <a:solidFill>
                              <a:srgbClr val="000000"/>
                            </a:solidFill>
                            <a:latin typeface="Cambria Math" panose="02040503050406030204" pitchFamily="18" charset="0"/>
                          </a:rPr>
                          <m:t> </m:t>
                        </m:r>
                        <m:r>
                          <a:rPr lang="es-ES" i="1">
                            <a:solidFill>
                              <a:srgbClr val="000000"/>
                            </a:solidFill>
                            <a:latin typeface="Cambria Math" panose="02040503050406030204" pitchFamily="18" charset="0"/>
                            <a:ea typeface="Cambria Math" panose="02040503050406030204" pitchFamily="18" charset="0"/>
                          </a:rPr>
                          <m:t>∙</m:t>
                        </m:r>
                        <m:r>
                          <m:rPr>
                            <m:sty m:val="p"/>
                          </m:rPr>
                          <a:rPr lang="es-ES">
                            <a:solidFill>
                              <a:srgbClr val="000000"/>
                            </a:solidFill>
                            <a:latin typeface="Cambria Math" panose="02040503050406030204" pitchFamily="18" charset="0"/>
                          </a:rPr>
                          <m:t>R</m:t>
                        </m:r>
                      </m:e>
                      <m:sup>
                        <m:r>
                          <a:rPr lang="es-ES">
                            <a:solidFill>
                              <a:srgbClr val="000000"/>
                            </a:solidFill>
                            <a:latin typeface="Cambria Math" panose="02040503050406030204" pitchFamily="18" charset="0"/>
                          </a:rPr>
                          <m:t>2</m:t>
                        </m:r>
                      </m:sup>
                    </m:sSup>
                  </m:oMath>
                </a14:m>
                <a:endParaRPr lang="pt-BR" dirty="0">
                  <a:solidFill>
                    <a:srgbClr val="000000"/>
                  </a:solidFill>
                  <a:latin typeface="Arial" charset="0"/>
                </a:endParaRPr>
              </a:p>
              <a:p>
                <a:pPr marL="342900" lvl="0" indent="-342900" algn="just" eaLnBrk="0" fontAlgn="base" hangingPunct="0">
                  <a:spcBef>
                    <a:spcPct val="20000"/>
                  </a:spcBef>
                  <a:spcAft>
                    <a:spcPct val="0"/>
                  </a:spcAft>
                  <a:buFontTx/>
                  <a:buAutoNum type="alphaUcParenR"/>
                  <a:defRPr/>
                </a:pPr>
                <a:r>
                  <a:rPr lang="pt-BR" dirty="0">
                    <a:solidFill>
                      <a:srgbClr val="000000"/>
                    </a:solidFill>
                    <a:latin typeface="Arial" charset="0"/>
                  </a:rPr>
                  <a:t> </a:t>
                </a:r>
                <a14:m>
                  <m:oMath xmlns:m="http://schemas.openxmlformats.org/officeDocument/2006/math">
                    <m:sSup>
                      <m:sSupPr>
                        <m:ctrlPr>
                          <a:rPr lang="pt-BR" i="1">
                            <a:solidFill>
                              <a:srgbClr val="000000"/>
                            </a:solidFill>
                            <a:latin typeface="Cambria Math" panose="02040503050406030204" pitchFamily="18" charset="0"/>
                          </a:rPr>
                        </m:ctrlPr>
                      </m:sSupPr>
                      <m:e>
                        <m:r>
                          <m:rPr>
                            <m:sty m:val="p"/>
                          </m:rPr>
                          <a:rPr lang="es-ES" b="0" i="0" smtClean="0">
                            <a:solidFill>
                              <a:srgbClr val="000000"/>
                            </a:solidFill>
                            <a:latin typeface="Cambria Math" panose="02040503050406030204" pitchFamily="18" charset="0"/>
                          </a:rPr>
                          <m:t>V</m:t>
                        </m:r>
                      </m:e>
                      <m:sup>
                        <m:r>
                          <a:rPr lang="es-ES">
                            <a:solidFill>
                              <a:srgbClr val="000000"/>
                            </a:solidFill>
                            <a:latin typeface="Cambria Math" panose="02040503050406030204" pitchFamily="18" charset="0"/>
                          </a:rPr>
                          <m:t>2</m:t>
                        </m:r>
                      </m:sup>
                    </m:sSup>
                    <m:r>
                      <a:rPr lang="es-ES" i="1">
                        <a:solidFill>
                          <a:srgbClr val="000000"/>
                        </a:solidFill>
                        <a:latin typeface="Cambria Math" panose="02040503050406030204" pitchFamily="18" charset="0"/>
                        <a:ea typeface="Cambria Math" panose="02040503050406030204" pitchFamily="18" charset="0"/>
                      </a:rPr>
                      <m:t>∙</m:t>
                    </m:r>
                    <m:r>
                      <m:rPr>
                        <m:sty m:val="p"/>
                      </m:rPr>
                      <a:rPr lang="es-ES">
                        <a:solidFill>
                          <a:srgbClr val="000000"/>
                        </a:solidFill>
                        <a:latin typeface="Cambria Math" panose="02040503050406030204" pitchFamily="18" charset="0"/>
                        <a:ea typeface="Cambria Math" panose="02040503050406030204" pitchFamily="18" charset="0"/>
                      </a:rPr>
                      <m:t>R</m:t>
                    </m:r>
                  </m:oMath>
                </a14:m>
                <a:endParaRPr lang="pt-BR" dirty="0">
                  <a:solidFill>
                    <a:srgbClr val="000000"/>
                  </a:solidFill>
                  <a:latin typeface="Arial" charset="0"/>
                </a:endParaRPr>
              </a:p>
              <a:p>
                <a:pPr marL="342900" lvl="0" indent="-342900" algn="just" eaLnBrk="0" fontAlgn="base" hangingPunct="0">
                  <a:spcBef>
                    <a:spcPct val="20000"/>
                  </a:spcBef>
                  <a:spcAft>
                    <a:spcPct val="0"/>
                  </a:spcAft>
                  <a:buFontTx/>
                  <a:buAutoNum type="alphaUcParenR"/>
                  <a:defRPr/>
                </a:pPr>
                <a:r>
                  <a:rPr lang="pt-BR" dirty="0">
                    <a:solidFill>
                      <a:srgbClr val="000000"/>
                    </a:solidFill>
                    <a:latin typeface="Arial" charset="0"/>
                  </a:rPr>
                  <a:t> </a:t>
                </a:r>
                <a14:m>
                  <m:oMath xmlns:m="http://schemas.openxmlformats.org/officeDocument/2006/math">
                    <m:sSup>
                      <m:sSupPr>
                        <m:ctrlPr>
                          <a:rPr lang="pt-BR" i="1">
                            <a:solidFill>
                              <a:srgbClr val="000000"/>
                            </a:solidFill>
                            <a:latin typeface="Cambria Math" panose="02040503050406030204" pitchFamily="18" charset="0"/>
                          </a:rPr>
                        </m:ctrlPr>
                      </m:sSupPr>
                      <m:e>
                        <m:r>
                          <m:rPr>
                            <m:sty m:val="p"/>
                          </m:rPr>
                          <a:rPr lang="es-ES" b="0" i="0" smtClean="0">
                            <a:solidFill>
                              <a:srgbClr val="000000"/>
                            </a:solidFill>
                            <a:latin typeface="Cambria Math" panose="02040503050406030204" pitchFamily="18" charset="0"/>
                          </a:rPr>
                          <m:t>V</m:t>
                        </m:r>
                        <m:r>
                          <a:rPr lang="es-ES" i="1">
                            <a:solidFill>
                              <a:srgbClr val="000000"/>
                            </a:solidFill>
                            <a:latin typeface="Cambria Math" panose="02040503050406030204" pitchFamily="18" charset="0"/>
                            <a:ea typeface="Cambria Math" panose="02040503050406030204" pitchFamily="18" charset="0"/>
                          </a:rPr>
                          <m:t>∙</m:t>
                        </m:r>
                        <m:r>
                          <m:rPr>
                            <m:sty m:val="p"/>
                          </m:rPr>
                          <a:rPr lang="es-ES">
                            <a:solidFill>
                              <a:srgbClr val="000000"/>
                            </a:solidFill>
                            <a:latin typeface="Cambria Math" panose="02040503050406030204" pitchFamily="18" charset="0"/>
                          </a:rPr>
                          <m:t>R</m:t>
                        </m:r>
                      </m:e>
                      <m:sup>
                        <m:r>
                          <a:rPr lang="es-ES">
                            <a:solidFill>
                              <a:srgbClr val="000000"/>
                            </a:solidFill>
                            <a:latin typeface="Cambria Math" panose="02040503050406030204" pitchFamily="18" charset="0"/>
                          </a:rPr>
                          <m:t>2</m:t>
                        </m:r>
                      </m:sup>
                    </m:sSup>
                  </m:oMath>
                </a14:m>
                <a:endParaRPr lang="pt-BR" dirty="0">
                  <a:solidFill>
                    <a:srgbClr val="000000"/>
                  </a:solidFill>
                  <a:latin typeface="Arial" charset="0"/>
                </a:endParaRPr>
              </a:p>
            </p:txBody>
          </p:sp>
        </mc:Choice>
        <mc:Fallback xmlns="">
          <p:sp>
            <p:nvSpPr>
              <p:cNvPr id="18" name="CuadroTexto 17">
                <a:extLst>
                  <a:ext uri="{FF2B5EF4-FFF2-40B4-BE49-F238E27FC236}">
                    <a16:creationId xmlns:a16="http://schemas.microsoft.com/office/drawing/2014/main" id="{F4146E51-705B-ED4F-2ABB-09DF6A9B1871}"/>
                  </a:ext>
                </a:extLst>
              </p:cNvPr>
              <p:cNvSpPr txBox="1">
                <a:spLocks noRot="1" noChangeAspect="1" noMove="1" noResize="1" noEditPoints="1" noAdjustHandles="1" noChangeArrowheads="1" noChangeShapeType="1" noTextEdit="1"/>
              </p:cNvSpPr>
              <p:nvPr/>
            </p:nvSpPr>
            <p:spPr>
              <a:xfrm>
                <a:off x="648639" y="2634513"/>
                <a:ext cx="2608066" cy="1698927"/>
              </a:xfrm>
              <a:prstGeom prst="rect">
                <a:avLst/>
              </a:prstGeom>
              <a:blipFill>
                <a:blip r:embed="rId2"/>
                <a:stretch>
                  <a:fillRect l="-1402" t="-358" b="-3584"/>
                </a:stretch>
              </a:blipFill>
            </p:spPr>
            <p:txBody>
              <a:bodyPr/>
              <a:lstStyle/>
              <a:p>
                <a:r>
                  <a:rPr lang="es-CL">
                    <a:noFill/>
                  </a:rPr>
                  <a:t> </a:t>
                </a:r>
              </a:p>
            </p:txBody>
          </p:sp>
        </mc:Fallback>
      </mc:AlternateContent>
      <p:grpSp>
        <p:nvGrpSpPr>
          <p:cNvPr id="19" name="Grupo 18"/>
          <p:cNvGrpSpPr/>
          <p:nvPr/>
        </p:nvGrpSpPr>
        <p:grpSpPr>
          <a:xfrm>
            <a:off x="5642381" y="3665128"/>
            <a:ext cx="2978667" cy="2046732"/>
            <a:chOff x="5758107" y="4241093"/>
            <a:chExt cx="2978667" cy="2046732"/>
          </a:xfrm>
        </p:grpSpPr>
        <p:grpSp>
          <p:nvGrpSpPr>
            <p:cNvPr id="20" name="22 Grupo">
              <a:extLst>
                <a:ext uri="{FF2B5EF4-FFF2-40B4-BE49-F238E27FC236}">
                  <a16:creationId xmlns:a16="http://schemas.microsoft.com/office/drawing/2014/main" id="{DC3555C4-2508-594F-9F80-02A7D52E8B18}"/>
                </a:ext>
              </a:extLst>
            </p:cNvPr>
            <p:cNvGrpSpPr/>
            <p:nvPr/>
          </p:nvGrpSpPr>
          <p:grpSpPr>
            <a:xfrm>
              <a:off x="5758107" y="4241093"/>
              <a:ext cx="2763448" cy="1772893"/>
              <a:chOff x="5634124" y="580057"/>
              <a:chExt cx="2763448" cy="1772893"/>
            </a:xfrm>
          </p:grpSpPr>
          <p:pic>
            <p:nvPicPr>
              <p:cNvPr id="22" name="Picture 3" descr="C:\Users\karla.hernandez\Desktop\PROGRAMAS ANUALES\TC31\íconos en png para PPT\pos it.png">
                <a:extLst>
                  <a:ext uri="{FF2B5EF4-FFF2-40B4-BE49-F238E27FC236}">
                    <a16:creationId xmlns:a16="http://schemas.microsoft.com/office/drawing/2014/main" id="{C6C50D2B-CB75-A045-B880-C0B727418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124" y="839550"/>
                <a:ext cx="2718816" cy="1513400"/>
              </a:xfrm>
              <a:prstGeom prst="rect">
                <a:avLst/>
              </a:prstGeom>
              <a:noFill/>
              <a:extLst>
                <a:ext uri="{909E8E84-426E-40DD-AFC4-6F175D3DCCD1}">
                  <a14:hiddenFill xmlns:a14="http://schemas.microsoft.com/office/drawing/2010/main">
                    <a:solidFill>
                      <a:srgbClr val="FFFFFF"/>
                    </a:solidFill>
                  </a14:hiddenFill>
                </a:ext>
              </a:extLst>
            </p:spPr>
          </p:pic>
          <p:sp>
            <p:nvSpPr>
              <p:cNvPr id="23" name="24 Rectángulo">
                <a:extLst>
                  <a:ext uri="{FF2B5EF4-FFF2-40B4-BE49-F238E27FC236}">
                    <a16:creationId xmlns:a16="http://schemas.microsoft.com/office/drawing/2014/main" id="{4637185B-1329-844B-85E1-AC690FB45BEA}"/>
                  </a:ext>
                </a:extLst>
              </p:cNvPr>
              <p:cNvSpPr/>
              <p:nvPr/>
            </p:nvSpPr>
            <p:spPr>
              <a:xfrm rot="21211048">
                <a:off x="6076256" y="1149180"/>
                <a:ext cx="2281700"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altLang="es-CL" sz="1600" b="1" i="0" u="none" strike="noStrike" kern="1200" cap="none" spc="0" normalizeH="0" baseline="0" noProof="0" dirty="0">
                    <a:ln>
                      <a:noFill/>
                    </a:ln>
                    <a:solidFill>
                      <a:prstClr val="black"/>
                    </a:solidFill>
                    <a:effectLst/>
                    <a:uLnTx/>
                    <a:uFillTx/>
                    <a:latin typeface="Calibri Light" panose="020F0302020204030204"/>
                    <a:ea typeface="Myriad Arabic"/>
                    <a:cs typeface="Myriad Arabic"/>
                  </a:rPr>
                  <a:t>Habilidad: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s-CL" sz="1600" b="0" i="0" u="none" strike="noStrike" kern="1200" cap="none" spc="0" normalizeH="0" baseline="0" noProof="0" dirty="0">
                    <a:ln>
                      <a:noFill/>
                    </a:ln>
                    <a:solidFill>
                      <a:prstClr val="black"/>
                    </a:solidFill>
                    <a:effectLst/>
                    <a:uLnTx/>
                    <a:uFillTx/>
                    <a:latin typeface="Calibri Light" panose="020F0302020204030204"/>
                    <a:ea typeface="Myriad Arabic"/>
                    <a:cs typeface="Myriad Arabic"/>
                  </a:rPr>
                  <a:t>Procesar y</a:t>
                </a:r>
                <a:r>
                  <a:rPr kumimoji="0" lang="es-ES" altLang="es-CL" sz="1600" b="0" i="0" u="none" strike="noStrike" kern="1200" cap="none" spc="0" normalizeH="0" noProof="0" dirty="0">
                    <a:ln>
                      <a:noFill/>
                    </a:ln>
                    <a:solidFill>
                      <a:prstClr val="black"/>
                    </a:solidFill>
                    <a:effectLst/>
                    <a:uLnTx/>
                    <a:uFillTx/>
                    <a:latin typeface="Calibri Light" panose="020F0302020204030204"/>
                    <a:ea typeface="Myriad Arabic"/>
                    <a:cs typeface="Myriad Arabic"/>
                  </a:rPr>
                  <a:t> analizar la evidencia</a:t>
                </a:r>
                <a:endParaRPr kumimoji="0" lang="es-ES" altLang="es-CL" sz="1600" b="0" i="0" u="none" strike="noStrike" kern="1200" cap="none" spc="0" normalizeH="0" baseline="0" noProof="0" dirty="0">
                  <a:ln>
                    <a:noFill/>
                  </a:ln>
                  <a:solidFill>
                    <a:prstClr val="black"/>
                  </a:solidFill>
                  <a:effectLst/>
                  <a:uLnTx/>
                  <a:uFillTx/>
                  <a:latin typeface="Calibri Light" panose="020F0302020204030204"/>
                  <a:ea typeface="Myriad Arabic"/>
                  <a:cs typeface="Myriad Arabic"/>
                </a:endParaRPr>
              </a:p>
            </p:txBody>
          </p:sp>
          <p:pic>
            <p:nvPicPr>
              <p:cNvPr id="24" name="Picture 5" descr="C:\Users\karla.hernandez\Desktop\PROGRAMAS ANUALES\TC31\íconos en png para PPT\08 ícono.png">
                <a:extLst>
                  <a:ext uri="{FF2B5EF4-FFF2-40B4-BE49-F238E27FC236}">
                    <a16:creationId xmlns:a16="http://schemas.microsoft.com/office/drawing/2014/main" id="{B3AB63C8-6EC2-8940-944C-CB73AA8549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0245" y="580057"/>
                <a:ext cx="787327" cy="78732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8 Rectángulo redondeado">
              <a:extLst>
                <a:ext uri="{FF2B5EF4-FFF2-40B4-BE49-F238E27FC236}">
                  <a16:creationId xmlns:a16="http://schemas.microsoft.com/office/drawing/2014/main" id="{B457FA86-69FC-CC49-A1D3-FA351F51BB91}"/>
                </a:ext>
              </a:extLst>
            </p:cNvPr>
            <p:cNvSpPr/>
            <p:nvPr/>
          </p:nvSpPr>
          <p:spPr>
            <a:xfrm>
              <a:off x="7822875" y="5351721"/>
              <a:ext cx="913899" cy="936104"/>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4800" b="1" dirty="0">
                  <a:solidFill>
                    <a:prstClr val="white"/>
                  </a:solidFill>
                  <a:latin typeface="Calibri" panose="020F0502020204030204"/>
                </a:rPr>
                <a:t>B</a:t>
              </a:r>
              <a:endParaRPr kumimoji="0" lang="es-CL"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6" name="Imagen 15"/>
          <p:cNvPicPr>
            <a:picLocks noChangeAspect="1"/>
          </p:cNvPicPr>
          <p:nvPr/>
        </p:nvPicPr>
        <p:blipFill>
          <a:blip r:embed="rId5"/>
          <a:stretch>
            <a:fillRect/>
          </a:stretch>
        </p:blipFill>
        <p:spPr>
          <a:xfrm>
            <a:off x="82475" y="230386"/>
            <a:ext cx="2334970" cy="701101"/>
          </a:xfrm>
          <a:prstGeom prst="rect">
            <a:avLst/>
          </a:prstGeom>
        </p:spPr>
      </p:pic>
    </p:spTree>
    <p:extLst>
      <p:ext uri="{BB962C8B-B14F-4D97-AF65-F5344CB8AC3E}">
        <p14:creationId xmlns:p14="http://schemas.microsoft.com/office/powerpoint/2010/main" val="342110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DB7F38FA-0032-43CF-BF74-F516173EEF26}"/>
              </a:ext>
            </a:extLst>
          </p:cNvPr>
          <p:cNvSpPr txBox="1"/>
          <p:nvPr/>
        </p:nvSpPr>
        <p:spPr>
          <a:xfrm>
            <a:off x="648639" y="1001949"/>
            <a:ext cx="7691974" cy="1323439"/>
          </a:xfrm>
          <a:prstGeom prst="rect">
            <a:avLst/>
          </a:prstGeom>
          <a:noFill/>
        </p:spPr>
        <p:txBody>
          <a:bodyPr wrap="square">
            <a:spAutoFit/>
          </a:bodyPr>
          <a:lstStyle/>
          <a:p>
            <a:pPr lvl="0" algn="just">
              <a:buClr>
                <a:srgbClr val="000000"/>
              </a:buClr>
              <a:buSzPts val="1600"/>
              <a:defRPr/>
            </a:pPr>
            <a:r>
              <a:rPr lang="es-ES" sz="1600" dirty="0">
                <a:solidFill>
                  <a:prstClr val="black"/>
                </a:solidFill>
                <a:latin typeface="Arial" panose="020B0604020202020204" pitchFamily="34" charset="0"/>
              </a:rPr>
              <a:t>Una persona realiza pruebas de potencia a unas ampolletas. Para ello, construye un circuito simple, conectando una ampolleta a una batería. Luego, en un tiempo t</a:t>
            </a:r>
            <a:r>
              <a:rPr lang="es-ES" sz="1000" dirty="0">
                <a:solidFill>
                  <a:prstClr val="black"/>
                </a:solidFill>
                <a:latin typeface="Arial" panose="020B0604020202020204" pitchFamily="34" charset="0"/>
              </a:rPr>
              <a:t>1</a:t>
            </a:r>
            <a:r>
              <a:rPr lang="es-ES" sz="1600" dirty="0">
                <a:solidFill>
                  <a:prstClr val="black"/>
                </a:solidFill>
                <a:latin typeface="Arial" panose="020B0604020202020204" pitchFamily="34" charset="0"/>
              </a:rPr>
              <a:t>, conecta una segunda ampolleta en serie al circuito, manteniendo siempre la misma batería. ¿Cuál de las siguientes opciones representa correctamente la potencia eléctrica, P, que desarrolla la batería en función del tiempo?</a:t>
            </a:r>
            <a:endParaRPr kumimoji="0" lang="es-ES" sz="16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5" name="CuadroTexto 14">
            <a:extLst>
              <a:ext uri="{FF2B5EF4-FFF2-40B4-BE49-F238E27FC236}">
                <a16:creationId xmlns:a16="http://schemas.microsoft.com/office/drawing/2014/main" id="{88B5B91A-1625-E77A-53E5-78FC11C4F509}"/>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Pregunta </a:t>
            </a:r>
            <a:r>
              <a:rPr lang="es-ES" sz="1000" b="1" dirty="0">
                <a:solidFill>
                  <a:prstClr val="black"/>
                </a:solidFill>
                <a:latin typeface="Calibri" panose="020F0502020204030204"/>
                <a:cs typeface="Arial" panose="020B0604020202020204" pitchFamily="34" charset="0"/>
              </a:rPr>
              <a:t>80</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PAES regular Ciencias Física – Forma 163, admisión 2025. DEMRE. </a:t>
            </a:r>
            <a:endParaRPr kumimoji="0" lang="es-CL"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 name="CuadroTexto 17">
            <a:extLst>
              <a:ext uri="{FF2B5EF4-FFF2-40B4-BE49-F238E27FC236}">
                <a16:creationId xmlns:a16="http://schemas.microsoft.com/office/drawing/2014/main" id="{F4146E51-705B-ED4F-2ABB-09DF6A9B1871}"/>
              </a:ext>
            </a:extLst>
          </p:cNvPr>
          <p:cNvSpPr txBox="1"/>
          <p:nvPr/>
        </p:nvSpPr>
        <p:spPr>
          <a:xfrm>
            <a:off x="790507" y="2416129"/>
            <a:ext cx="459453" cy="338554"/>
          </a:xfrm>
          <a:prstGeom prst="rect">
            <a:avLst/>
          </a:prstGeom>
          <a:noFill/>
        </p:spPr>
        <p:txBody>
          <a:bodyPr wrap="square">
            <a:spAutoFit/>
          </a:bodyPr>
          <a:lstStyle/>
          <a:p>
            <a:pPr lvl="0" algn="just" eaLnBrk="0" fontAlgn="base" hangingPunct="0">
              <a:spcBef>
                <a:spcPct val="20000"/>
              </a:spcBef>
              <a:spcAft>
                <a:spcPct val="0"/>
              </a:spcAft>
              <a:defRPr/>
            </a:pPr>
            <a:r>
              <a:rPr lang="pt-BR" sz="1600" dirty="0">
                <a:solidFill>
                  <a:srgbClr val="000000"/>
                </a:solidFill>
                <a:latin typeface="Arial" charset="0"/>
              </a:rPr>
              <a:t>A)</a:t>
            </a:r>
          </a:p>
        </p:txBody>
      </p:sp>
      <p:pic>
        <p:nvPicPr>
          <p:cNvPr id="16" name="Imagen 15"/>
          <p:cNvPicPr>
            <a:picLocks noChangeAspect="1"/>
          </p:cNvPicPr>
          <p:nvPr/>
        </p:nvPicPr>
        <p:blipFill>
          <a:blip r:embed="rId2"/>
          <a:stretch>
            <a:fillRect/>
          </a:stretch>
        </p:blipFill>
        <p:spPr>
          <a:xfrm>
            <a:off x="82475" y="230386"/>
            <a:ext cx="2334970" cy="701101"/>
          </a:xfrm>
          <a:prstGeom prst="rect">
            <a:avLst/>
          </a:prstGeom>
        </p:spPr>
      </p:pic>
      <p:pic>
        <p:nvPicPr>
          <p:cNvPr id="5" name="Imagen 4"/>
          <p:cNvPicPr>
            <a:picLocks noChangeAspect="1"/>
          </p:cNvPicPr>
          <p:nvPr/>
        </p:nvPicPr>
        <p:blipFill>
          <a:blip r:embed="rId3"/>
          <a:stretch>
            <a:fillRect/>
          </a:stretch>
        </p:blipFill>
        <p:spPr>
          <a:xfrm>
            <a:off x="1314535" y="2487987"/>
            <a:ext cx="2400215" cy="1701070"/>
          </a:xfrm>
          <a:prstGeom prst="rect">
            <a:avLst/>
          </a:prstGeom>
        </p:spPr>
      </p:pic>
      <p:pic>
        <p:nvPicPr>
          <p:cNvPr id="7" name="Imagen 6"/>
          <p:cNvPicPr>
            <a:picLocks noChangeAspect="1"/>
          </p:cNvPicPr>
          <p:nvPr/>
        </p:nvPicPr>
        <p:blipFill>
          <a:blip r:embed="rId4"/>
          <a:stretch>
            <a:fillRect/>
          </a:stretch>
        </p:blipFill>
        <p:spPr>
          <a:xfrm>
            <a:off x="1314535" y="4481076"/>
            <a:ext cx="2405421" cy="1709408"/>
          </a:xfrm>
          <a:prstGeom prst="rect">
            <a:avLst/>
          </a:prstGeom>
        </p:spPr>
      </p:pic>
      <p:pic>
        <p:nvPicPr>
          <p:cNvPr id="8" name="Imagen 7"/>
          <p:cNvPicPr>
            <a:picLocks noChangeAspect="1"/>
          </p:cNvPicPr>
          <p:nvPr/>
        </p:nvPicPr>
        <p:blipFill>
          <a:blip r:embed="rId5"/>
          <a:stretch>
            <a:fillRect/>
          </a:stretch>
        </p:blipFill>
        <p:spPr>
          <a:xfrm>
            <a:off x="4475407" y="2473955"/>
            <a:ext cx="2394887" cy="1697293"/>
          </a:xfrm>
          <a:prstGeom prst="rect">
            <a:avLst/>
          </a:prstGeom>
        </p:spPr>
      </p:pic>
      <p:pic>
        <p:nvPicPr>
          <p:cNvPr id="9" name="Imagen 8"/>
          <p:cNvPicPr>
            <a:picLocks noChangeAspect="1"/>
          </p:cNvPicPr>
          <p:nvPr/>
        </p:nvPicPr>
        <p:blipFill>
          <a:blip r:embed="rId6"/>
          <a:stretch>
            <a:fillRect/>
          </a:stretch>
        </p:blipFill>
        <p:spPr>
          <a:xfrm>
            <a:off x="4475407" y="4476675"/>
            <a:ext cx="2397393" cy="1700074"/>
          </a:xfrm>
          <a:prstGeom prst="rect">
            <a:avLst/>
          </a:prstGeom>
        </p:spPr>
      </p:pic>
      <p:grpSp>
        <p:nvGrpSpPr>
          <p:cNvPr id="19" name="Grupo 18"/>
          <p:cNvGrpSpPr/>
          <p:nvPr/>
        </p:nvGrpSpPr>
        <p:grpSpPr>
          <a:xfrm>
            <a:off x="5800036" y="2429943"/>
            <a:ext cx="2978667" cy="2046732"/>
            <a:chOff x="5758107" y="4241093"/>
            <a:chExt cx="2978667" cy="2046732"/>
          </a:xfrm>
        </p:grpSpPr>
        <p:grpSp>
          <p:nvGrpSpPr>
            <p:cNvPr id="20" name="22 Grupo">
              <a:extLst>
                <a:ext uri="{FF2B5EF4-FFF2-40B4-BE49-F238E27FC236}">
                  <a16:creationId xmlns:a16="http://schemas.microsoft.com/office/drawing/2014/main" id="{DC3555C4-2508-594F-9F80-02A7D52E8B18}"/>
                </a:ext>
              </a:extLst>
            </p:cNvPr>
            <p:cNvGrpSpPr/>
            <p:nvPr/>
          </p:nvGrpSpPr>
          <p:grpSpPr>
            <a:xfrm>
              <a:off x="5758107" y="4241093"/>
              <a:ext cx="2763448" cy="1772893"/>
              <a:chOff x="5634124" y="580057"/>
              <a:chExt cx="2763448" cy="1772893"/>
            </a:xfrm>
          </p:grpSpPr>
          <p:pic>
            <p:nvPicPr>
              <p:cNvPr id="22" name="Picture 3" descr="C:\Users\karla.hernandez\Desktop\PROGRAMAS ANUALES\TC31\íconos en png para PPT\pos it.png">
                <a:extLst>
                  <a:ext uri="{FF2B5EF4-FFF2-40B4-BE49-F238E27FC236}">
                    <a16:creationId xmlns:a16="http://schemas.microsoft.com/office/drawing/2014/main" id="{C6C50D2B-CB75-A045-B880-C0B7274186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4124" y="839550"/>
                <a:ext cx="2718816" cy="1513400"/>
              </a:xfrm>
              <a:prstGeom prst="rect">
                <a:avLst/>
              </a:prstGeom>
              <a:noFill/>
              <a:extLst>
                <a:ext uri="{909E8E84-426E-40DD-AFC4-6F175D3DCCD1}">
                  <a14:hiddenFill xmlns:a14="http://schemas.microsoft.com/office/drawing/2010/main">
                    <a:solidFill>
                      <a:srgbClr val="FFFFFF"/>
                    </a:solidFill>
                  </a14:hiddenFill>
                </a:ext>
              </a:extLst>
            </p:spPr>
          </p:pic>
          <p:sp>
            <p:nvSpPr>
              <p:cNvPr id="23" name="24 Rectángulo">
                <a:extLst>
                  <a:ext uri="{FF2B5EF4-FFF2-40B4-BE49-F238E27FC236}">
                    <a16:creationId xmlns:a16="http://schemas.microsoft.com/office/drawing/2014/main" id="{4637185B-1329-844B-85E1-AC690FB45BEA}"/>
                  </a:ext>
                </a:extLst>
              </p:cNvPr>
              <p:cNvSpPr/>
              <p:nvPr/>
            </p:nvSpPr>
            <p:spPr>
              <a:xfrm rot="21211048">
                <a:off x="6076256" y="1272291"/>
                <a:ext cx="2281700"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altLang="es-CL" sz="1600" b="1" i="0" u="none" strike="noStrike" kern="1200" cap="none" spc="0" normalizeH="0" baseline="0" noProof="0" dirty="0">
                    <a:ln>
                      <a:noFill/>
                    </a:ln>
                    <a:solidFill>
                      <a:prstClr val="black"/>
                    </a:solidFill>
                    <a:effectLst/>
                    <a:uLnTx/>
                    <a:uFillTx/>
                    <a:latin typeface="Calibri Light" panose="020F0302020204030204"/>
                    <a:ea typeface="Myriad Arabic"/>
                    <a:cs typeface="Myriad Arabic"/>
                  </a:rPr>
                  <a:t>Habilidad: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altLang="es-CL" sz="1600" b="0" i="0" u="none" strike="noStrike" kern="1200" cap="none" spc="0" normalizeH="0" baseline="0" noProof="0" dirty="0">
                    <a:ln>
                      <a:noFill/>
                    </a:ln>
                    <a:solidFill>
                      <a:prstClr val="black"/>
                    </a:solidFill>
                    <a:effectLst/>
                    <a:uLnTx/>
                    <a:uFillTx/>
                    <a:latin typeface="Calibri Light" panose="020F0302020204030204"/>
                    <a:ea typeface="Myriad Arabic"/>
                    <a:cs typeface="Myriad Arabic"/>
                  </a:rPr>
                  <a:t>Evaluar</a:t>
                </a:r>
              </a:p>
            </p:txBody>
          </p:sp>
          <p:pic>
            <p:nvPicPr>
              <p:cNvPr id="24" name="Picture 5" descr="C:\Users\karla.hernandez\Desktop\PROGRAMAS ANUALES\TC31\íconos en png para PPT\08 ícono.png">
                <a:extLst>
                  <a:ext uri="{FF2B5EF4-FFF2-40B4-BE49-F238E27FC236}">
                    <a16:creationId xmlns:a16="http://schemas.microsoft.com/office/drawing/2014/main" id="{B3AB63C8-6EC2-8940-944C-CB73AA85499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10245" y="580057"/>
                <a:ext cx="787327" cy="78732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8 Rectángulo redondeado">
              <a:extLst>
                <a:ext uri="{FF2B5EF4-FFF2-40B4-BE49-F238E27FC236}">
                  <a16:creationId xmlns:a16="http://schemas.microsoft.com/office/drawing/2014/main" id="{B457FA86-69FC-CC49-A1D3-FA351F51BB91}"/>
                </a:ext>
              </a:extLst>
            </p:cNvPr>
            <p:cNvSpPr/>
            <p:nvPr/>
          </p:nvSpPr>
          <p:spPr>
            <a:xfrm>
              <a:off x="7822875" y="5351721"/>
              <a:ext cx="913899" cy="936104"/>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dirty="0">
                  <a:ln>
                    <a:noFill/>
                  </a:ln>
                  <a:solidFill>
                    <a:prstClr val="white"/>
                  </a:solidFill>
                  <a:effectLst/>
                  <a:uLnTx/>
                  <a:uFillTx/>
                  <a:latin typeface="Calibri" panose="020F0502020204030204"/>
                  <a:ea typeface="+mn-ea"/>
                  <a:cs typeface="+mn-cs"/>
                </a:rPr>
                <a:t>D</a:t>
              </a:r>
              <a:endParaRPr kumimoji="0" lang="es-CL"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CuadroTexto 24">
            <a:extLst>
              <a:ext uri="{FF2B5EF4-FFF2-40B4-BE49-F238E27FC236}">
                <a16:creationId xmlns:a16="http://schemas.microsoft.com/office/drawing/2014/main" id="{F4146E51-705B-ED4F-2ABB-09DF6A9B1871}"/>
              </a:ext>
            </a:extLst>
          </p:cNvPr>
          <p:cNvSpPr txBox="1"/>
          <p:nvPr/>
        </p:nvSpPr>
        <p:spPr>
          <a:xfrm>
            <a:off x="790545" y="4421105"/>
            <a:ext cx="459453" cy="338554"/>
          </a:xfrm>
          <a:prstGeom prst="rect">
            <a:avLst/>
          </a:prstGeom>
          <a:noFill/>
        </p:spPr>
        <p:txBody>
          <a:bodyPr wrap="square">
            <a:spAutoFit/>
          </a:bodyPr>
          <a:lstStyle/>
          <a:p>
            <a:pPr lvl="0" algn="just" eaLnBrk="0" fontAlgn="base" hangingPunct="0">
              <a:spcBef>
                <a:spcPct val="20000"/>
              </a:spcBef>
              <a:spcAft>
                <a:spcPct val="0"/>
              </a:spcAft>
              <a:defRPr/>
            </a:pPr>
            <a:r>
              <a:rPr lang="pt-BR" sz="1600" dirty="0">
                <a:solidFill>
                  <a:srgbClr val="000000"/>
                </a:solidFill>
                <a:latin typeface="Arial" charset="0"/>
              </a:rPr>
              <a:t>B)</a:t>
            </a:r>
          </a:p>
        </p:txBody>
      </p:sp>
      <p:sp>
        <p:nvSpPr>
          <p:cNvPr id="26" name="CuadroTexto 25">
            <a:extLst>
              <a:ext uri="{FF2B5EF4-FFF2-40B4-BE49-F238E27FC236}">
                <a16:creationId xmlns:a16="http://schemas.microsoft.com/office/drawing/2014/main" id="{F4146E51-705B-ED4F-2ABB-09DF6A9B1871}"/>
              </a:ext>
            </a:extLst>
          </p:cNvPr>
          <p:cNvSpPr txBox="1"/>
          <p:nvPr/>
        </p:nvSpPr>
        <p:spPr>
          <a:xfrm>
            <a:off x="4015953" y="2416129"/>
            <a:ext cx="459453" cy="338554"/>
          </a:xfrm>
          <a:prstGeom prst="rect">
            <a:avLst/>
          </a:prstGeom>
          <a:noFill/>
        </p:spPr>
        <p:txBody>
          <a:bodyPr wrap="square">
            <a:spAutoFit/>
          </a:bodyPr>
          <a:lstStyle/>
          <a:p>
            <a:pPr lvl="0" algn="just" eaLnBrk="0" fontAlgn="base" hangingPunct="0">
              <a:spcBef>
                <a:spcPct val="20000"/>
              </a:spcBef>
              <a:spcAft>
                <a:spcPct val="0"/>
              </a:spcAft>
              <a:defRPr/>
            </a:pPr>
            <a:r>
              <a:rPr lang="pt-BR" sz="1600" dirty="0">
                <a:solidFill>
                  <a:srgbClr val="000000"/>
                </a:solidFill>
                <a:latin typeface="Arial" charset="0"/>
              </a:rPr>
              <a:t>C)</a:t>
            </a:r>
          </a:p>
        </p:txBody>
      </p:sp>
      <p:sp>
        <p:nvSpPr>
          <p:cNvPr id="27" name="CuadroTexto 26">
            <a:extLst>
              <a:ext uri="{FF2B5EF4-FFF2-40B4-BE49-F238E27FC236}">
                <a16:creationId xmlns:a16="http://schemas.microsoft.com/office/drawing/2014/main" id="{F4146E51-705B-ED4F-2ABB-09DF6A9B1871}"/>
              </a:ext>
            </a:extLst>
          </p:cNvPr>
          <p:cNvSpPr txBox="1"/>
          <p:nvPr/>
        </p:nvSpPr>
        <p:spPr>
          <a:xfrm>
            <a:off x="4015954" y="4421105"/>
            <a:ext cx="459453" cy="338554"/>
          </a:xfrm>
          <a:prstGeom prst="rect">
            <a:avLst/>
          </a:prstGeom>
          <a:noFill/>
        </p:spPr>
        <p:txBody>
          <a:bodyPr wrap="square">
            <a:spAutoFit/>
          </a:bodyPr>
          <a:lstStyle/>
          <a:p>
            <a:pPr lvl="0" algn="just" eaLnBrk="0" fontAlgn="base" hangingPunct="0">
              <a:spcBef>
                <a:spcPct val="20000"/>
              </a:spcBef>
              <a:spcAft>
                <a:spcPct val="0"/>
              </a:spcAft>
              <a:defRPr/>
            </a:pPr>
            <a:r>
              <a:rPr lang="pt-BR" sz="1600" dirty="0">
                <a:solidFill>
                  <a:srgbClr val="000000"/>
                </a:solidFill>
                <a:latin typeface="Arial" charset="0"/>
              </a:rPr>
              <a:t>D)</a:t>
            </a:r>
          </a:p>
        </p:txBody>
      </p:sp>
      <mc:AlternateContent xmlns:mc="http://schemas.openxmlformats.org/markup-compatibility/2006">
        <mc:Choice xmlns:p14="http://schemas.microsoft.com/office/powerpoint/2010/main" Requires="p14">
          <p:contentPart p14:bwMode="auto" r:id="rId9">
            <p14:nvContentPartPr>
              <p14:cNvPr id="2" name="Entrada de lápiz 1">
                <a:extLst>
                  <a:ext uri="{FF2B5EF4-FFF2-40B4-BE49-F238E27FC236}">
                    <a16:creationId xmlns:a16="http://schemas.microsoft.com/office/drawing/2014/main" id="{D73172A7-92CF-FCAD-FFD3-93D86EC35F53}"/>
                  </a:ext>
                </a:extLst>
              </p14:cNvPr>
              <p14:cNvContentPartPr/>
              <p14:nvPr/>
            </p14:nvContentPartPr>
            <p14:xfrm>
              <a:off x="5576400" y="5172840"/>
              <a:ext cx="82080" cy="403560"/>
            </p14:xfrm>
          </p:contentPart>
        </mc:Choice>
        <mc:Fallback>
          <p:pic>
            <p:nvPicPr>
              <p:cNvPr id="2" name="Entrada de lápiz 1">
                <a:extLst>
                  <a:ext uri="{FF2B5EF4-FFF2-40B4-BE49-F238E27FC236}">
                    <a16:creationId xmlns:a16="http://schemas.microsoft.com/office/drawing/2014/main" id="{D73172A7-92CF-FCAD-FFD3-93D86EC35F53}"/>
                  </a:ext>
                </a:extLst>
              </p:cNvPr>
              <p:cNvPicPr/>
              <p:nvPr/>
            </p:nvPicPr>
            <p:blipFill>
              <a:blip r:embed="rId10"/>
              <a:stretch>
                <a:fillRect/>
              </a:stretch>
            </p:blipFill>
            <p:spPr>
              <a:xfrm>
                <a:off x="5567040" y="5163480"/>
                <a:ext cx="100800" cy="422280"/>
              </a:xfrm>
              <a:prstGeom prst="rect">
                <a:avLst/>
              </a:prstGeom>
            </p:spPr>
          </p:pic>
        </mc:Fallback>
      </mc:AlternateContent>
    </p:spTree>
    <p:extLst>
      <p:ext uri="{BB962C8B-B14F-4D97-AF65-F5344CB8AC3E}">
        <p14:creationId xmlns:p14="http://schemas.microsoft.com/office/powerpoint/2010/main" val="33043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5FC61E8-66EC-5C06-C31F-CC005C0E1D10}"/>
              </a:ext>
            </a:extLst>
          </p:cNvPr>
          <p:cNvSpPr txBox="1"/>
          <p:nvPr/>
        </p:nvSpPr>
        <p:spPr>
          <a:xfrm>
            <a:off x="2417444" y="459686"/>
            <a:ext cx="8185901" cy="707886"/>
          </a:xfrm>
          <a:prstGeom prst="rect">
            <a:avLst/>
          </a:prstGeom>
          <a:noFill/>
        </p:spPr>
        <p:txBody>
          <a:bodyPr wrap="square" rtlCol="0">
            <a:spAutoFit/>
          </a:bodyPr>
          <a:lstStyle/>
          <a:p>
            <a:pPr algn="just"/>
            <a:r>
              <a:rPr lang="es-ES" sz="4000" b="1" dirty="0"/>
              <a:t>Energía eléctrica consumida</a:t>
            </a:r>
          </a:p>
        </p:txBody>
      </p:sp>
      <p:sp>
        <p:nvSpPr>
          <p:cNvPr id="7" name="Rectangle 4">
            <a:extLst>
              <a:ext uri="{FF2B5EF4-FFF2-40B4-BE49-F238E27FC236}">
                <a16:creationId xmlns:a16="http://schemas.microsoft.com/office/drawing/2014/main" id="{30591FD2-51F7-77A8-56CD-9118DB1420DE}"/>
              </a:ext>
            </a:extLst>
          </p:cNvPr>
          <p:cNvSpPr>
            <a:spLocks noChangeArrowheads="1"/>
          </p:cNvSpPr>
          <p:nvPr/>
        </p:nvSpPr>
        <p:spPr bwMode="auto">
          <a:xfrm>
            <a:off x="479050" y="1400219"/>
            <a:ext cx="7950576" cy="663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s-CL" altLang="es-CL" sz="1800" b="0" i="0" u="none" strike="noStrike" kern="0" cap="none" spc="0" normalizeH="0" baseline="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Es la cantidad de </a:t>
            </a:r>
            <a:r>
              <a:rPr kumimoji="0" lang="es-CL" altLang="es-CL" sz="1800" b="1" i="0" u="none" strike="noStrike" kern="0" cap="none" spc="0" normalizeH="0" baseline="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energía transformada</a:t>
            </a:r>
            <a:r>
              <a:rPr kumimoji="0" lang="es-CL" altLang="es-CL" sz="1800" b="0" i="0" u="none" strike="noStrike" kern="0" cap="none" spc="0" normalizeH="0" baseline="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 o </a:t>
            </a:r>
            <a:r>
              <a:rPr kumimoji="0" lang="es-CL" altLang="es-CL" sz="1800" b="1" i="0" u="none" strike="noStrike" kern="0" cap="none" spc="0" normalizeH="0" baseline="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“disipada” </a:t>
            </a:r>
            <a:r>
              <a:rPr kumimoji="0" lang="es-CL" altLang="es-CL" sz="1800" b="0" i="0" u="none" strike="noStrike" kern="0" cap="none" spc="0" normalizeH="0" baseline="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por un artefacto eléctrico </a:t>
            </a:r>
            <a:r>
              <a:rPr kumimoji="0" lang="es-CL" altLang="es-CL" sz="1800" b="1" i="0" u="none" strike="noStrike" kern="0" cap="none" spc="0" normalizeH="0" baseline="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en un determinado tiempo</a:t>
            </a:r>
            <a:r>
              <a:rPr kumimoji="0" lang="es-CL" altLang="es-CL" sz="1800" b="0" i="0" u="none" strike="noStrike" kern="0" cap="none" spc="0" normalizeH="0" baseline="0" noProof="0" dirty="0">
                <a:ln>
                  <a:noFill/>
                </a:ln>
                <a:solidFill>
                  <a:srgbClr val="000000"/>
                </a:solidFill>
                <a:effectLst/>
                <a:uLnTx/>
                <a:uFillTx/>
                <a:latin typeface="+mn-lt"/>
                <a:ea typeface="ＭＳ Ｐゴシック" panose="020B0600070205080204" pitchFamily="34" charset="-128"/>
                <a:cs typeface="Arial" panose="020B0604020202020204" pitchFamily="34" charset="0"/>
              </a:rPr>
              <a:t>. Se puede calcular como</a:t>
            </a:r>
            <a:r>
              <a:rPr lang="es-CL" altLang="es-CL" kern="0" dirty="0">
                <a:solidFill>
                  <a:srgbClr val="000000"/>
                </a:solidFill>
                <a:latin typeface="+mn-lt"/>
                <a:ea typeface="ＭＳ Ｐゴシック" panose="020B0600070205080204" pitchFamily="34" charset="-128"/>
              </a:rPr>
              <a:t>:</a:t>
            </a:r>
            <a:endParaRPr kumimoji="0" lang="es-CL" altLang="es-CL" sz="1800" b="0" i="0" u="none" strike="noStrike" kern="0" cap="none" spc="0" normalizeH="0" baseline="0" noProof="0" dirty="0">
              <a:ln>
                <a:noFill/>
              </a:ln>
              <a:solidFill>
                <a:srgbClr val="000000"/>
              </a:solidFill>
              <a:effectLst/>
              <a:uLnTx/>
              <a:uFillTx/>
              <a:latin typeface="+mn-lt"/>
              <a:ea typeface="ＭＳ Ｐゴシック" panose="020B0600070205080204" pitchFamily="34"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0" name="Object 14">
                <a:extLst>
                  <a:ext uri="{FF2B5EF4-FFF2-40B4-BE49-F238E27FC236}">
                    <a16:creationId xmlns:a16="http://schemas.microsoft.com/office/drawing/2014/main" id="{0DA18E66-C776-6306-0254-A13B3F81ACEB}"/>
                  </a:ext>
                </a:extLst>
              </p:cNvPr>
              <p:cNvSpPr txBox="1"/>
              <p:nvPr/>
            </p:nvSpPr>
            <p:spPr bwMode="auto">
              <a:xfrm>
                <a:off x="3060699" y="2411073"/>
                <a:ext cx="1511300" cy="504825"/>
              </a:xfrm>
              <a:prstGeom prst="rect">
                <a:avLst/>
              </a:prstGeom>
              <a:solidFill>
                <a:schemeClr val="accent2">
                  <a:lumMod val="75000"/>
                </a:schemeClr>
              </a:solidFill>
              <a:ln>
                <a:solidFill>
                  <a:schemeClr val="accent2">
                    <a:lumMod val="75000"/>
                  </a:schemeClr>
                </a:solidFill>
              </a:ln>
            </p:spPr>
            <p:txBody>
              <a:bodyPr anchor="ctr">
                <a:normAutofit/>
              </a:bodyPr>
              <a:lstStyle/>
              <a:p>
                <a:pPr/>
                <a14:m>
                  <m:oMathPara xmlns:m="http://schemas.openxmlformats.org/officeDocument/2006/math">
                    <m:oMathParaPr>
                      <m:jc m:val="center"/>
                    </m:oMathParaPr>
                    <m:oMath xmlns:m="http://schemas.openxmlformats.org/officeDocument/2006/math">
                      <m:r>
                        <a:rPr lang="es-CL" sz="2400" i="1" smtClean="0">
                          <a:solidFill>
                            <a:srgbClr val="FFFFFF"/>
                          </a:solidFill>
                          <a:latin typeface="Cambria Math" panose="02040503050406030204" pitchFamily="18" charset="0"/>
                        </a:rPr>
                        <m:t>𝐸</m:t>
                      </m:r>
                      <m:r>
                        <a:rPr lang="es-CL" sz="2400" i="1" smtClean="0">
                          <a:solidFill>
                            <a:srgbClr val="FFFFFF"/>
                          </a:solidFill>
                          <a:latin typeface="Cambria Math" panose="02040503050406030204" pitchFamily="18" charset="0"/>
                        </a:rPr>
                        <m:t>=</m:t>
                      </m:r>
                      <m:r>
                        <a:rPr lang="es-CL" sz="2400" i="1" smtClean="0">
                          <a:solidFill>
                            <a:srgbClr val="FFFFFF"/>
                          </a:solidFill>
                          <a:latin typeface="Cambria Math" panose="02040503050406030204" pitchFamily="18" charset="0"/>
                        </a:rPr>
                        <m:t>𝑃</m:t>
                      </m:r>
                      <m:r>
                        <a:rPr lang="es-CL" sz="2400" i="1" smtClean="0">
                          <a:solidFill>
                            <a:srgbClr val="FFFFFF"/>
                          </a:solidFill>
                          <a:latin typeface="Cambria Math" panose="02040503050406030204" pitchFamily="18" charset="0"/>
                        </a:rPr>
                        <m:t>⋅</m:t>
                      </m:r>
                      <m:r>
                        <a:rPr lang="es-CL" sz="2400" i="1" smtClean="0">
                          <a:solidFill>
                            <a:srgbClr val="FFFFFF"/>
                          </a:solidFill>
                          <a:latin typeface="Cambria Math" panose="02040503050406030204" pitchFamily="18" charset="0"/>
                        </a:rPr>
                        <m:t>𝑡</m:t>
                      </m:r>
                    </m:oMath>
                  </m:oMathPara>
                </a14:m>
                <a:endParaRPr lang="es-CL" sz="2400" dirty="0">
                  <a:solidFill>
                    <a:srgbClr val="FFFFFF"/>
                  </a:solidFill>
                </a:endParaRPr>
              </a:p>
            </p:txBody>
          </p:sp>
        </mc:Choice>
        <mc:Fallback xmlns="">
          <p:sp>
            <p:nvSpPr>
              <p:cNvPr id="10" name="Object 14">
                <a:extLst>
                  <a:ext uri="{FF2B5EF4-FFF2-40B4-BE49-F238E27FC236}">
                    <a16:creationId xmlns:a16="http://schemas.microsoft.com/office/drawing/2014/main" id="{0DA18E66-C776-6306-0254-A13B3F81ACEB}"/>
                  </a:ext>
                </a:extLst>
              </p:cNvPr>
              <p:cNvSpPr txBox="1">
                <a:spLocks noRot="1" noChangeAspect="1" noMove="1" noResize="1" noEditPoints="1" noAdjustHandles="1" noChangeArrowheads="1" noChangeShapeType="1" noTextEdit="1"/>
              </p:cNvSpPr>
              <p:nvPr/>
            </p:nvSpPr>
            <p:spPr bwMode="auto">
              <a:xfrm>
                <a:off x="3060699" y="2411073"/>
                <a:ext cx="1511300" cy="504825"/>
              </a:xfrm>
              <a:prstGeom prst="rect">
                <a:avLst/>
              </a:prstGeom>
              <a:blipFill>
                <a:blip r:embed="rId2"/>
                <a:stretch>
                  <a:fillRect/>
                </a:stretch>
              </a:blipFill>
              <a:ln>
                <a:solidFill>
                  <a:schemeClr val="accent2">
                    <a:lumMod val="75000"/>
                  </a:schemeClr>
                </a:solidFill>
              </a:ln>
            </p:spPr>
            <p:txBody>
              <a:bodyPr/>
              <a:lstStyle/>
              <a:p>
                <a:r>
                  <a:rPr lang="es-CL">
                    <a:noFill/>
                  </a:rPr>
                  <a:t> </a:t>
                </a:r>
              </a:p>
            </p:txBody>
          </p:sp>
        </mc:Fallback>
      </mc:AlternateContent>
      <p:grpSp>
        <p:nvGrpSpPr>
          <p:cNvPr id="5" name="Grupo 4"/>
          <p:cNvGrpSpPr/>
          <p:nvPr/>
        </p:nvGrpSpPr>
        <p:grpSpPr>
          <a:xfrm>
            <a:off x="5259209" y="2165020"/>
            <a:ext cx="3170417" cy="2356131"/>
            <a:chOff x="5409884" y="1867955"/>
            <a:chExt cx="3170417" cy="2356131"/>
          </a:xfrm>
        </p:grpSpPr>
        <p:pic>
          <p:nvPicPr>
            <p:cNvPr id="4" name="Imagen 3"/>
            <p:cNvPicPr>
              <a:picLocks noChangeAspect="1"/>
            </p:cNvPicPr>
            <p:nvPr/>
          </p:nvPicPr>
          <p:blipFill>
            <a:blip r:embed="rId3">
              <a:extLst>
                <a:ext uri="{BEBA8EAE-BF5A-486C-A8C5-ECC9F3942E4B}">
                  <a14:imgProps xmlns:a14="http://schemas.microsoft.com/office/drawing/2010/main">
                    <a14:imgLayer r:embed="rId4">
                      <a14:imgEffect>
                        <a14:backgroundRemoval t="2703" b="100000" l="0" r="99793">
                          <a14:foregroundMark x1="82780" y1="31926" x2="83402" y2="73480"/>
                          <a14:foregroundMark x1="92842" y1="45777" x2="89730" y2="73986"/>
                          <a14:foregroundMark x1="89627" y1="78547" x2="86618" y2="89358"/>
                          <a14:foregroundMark x1="65249" y1="35980" x2="64627" y2="39527"/>
                          <a14:foregroundMark x1="64938" y1="34459" x2="64938" y2="39358"/>
                          <a14:foregroundMark x1="64834" y1="36824" x2="65664" y2="43750"/>
                          <a14:foregroundMark x1="66183" y1="39189" x2="66183" y2="43412"/>
                          <a14:foregroundMark x1="71162" y1="26858" x2="72407" y2="51858"/>
                          <a14:foregroundMark x1="71058" y1="20608" x2="83921" y2="26351"/>
                          <a14:foregroundMark x1="67427" y1="21791" x2="67739" y2="35473"/>
                          <a14:foregroundMark x1="67324" y1="24662" x2="66701" y2="36824"/>
                          <a14:foregroundMark x1="67012" y1="29054" x2="66909" y2="22635"/>
                          <a14:foregroundMark x1="67739" y1="22128" x2="72407" y2="16385"/>
                          <a14:foregroundMark x1="68983" y1="17399" x2="67116" y2="19595"/>
                          <a14:foregroundMark x1="70643" y1="18581" x2="92116" y2="21115"/>
                          <a14:foregroundMark x1="92739" y1="19088" x2="74066" y2="17736"/>
                          <a14:foregroundMark x1="70851" y1="18581" x2="95124" y2="17905"/>
                          <a14:foregroundMark x1="96162" y1="20439" x2="96680" y2="58953"/>
                          <a14:foregroundMark x1="97718" y1="39696" x2="98755" y2="46284"/>
                          <a14:foregroundMark x1="97822" y1="37500" x2="98133" y2="38682"/>
                          <a14:foregroundMark x1="96162" y1="36486" x2="98651" y2="42568"/>
                          <a14:foregroundMark x1="99170" y1="42905" x2="99481" y2="45946"/>
                          <a14:foregroundMark x1="98651" y1="42905" x2="95747" y2="48480"/>
                          <a14:foregroundMark x1="87033" y1="33277" x2="89419" y2="56250"/>
                          <a14:foregroundMark x1="73755" y1="62838" x2="73859" y2="77365"/>
                          <a14:foregroundMark x1="67012" y1="43750" x2="67116" y2="66047"/>
                          <a14:foregroundMark x1="94191" y1="78378" x2="94087" y2="86824"/>
                          <a14:foregroundMark x1="95124" y1="74831" x2="94813" y2="78716"/>
                        </a14:backgroundRemoval>
                      </a14:imgEffect>
                    </a14:imgLayer>
                  </a14:imgProps>
                </a:ext>
              </a:extLst>
            </a:blip>
            <a:stretch>
              <a:fillRect/>
            </a:stretch>
          </p:blipFill>
          <p:spPr>
            <a:xfrm>
              <a:off x="5409884" y="1867955"/>
              <a:ext cx="3170417" cy="1946978"/>
            </a:xfrm>
            <a:prstGeom prst="rect">
              <a:avLst/>
            </a:prstGeom>
          </p:spPr>
        </p:pic>
        <p:sp>
          <p:nvSpPr>
            <p:cNvPr id="9" name="Rectangle 4">
              <a:extLst>
                <a:ext uri="{FF2B5EF4-FFF2-40B4-BE49-F238E27FC236}">
                  <a16:creationId xmlns:a16="http://schemas.microsoft.com/office/drawing/2014/main" id="{30591FD2-51F7-77A8-56CD-9118DB1420DE}"/>
                </a:ext>
              </a:extLst>
            </p:cNvPr>
            <p:cNvSpPr>
              <a:spLocks noChangeArrowheads="1"/>
            </p:cNvSpPr>
            <p:nvPr/>
          </p:nvSpPr>
          <p:spPr bwMode="auto">
            <a:xfrm>
              <a:off x="6215325" y="3814933"/>
              <a:ext cx="1847177" cy="409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s-CL" altLang="es-CL" sz="1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ＭＳ Ｐゴシック" panose="020B0600070205080204" pitchFamily="34" charset="-128"/>
                  <a:cs typeface="Arial" panose="020B0604020202020204" pitchFamily="34" charset="0"/>
                </a:rPr>
                <a:t>Medidor</a:t>
              </a:r>
              <a:r>
                <a:rPr kumimoji="0" lang="es-CL" altLang="es-CL" sz="1800" b="0"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mn-lt"/>
                  <a:ea typeface="ＭＳ Ｐゴシック" panose="020B0600070205080204" pitchFamily="34" charset="-128"/>
                  <a:cs typeface="Arial" panose="020B0604020202020204" pitchFamily="34" charset="0"/>
                </a:rPr>
                <a:t> eléctrico</a:t>
              </a:r>
              <a:endParaRPr kumimoji="0" lang="es-CL" altLang="es-CL" sz="1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ＭＳ Ｐゴシック" panose="020B0600070205080204" pitchFamily="34" charset="-128"/>
                <a:cs typeface="Arial" panose="020B0604020202020204" pitchFamily="34" charset="0"/>
              </a:endParaRPr>
            </a:p>
          </p:txBody>
        </p:sp>
      </p:grpSp>
      <p:sp>
        <p:nvSpPr>
          <p:cNvPr id="15" name="21 Rectángulo">
            <a:extLst>
              <a:ext uri="{FF2B5EF4-FFF2-40B4-BE49-F238E27FC236}">
                <a16:creationId xmlns:a16="http://schemas.microsoft.com/office/drawing/2014/main" id="{AF227DCE-106C-F888-637A-2325F73417E6}"/>
              </a:ext>
            </a:extLst>
          </p:cNvPr>
          <p:cNvSpPr>
            <a:spLocks noChangeArrowheads="1"/>
          </p:cNvSpPr>
          <p:nvPr/>
        </p:nvSpPr>
        <p:spPr bwMode="auto">
          <a:xfrm>
            <a:off x="675293" y="3882745"/>
            <a:ext cx="4360663" cy="2336024"/>
          </a:xfrm>
          <a:prstGeom prst="rect">
            <a:avLst/>
          </a:prstGeom>
          <a:noFill/>
          <a:ln w="28575">
            <a:solidFill>
              <a:srgbClr val="A7BA1A"/>
            </a:solidFill>
            <a:prstDash val="sys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defTabSz="914400" eaLnBrk="1" fontAlgn="base" latinLnBrk="0" hangingPunct="1">
              <a:lnSpc>
                <a:spcPct val="90000"/>
              </a:lnSpc>
              <a:spcBef>
                <a:spcPct val="20000"/>
              </a:spcBef>
              <a:spcAft>
                <a:spcPct val="0"/>
              </a:spcAft>
              <a:buClrTx/>
              <a:buSzTx/>
              <a:buFontTx/>
              <a:buNone/>
              <a:tabLst/>
              <a:defRPr/>
            </a:pPr>
            <a:r>
              <a:rPr kumimoji="0" lang="es-ES" altLang="es-CL" sz="1800" b="0" i="0" u="none" strike="noStrike" kern="0" cap="none" spc="0" normalizeH="0" baseline="0" noProof="0" dirty="0">
                <a:ln>
                  <a:noFill/>
                </a:ln>
                <a:solidFill>
                  <a:srgbClr val="000000"/>
                </a:solidFill>
                <a:effectLst/>
                <a:uLnTx/>
                <a:uFillTx/>
                <a:latin typeface="+mn-lt"/>
                <a:ea typeface="ＭＳ Ｐゴシック" panose="020B0600070205080204" pitchFamily="34" charset="-128"/>
              </a:rPr>
              <a:t>Su unidad</a:t>
            </a:r>
            <a:r>
              <a:rPr kumimoji="0" lang="es-ES" altLang="es-CL" sz="1800" b="0" i="0" u="none" strike="noStrike" kern="0" cap="none" spc="0" normalizeH="0" noProof="0" dirty="0">
                <a:ln>
                  <a:noFill/>
                </a:ln>
                <a:solidFill>
                  <a:srgbClr val="000000"/>
                </a:solidFill>
                <a:effectLst/>
                <a:uLnTx/>
                <a:uFillTx/>
                <a:latin typeface="+mn-lt"/>
                <a:ea typeface="ＭＳ Ｐゴシック" panose="020B0600070205080204" pitchFamily="34" charset="-128"/>
              </a:rPr>
              <a:t> en el </a:t>
            </a:r>
            <a:r>
              <a:rPr kumimoji="0" lang="es-ES" altLang="es-CL" sz="1800" b="0" i="0" u="none" strike="noStrike" kern="0" cap="none" spc="0" normalizeH="0" baseline="0" noProof="0" dirty="0">
                <a:ln>
                  <a:noFill/>
                </a:ln>
                <a:solidFill>
                  <a:srgbClr val="000000"/>
                </a:solidFill>
                <a:effectLst/>
                <a:uLnTx/>
                <a:uFillTx/>
                <a:latin typeface="+mn-lt"/>
                <a:ea typeface="ＭＳ Ｐゴシック" panose="020B0600070205080204" pitchFamily="34" charset="-128"/>
              </a:rPr>
              <a:t>S.I.</a:t>
            </a:r>
            <a:r>
              <a:rPr kumimoji="0" lang="es-ES" altLang="es-CL" sz="1800" b="0" i="0" u="none" strike="noStrike" kern="0" cap="none" spc="0" normalizeH="0" noProof="0" dirty="0">
                <a:ln>
                  <a:noFill/>
                </a:ln>
                <a:solidFill>
                  <a:srgbClr val="000000"/>
                </a:solidFill>
                <a:effectLst/>
                <a:uLnTx/>
                <a:uFillTx/>
                <a:latin typeface="+mn-lt"/>
                <a:ea typeface="ＭＳ Ｐゴシック" panose="020B0600070205080204" pitchFamily="34" charset="-128"/>
              </a:rPr>
              <a:t> es:</a:t>
            </a:r>
            <a:endParaRPr kumimoji="0" lang="es-ES" altLang="es-CL" sz="1800" b="0" i="0" u="none" strike="noStrike" kern="0" cap="none" spc="0" normalizeH="0" baseline="0" noProof="0" dirty="0">
              <a:ln>
                <a:noFill/>
              </a:ln>
              <a:solidFill>
                <a:srgbClr val="000000"/>
              </a:solidFill>
              <a:effectLst/>
              <a:uLnTx/>
              <a:uFillTx/>
              <a:latin typeface="+mn-lt"/>
              <a:ea typeface="ＭＳ Ｐゴシック" panose="020B0600070205080204" pitchFamily="34" charset="-128"/>
            </a:endParaRPr>
          </a:p>
          <a:p>
            <a:pPr algn="ctr" eaLnBrk="1" fontAlgn="base" hangingPunct="1">
              <a:spcBef>
                <a:spcPct val="20000"/>
              </a:spcBef>
              <a:spcAft>
                <a:spcPct val="0"/>
              </a:spcAft>
            </a:pPr>
            <a:r>
              <a:rPr lang="es-CL" altLang="es-CL" i="1" dirty="0">
                <a:solidFill>
                  <a:srgbClr val="000000"/>
                </a:solidFill>
                <a:latin typeface="+mn-lt"/>
                <a:ea typeface="ＭＳ Ｐゴシック" panose="020B0600070205080204" pitchFamily="34" charset="-128"/>
              </a:rPr>
              <a:t>[watt · segundo]</a:t>
            </a:r>
          </a:p>
          <a:p>
            <a:pPr algn="ctr" eaLnBrk="1" fontAlgn="base" hangingPunct="1">
              <a:spcBef>
                <a:spcPct val="20000"/>
              </a:spcBef>
              <a:spcAft>
                <a:spcPct val="0"/>
              </a:spcAft>
            </a:pPr>
            <a:endParaRPr lang="es-CL" altLang="es-CL" i="1" dirty="0">
              <a:solidFill>
                <a:srgbClr val="000000"/>
              </a:solidFill>
              <a:latin typeface="+mn-lt"/>
              <a:ea typeface="ＭＳ Ｐゴシック" panose="020B0600070205080204" pitchFamily="34" charset="-128"/>
            </a:endParaRPr>
          </a:p>
          <a:p>
            <a:pPr algn="just" eaLnBrk="1" fontAlgn="base" hangingPunct="1">
              <a:spcBef>
                <a:spcPct val="20000"/>
              </a:spcBef>
              <a:spcAft>
                <a:spcPct val="0"/>
              </a:spcAft>
            </a:pPr>
            <a:r>
              <a:rPr lang="es-ES" altLang="es-CL" kern="0" dirty="0">
                <a:solidFill>
                  <a:srgbClr val="000000"/>
                </a:solidFill>
                <a:latin typeface="+mn-lt"/>
                <a:ea typeface="ＭＳ Ｐゴシック" panose="020B0600070205080204" pitchFamily="34" charset="-128"/>
              </a:rPr>
              <a:t>También suele medirse en: </a:t>
            </a:r>
          </a:p>
          <a:p>
            <a:pPr algn="ctr" eaLnBrk="1" fontAlgn="base" hangingPunct="1">
              <a:spcBef>
                <a:spcPct val="20000"/>
              </a:spcBef>
              <a:spcAft>
                <a:spcPct val="0"/>
              </a:spcAft>
            </a:pPr>
            <a:r>
              <a:rPr lang="es-ES" altLang="es-CL" i="1" kern="0" dirty="0">
                <a:solidFill>
                  <a:srgbClr val="000000"/>
                </a:solidFill>
                <a:latin typeface="+mn-lt"/>
                <a:ea typeface="ＭＳ Ｐゴシック" panose="020B0600070205080204" pitchFamily="34" charset="-128"/>
              </a:rPr>
              <a:t>[kilowatt · hora]</a:t>
            </a:r>
          </a:p>
          <a:p>
            <a:pPr algn="just" eaLnBrk="1" fontAlgn="base" hangingPunct="1">
              <a:spcBef>
                <a:spcPct val="20000"/>
              </a:spcBef>
              <a:spcAft>
                <a:spcPct val="0"/>
              </a:spcAft>
            </a:pPr>
            <a:r>
              <a:rPr lang="es-ES" altLang="es-CL" kern="0" dirty="0">
                <a:solidFill>
                  <a:srgbClr val="000000"/>
                </a:solidFill>
                <a:latin typeface="+mn-lt"/>
                <a:ea typeface="ＭＳ Ｐゴシック" panose="020B0600070205080204" pitchFamily="34" charset="-128"/>
              </a:rPr>
              <a:t>aunque esta unidad no pertenece ni al S.I. ni</a:t>
            </a:r>
          </a:p>
          <a:p>
            <a:pPr algn="just" eaLnBrk="1" fontAlgn="base" hangingPunct="1">
              <a:spcBef>
                <a:spcPct val="20000"/>
              </a:spcBef>
              <a:spcAft>
                <a:spcPct val="0"/>
              </a:spcAft>
            </a:pPr>
            <a:r>
              <a:rPr lang="es-ES" altLang="es-CL" kern="0" dirty="0">
                <a:solidFill>
                  <a:srgbClr val="000000"/>
                </a:solidFill>
                <a:latin typeface="+mn-lt"/>
                <a:ea typeface="ＭＳ Ｐゴシック" panose="020B0600070205080204" pitchFamily="34" charset="-128"/>
              </a:rPr>
              <a:t>al C.G.S.</a:t>
            </a:r>
          </a:p>
        </p:txBody>
      </p:sp>
      <p:sp>
        <p:nvSpPr>
          <p:cNvPr id="16" name="Bocadillo: rectángulo con esquinas redondeadas 26">
            <a:extLst>
              <a:ext uri="{FF2B5EF4-FFF2-40B4-BE49-F238E27FC236}">
                <a16:creationId xmlns:a16="http://schemas.microsoft.com/office/drawing/2014/main" id="{F3E0EB7B-9CA8-9E60-57E6-43DC6527504D}"/>
              </a:ext>
            </a:extLst>
          </p:cNvPr>
          <p:cNvSpPr/>
          <p:nvPr/>
        </p:nvSpPr>
        <p:spPr>
          <a:xfrm>
            <a:off x="5259209" y="4646317"/>
            <a:ext cx="3405741" cy="1304245"/>
          </a:xfrm>
          <a:prstGeom prst="wedgeRoundRectCallout">
            <a:avLst>
              <a:gd name="adj1" fmla="val 20969"/>
              <a:gd name="adj2" fmla="val -31110"/>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Los </a:t>
            </a:r>
            <a:r>
              <a:rPr lang="es-ES" b="1" dirty="0">
                <a:solidFill>
                  <a:srgbClr val="FFFF00"/>
                </a:solidFill>
              </a:rPr>
              <a:t>medidores eléctricos </a:t>
            </a:r>
            <a:r>
              <a:rPr lang="es-ES" b="1" dirty="0"/>
              <a:t>son los encargados de </a:t>
            </a:r>
            <a:r>
              <a:rPr lang="es-ES" b="1" dirty="0">
                <a:solidFill>
                  <a:srgbClr val="FFFF00"/>
                </a:solidFill>
              </a:rPr>
              <a:t>medir la energía eléctrica consumida </a:t>
            </a:r>
            <a:r>
              <a:rPr lang="es-ES" b="1" dirty="0"/>
              <a:t>en nuestros hogares.</a:t>
            </a:r>
          </a:p>
        </p:txBody>
      </p:sp>
      <p:pic>
        <p:nvPicPr>
          <p:cNvPr id="11" name="Imagen 10"/>
          <p:cNvPicPr>
            <a:picLocks noChangeAspect="1"/>
          </p:cNvPicPr>
          <p:nvPr/>
        </p:nvPicPr>
        <p:blipFill>
          <a:blip r:embed="rId5"/>
          <a:stretch>
            <a:fillRect/>
          </a:stretch>
        </p:blipFill>
        <p:spPr>
          <a:xfrm>
            <a:off x="82474" y="233823"/>
            <a:ext cx="2334970" cy="701101"/>
          </a:xfrm>
          <a:prstGeom prst="rect">
            <a:avLst/>
          </a:prstGeom>
        </p:spPr>
      </p:pic>
      <mc:AlternateContent xmlns:mc="http://schemas.openxmlformats.org/markup-compatibility/2006">
        <mc:Choice xmlns:p14="http://schemas.microsoft.com/office/powerpoint/2010/main" Requires="p14">
          <p:contentPart p14:bwMode="auto" r:id="rId6">
            <p14:nvContentPartPr>
              <p14:cNvPr id="3" name="Entrada de lápiz 2">
                <a:extLst>
                  <a:ext uri="{FF2B5EF4-FFF2-40B4-BE49-F238E27FC236}">
                    <a16:creationId xmlns:a16="http://schemas.microsoft.com/office/drawing/2014/main" id="{E93E77BF-000A-71B9-4006-828EB794150A}"/>
                  </a:ext>
                </a:extLst>
              </p14:cNvPr>
              <p14:cNvContentPartPr/>
              <p14:nvPr/>
            </p14:nvContentPartPr>
            <p14:xfrm>
              <a:off x="5200560" y="1845360"/>
              <a:ext cx="3599280" cy="2702160"/>
            </p14:xfrm>
          </p:contentPart>
        </mc:Choice>
        <mc:Fallback>
          <p:pic>
            <p:nvPicPr>
              <p:cNvPr id="3" name="Entrada de lápiz 2">
                <a:extLst>
                  <a:ext uri="{FF2B5EF4-FFF2-40B4-BE49-F238E27FC236}">
                    <a16:creationId xmlns:a16="http://schemas.microsoft.com/office/drawing/2014/main" id="{E93E77BF-000A-71B9-4006-828EB794150A}"/>
                  </a:ext>
                </a:extLst>
              </p:cNvPr>
              <p:cNvPicPr/>
              <p:nvPr/>
            </p:nvPicPr>
            <p:blipFill>
              <a:blip r:embed="rId7"/>
              <a:stretch>
                <a:fillRect/>
              </a:stretch>
            </p:blipFill>
            <p:spPr>
              <a:xfrm>
                <a:off x="5191200" y="1836000"/>
                <a:ext cx="3618000" cy="2720880"/>
              </a:xfrm>
              <a:prstGeom prst="rect">
                <a:avLst/>
              </a:prstGeom>
            </p:spPr>
          </p:pic>
        </mc:Fallback>
      </mc:AlternateContent>
    </p:spTree>
    <p:extLst>
      <p:ext uri="{BB962C8B-B14F-4D97-AF65-F5344CB8AC3E}">
        <p14:creationId xmlns:p14="http://schemas.microsoft.com/office/powerpoint/2010/main" val="423118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animBg="1"/>
      <p:bldP spid="15" grpId="0" animBg="1"/>
      <p:bldP spid="16" grpId="0" animBg="1"/>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opción 2 " id="{88D39F75-27C9-AF4C-950C-C58BAAC23C26}" vid="{79EDF244-E6F9-8443-A5F8-395FCE4F084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9792</TotalTime>
  <Words>2772</Words>
  <Application>Microsoft Office PowerPoint</Application>
  <PresentationFormat>Presentación en pantalla (4:3)</PresentationFormat>
  <Paragraphs>239</Paragraphs>
  <Slides>24</Slides>
  <Notes>7</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24</vt:i4>
      </vt:variant>
    </vt:vector>
  </HeadingPairs>
  <TitlesOfParts>
    <vt:vector size="33" baseType="lpstr">
      <vt:lpstr>ＭＳ Ｐゴシック</vt:lpstr>
      <vt:lpstr>Arial</vt:lpstr>
      <vt:lpstr>Arial Black</vt:lpstr>
      <vt:lpstr>Arial Rounded MT Bold</vt:lpstr>
      <vt:lpstr>Calibri</vt:lpstr>
      <vt:lpstr>Calibri Light</vt:lpstr>
      <vt:lpstr>Cambria Math</vt:lpstr>
      <vt:lpstr>Tema de Office</vt:lpstr>
      <vt:lpstr>Equation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coñuecar</dc:creator>
  <cp:lastModifiedBy>Raysa Knight</cp:lastModifiedBy>
  <cp:revision>502</cp:revision>
  <dcterms:created xsi:type="dcterms:W3CDTF">2022-03-22T13:51:52Z</dcterms:created>
  <dcterms:modified xsi:type="dcterms:W3CDTF">2026-05-23T00:08:57Z</dcterms:modified>
</cp:coreProperties>
</file>