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2.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sldIdLst>
    <p:sldId id="354" r:id="rId2"/>
    <p:sldId id="452" r:id="rId3"/>
    <p:sldId id="425" r:id="rId4"/>
    <p:sldId id="440" r:id="rId5"/>
    <p:sldId id="427" r:id="rId6"/>
    <p:sldId id="444" r:id="rId7"/>
    <p:sldId id="445" r:id="rId8"/>
    <p:sldId id="453" r:id="rId9"/>
    <p:sldId id="428" r:id="rId10"/>
    <p:sldId id="429" r:id="rId11"/>
    <p:sldId id="449" r:id="rId12"/>
    <p:sldId id="448" r:id="rId13"/>
    <p:sldId id="423" r:id="rId14"/>
    <p:sldId id="446" r:id="rId15"/>
    <p:sldId id="456" r:id="rId16"/>
    <p:sldId id="450" r:id="rId17"/>
    <p:sldId id="457" r:id="rId18"/>
    <p:sldId id="458" r:id="rId19"/>
    <p:sldId id="459" r:id="rId20"/>
    <p:sldId id="460" r:id="rId21"/>
    <p:sldId id="411" r:id="rId22"/>
    <p:sldId id="455" r:id="rId23"/>
    <p:sldId id="441" r:id="rId24"/>
    <p:sldId id="454" r:id="rId25"/>
    <p:sldId id="436" r:id="rId26"/>
    <p:sldId id="409" r:id="rId27"/>
    <p:sldId id="461" r:id="rId28"/>
  </p:sldIdLst>
  <p:sldSz cx="9144000" cy="6858000" type="letter"/>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3CDE0F-2F07-6152-9460-A874F4AADBF8}" name="Valentina Camus Parada" initials="VCP" userId="a62a4238e6f372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8EC8"/>
    <a:srgbClr val="853C8D"/>
    <a:srgbClr val="A7BA1A"/>
    <a:srgbClr val="F29415"/>
    <a:srgbClr val="2B73BA"/>
    <a:srgbClr val="843C8E"/>
    <a:srgbClr val="843D8E"/>
    <a:srgbClr val="2B7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F43E5E-7A50-4F86-873D-7ECBBE62954F}" v="18" dt="2026-05-09T14:55:36.43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4" autoAdjust="0"/>
    <p:restoredTop sz="89892" autoAdjust="0"/>
  </p:normalViewPr>
  <p:slideViewPr>
    <p:cSldViewPr snapToGrid="0" snapToObjects="1">
      <p:cViewPr varScale="1">
        <p:scale>
          <a:sx n="57" d="100"/>
          <a:sy n="57" d="100"/>
        </p:scale>
        <p:origin x="1448" y="32"/>
      </p:cViewPr>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sa Knight" userId="87b019da5b4ccf4e" providerId="LiveId" clId="{BAF915FE-412F-4EDC-A812-722440047950}"/>
    <pc:docChg chg="custSel addSld delSld modSld">
      <pc:chgData name="Raysa Knight" userId="87b019da5b4ccf4e" providerId="LiveId" clId="{BAF915FE-412F-4EDC-A812-722440047950}" dt="2026-05-09T14:55:36.422" v="23"/>
      <pc:docMkLst>
        <pc:docMk/>
      </pc:docMkLst>
      <pc:sldChg chg="add">
        <pc:chgData name="Raysa Knight" userId="87b019da5b4ccf4e" providerId="LiveId" clId="{BAF915FE-412F-4EDC-A812-722440047950}" dt="2026-05-02T17:56:08.796" v="2"/>
        <pc:sldMkLst>
          <pc:docMk/>
          <pc:sldMk cId="3690373389" sldId="354"/>
        </pc:sldMkLst>
      </pc:sldChg>
      <pc:sldChg chg="addSp">
        <pc:chgData name="Raysa Knight" userId="87b019da5b4ccf4e" providerId="LiveId" clId="{BAF915FE-412F-4EDC-A812-722440047950}" dt="2026-05-09T14:55:36.422" v="23"/>
        <pc:sldMkLst>
          <pc:docMk/>
          <pc:sldMk cId="2152103998" sldId="423"/>
        </pc:sldMkLst>
        <pc:inkChg chg="add">
          <ac:chgData name="Raysa Knight" userId="87b019da5b4ccf4e" providerId="LiveId" clId="{BAF915FE-412F-4EDC-A812-722440047950}" dt="2026-05-09T14:55:36.422" v="23"/>
          <ac:inkMkLst>
            <pc:docMk/>
            <pc:sldMk cId="2152103998" sldId="423"/>
            <ac:inkMk id="2" creationId="{359D706C-F3AB-AE73-071F-5F4DF7F34CBF}"/>
          </ac:inkMkLst>
        </pc:inkChg>
      </pc:sldChg>
      <pc:sldChg chg="addSp">
        <pc:chgData name="Raysa Knight" userId="87b019da5b4ccf4e" providerId="LiveId" clId="{BAF915FE-412F-4EDC-A812-722440047950}" dt="2026-05-09T14:55:36.422" v="23"/>
        <pc:sldMkLst>
          <pc:docMk/>
          <pc:sldMk cId="1433829587" sldId="453"/>
        </pc:sldMkLst>
        <pc:inkChg chg="add">
          <ac:chgData name="Raysa Knight" userId="87b019da5b4ccf4e" providerId="LiveId" clId="{BAF915FE-412F-4EDC-A812-722440047950}" dt="2026-05-09T14:55:36.422" v="23"/>
          <ac:inkMkLst>
            <pc:docMk/>
            <pc:sldMk cId="1433829587" sldId="453"/>
            <ac:inkMk id="2" creationId="{5E65B2E6-E9B4-E7A3-8270-D77E57232564}"/>
          </ac:inkMkLst>
        </pc:inkChg>
      </pc:sldChg>
      <pc:sldChg chg="addSp delSp modSp add mod modAnim">
        <pc:chgData name="Raysa Knight" userId="87b019da5b4ccf4e" providerId="LiveId" clId="{BAF915FE-412F-4EDC-A812-722440047950}" dt="2026-05-02T18:21:21.043" v="22" actId="14100"/>
        <pc:sldMkLst>
          <pc:docMk/>
          <pc:sldMk cId="2988905175" sldId="461"/>
        </pc:sldMkLst>
        <pc:picChg chg="add mod">
          <ac:chgData name="Raysa Knight" userId="87b019da5b4ccf4e" providerId="LiveId" clId="{BAF915FE-412F-4EDC-A812-722440047950}" dt="2026-05-02T18:07:25.649" v="15" actId="1076"/>
          <ac:picMkLst>
            <pc:docMk/>
            <pc:sldMk cId="2988905175" sldId="461"/>
            <ac:picMk id="5" creationId="{4C2090BA-0A85-8752-4512-6313FC8E4B25}"/>
          </ac:picMkLst>
        </pc:picChg>
        <pc:picChg chg="add mod">
          <ac:chgData name="Raysa Knight" userId="87b019da5b4ccf4e" providerId="LiveId" clId="{BAF915FE-412F-4EDC-A812-722440047950}" dt="2026-05-02T18:21:21.043" v="22" actId="14100"/>
          <ac:picMkLst>
            <pc:docMk/>
            <pc:sldMk cId="2988905175" sldId="461"/>
            <ac:picMk id="1028" creationId="{A4DF09B4-F642-BC16-5096-24991E10F229}"/>
          </ac:picMkLst>
        </pc:picChg>
      </pc:sldChg>
    </pc:docChg>
  </pc:docChgLst>
</pc:chgInfo>
</file>

<file path=ppt/ink/ink1.xml><?xml version="1.0" encoding="utf-8"?>
<inkml:ink xmlns:inkml="http://www.w3.org/2003/InkML">
  <inkml:definitions>
    <inkml:context xml:id="ctx0">
      <inkml:inkSource xml:id="inkSrc0">
        <inkml:traceFormat>
          <inkml:channel name="X" type="integer" max="18176" units="cm"/>
          <inkml:channel name="Y" type="integer" max="11008" units="cm"/>
          <inkml:channel name="F" type="integer" max="4096" units="dev"/>
          <inkml:channel name="T" type="integer" max="2.14748E9" units="dev"/>
        </inkml:traceFormat>
        <inkml:channelProperties>
          <inkml:channelProperty channel="X" name="resolution" value="588.22009" units="1/cm"/>
          <inkml:channelProperty channel="Y" name="resolution" value="632.64368" units="1/cm"/>
          <inkml:channelProperty channel="F" name="resolution" value="0" units="1/dev"/>
          <inkml:channelProperty channel="T" name="resolution" value="1" units="1/dev"/>
        </inkml:channelProperties>
      </inkml:inkSource>
      <inkml:timestamp xml:id="ts0" timeString="2026-05-09T14:19:40.461"/>
    </inkml:context>
    <inkml:brush xml:id="br0">
      <inkml:brushProperty name="width" value="0.05292" units="cm"/>
      <inkml:brushProperty name="height" value="0.05292" units="cm"/>
      <inkml:brushProperty name="color" value="#FF0000"/>
    </inkml:brush>
  </inkml:definitions>
  <inkml:trace contextRef="#ctx0" brushRef="#br0">2303 3549 12 0,'0'2'0'0,"0"-2"0"0,0 4 0 0,0-4 0 0,0 3 0 0,0-3 0 0,0 3 0 0,0-3 0 0,0 6 0 0,0-6 0 0,-5 8 0 0,5-8 0 0,-2 12 0 0,2-12 0 0,-6 16 0 0,6-16 0 0,-3 21 0 0,3-21 0 16,-6 26 0-16,6-26 0 0,-9 19 0 0,9-19 0 16,-12 21 0-16,12-21 0 0,-13 20 0 0,13-20 0 15,-13 23 0-15,13-23 0 0,-11 31 0 0,11-31 0 0,-7 33 0 16,9-16 0-16,1-1 0 0,-1 1 0 15,-2-3 0-15,-2 1 2 0,-3-2 1 0,5-1 1 0,-4 5-1 16,2-1 15-16,2-3 1 0,-4 3-1 16,3-4 1-16,1 0 10 0,-6 0 2 0,4-3-1 0,2 0 0 0,-5-1 1 15,5-1 0-15,-4 2 0 0,2-6 1 0,2-3-6 16,0 11 0-16,0-11-1 0,0 10 2 0,0-10-7 16,0 10 2-16,6-3-2 0,-5 2 1 0,3-4-4 15,-4 6 1-15,2-3 0 0,4 4 0 0,-1-3 0 16,1 3 1-16,3-3 0 0,0 3 0 15,1-3 0-15,-1 3 1 0,0-4 1 0,1 4-1 0,-1-3-3 16,0 0 1-16,-1-1 0 0,-1 3 0 0,3-3-3 16,-7 1 2-16,7 0-1 0,-3-2 1 0,-1 1 2 15,-1 1 1-15,1 0 0 0,-4-1 0 0,3-1-4 16,-3 2 0-16,2 0-1 0,-2-1 2 0,-2-8-3 0,5 9-1 16,-5-9 1-16,6 10 0 0,-6-10-6 0,5 11 1 15,-5-11 0-15,8 10 0 0,-3-1-2 0,1-1 0 16,2 1-1-16,-3-4 2 0,1 2-1 0,-1 2 0 15,-1-2-1-15,2-2 2 0,-1 0-3 0,3 2-1 0,1-2 1 16,-3 2-1-16,-6-7-2 0,7 9 2 0,-7-9-1 16,7 8 0-16,-7-8-1 0,8 4-1 0,-8-4 0 15,9 3 0-15,-9-3-1 0,6 5 1 0,-6-5-1 16,2 0 1-16,-2 0-1 0,5 0 0 0,-5 0 0 16,2 0 1-16,-2 0-1 0,4 0 1 0,-4 0 1 15,9 0-1-15,-9 0-1 0,10 6 0 0,-10-6 0 16,7 7 1-16,-7-7-1 0,7 3 0 0,-7-3 0 0,10 2 1 15,-10-2-1-15,3 3 1 0,-3-3-1 0,10 4 1 16,-10-4-1-16,7 0 1 0,-7 0-1 16,6 0 1-16,-6 0 1 0,7 0-1 0,-7 0 0 0,8 5 0 15,-8-5 1-15,9 3 0 0,-9-3 1 0,7 0 0 16,-7 0-2-16,6 0 1 0,-6 0-1 0,11 0 2 16,-3 0-2-16,-3 4 0 0,3 1 0 0,-1-5 1 15,3 3-1-15,-3-3 1 0,0 4-1 0,5 1 0 0,-1-1-1 16,-4 1 1-16,4 2-1 0,-3-2 1 0,5-2-1 15,-2-1 0-15,-2 2 0 16,3-1 0-16,-1 0 0 0,0-1 0 0,-2 2 0 0,2-4 0 0,1 3-1 16,1-3 1-16,2 4 0 0,1-4 0 0,-3 0 0 15,4 0 0-15,-4 0 0 0,0 1 0 0,4 6 0 0,-2-5 0 16,2 1 0-16,-2 1 1 16,-2-1-1-16,2 3 0 0,-2-3 0 0,0-1 1 0,0 1-1 0,-2 1 1 15,4-1-1-15,3 2 1 0,5 2-1 16,-5 2 0-16,3-4 0 0,-2-1 0 15,3 1 0-15,-2-2 0 0,-1 1 0 0,1-1 0 0,5-1-1 16,3 1 1-16,-6-3 0 0,0 4 0 0,-1-4-1 16,-2 1 1-16,3 3-1 0,-3-4 1 0,-1 3 0 0,6-3 0 15,-3 0 0-15,-1 0 1 0,3 0 0 0,-5 0 2 16,3 0-1-16,1 0 0 0,-3 0 3 0,1 4-1 16,5-4 1-16,-1 2 0 0,0 1-3 0,-4-3 2 0,5 4-2 15,-1 1 1-15,0-2-3 0,2 1 1 0,-2-3 1 16,-3 3-1-16,1-1-1 0,-1 1 0 0,1 1 0 15,-3-2 1-15,1 3-1 16,-1 0 0-16,1 0 0 0,3-3 0 0,-5-3-1 0,3 2 1 16,1 0 0-16,4-2 0 0,-1 0-1 0,-5 0 1 0,4 0-2 15,1 0 2-15,-1 0-1 0,0-2 1 0,-2 2-1 0,3 0 1 16,-3-2-1-16,2 2 1 0,-3 0-1 16,3 0 1-16,-4 0 0 0,3 0 0 0,1-3 0 0,-5 3 0 0,-5-4 0 15,3 2 1-15,2 2-1 0,1 0 1 0,3 0 1 16,3 0 1-16,-2 0-1 0,-3 0 1 0,1 0 2 15,0-3-1-15,1 3 1 16,1 0 0-16,-4 0 0 0,3 3-1 0,-3-3 1 0,1 0 0 16,-3 0-2-16,5 0-1 0,-5 0 0 0,3 0 0 0,1 0 0 15,-3 0-1-15,-1 0 0 0,1 0 0 0,0 0-1 16,-4 2 0-16,13 2 0 0,-6-4 1 0,6 3-2 16,-4-3 1-16,2 2 0 0,0 0 0 0,0-1-3 0,2 3 0 15,-7-4 1-15,3 0 0 0,0 0-4 0,-3 0 1 16,-3 0-1-16,1 0 2 0,3 0-2 0,-3-4 1 15,5 3 0-15,2-1 0 16,-1 0 1-16,-1 2-1 0,2-3 1 0,-6 3-1 0,5-4 0 0,-1 2 0 0,2-1 0 16,-2 3 0-16,0-3 0 0,2 3 0 0,2-4 1 15,-5 2-1-15,5-1-1 0,-4-1 2 0,2 1 0 16,-2 1-1-16,0-1-1 16,-1-2 2-16,5 1-1 0,-4-3 1 0,2 2-2 0,4-4 1 15,-2 6-1-15,2-1 1 0,-1 3-2 0,-1 1 0 0,2-4 0 16,0 1 2-16,-4-1-2 0,4-1 1 0,-10 0 0 15,3 5 0-15,-3 0 3 0,3 0-1 16,3 0 1-16,-2 0 0 0,0 0 0 0,-2-3 2 0,12 6-1 16,-2-3 1-16,-1 5 0 0,1-1 0 0,-8 1-1 15,2 2 1-15,-3-2 0 0,-1-2 1 0,0 1 0 16,3 1 0-16,-5-1 0 0,2-3 0 0,5 3 0 0,-1-1 0 16,0 1-1-16,2-4 1 0,-8 1 0 15,4 3 0-15,1-4-1 0,-5 3 0 0,8-3 0 0,-2 2 1 0,-2 0-1 16,4-1-1-16,0 3 1 0,0-4 1 0,0 3-1 15,-2-1 1-15,-5 2-1 0,1-4 1 0,-1 3-1 16,1-3 1-16,2 0 0 0,-3 0 0 16,3 0-1-16,0 0 1 0,0-3 0 0,-1 3 0 0,-1-4-1 15,2 2 1-15,1 2 0 0,1-3 0 0,3 3-1 16,-2 0 1-16,2 0-2 0,-3 0 2 0,4 0-1 0,-4 0 0 16,-1 0 0-1,-1 0 0-15,2 0-3 16,-2 0-1-16,-5-4 1 0,5 3-1 0,-5 1-4 0,1-2 1 0,6 0-1 0,2 2 1 0,-2-3-4 15,4-2 0-15,-10 5-1 0,5-4 2 0,-7 4-2 0,1-3-1 16,1 3 1-16,3-4-1 0,-3 3 2 16,3-3 0-16,3 1-1 0,-2 1 1 15,0-2 4-15,-1 1 1 0,-1 3 1 0,2-4-1 0,-5 3 2 0,1 1 1 16,10-4-1-16,-4 4 2 0,4-3 0 0,0 1-1 16,-4 0 1-16,-2 1 1 0,-2-3-3 0,1 1 1 0,3 1-1 15,2 2 2-15,0 0-3 0,2 0 1 16,-1-3-1-16,-2-1 2 0,2-1-7 0,-4 1 2 0,1-1 0 15,0-2 0-15,4 4-2 0,-4 1 0 0,3-1 0 16,-2-3 0-16,2 3-12 0,-3 0 2 0,4-1-1 16,-2 2 1-16,2 2-8 0,-2-3 1 15,4 3-1-15,-4-4 1 0,1 4-4 0,1-3 2 0,0 3-1 16,2-2 0-16,-6 2 7 0,4-3 0 0,-2 3-1 0,1 0 2 16,1 3 7-16,-2-3 1 0,0 2 0 0,0 1 0 15,0 1 5-15,0-1 0 0,0-1 0 16,-2 2 0-16,4-1 3 0,-6-3 0 0,4 3 1 0,0-1-1 15,4 2 1-15,-5-4 2 0,7 3-1 0,-6-3 1 0,4 2-1 16,1 1 2-16,-5-3 0 16,2 4-1-16,0-1 1 0,0-1-1 0,1 5 1 0,-3-2 1 0,4-1 0 15,1 1-1-15,-1 2 1 0,2-4 0 0,-1 2 0 16,1 0-1-16,-3 2 1 0,1 2 1 0,-4-4-1 16,4 6 1-16,-4-6-2 0,1 2 2 0,3 1-1 15,0-2 1-15,1 0 0 0,-5 3 0 0,4-5 0 0,-2 1-1 16,-2-2 1-16,0 2 0 0,0-5 0 0,-2 0 0 15,7 0 0-15,1 4 0 0,-1-4 0 0,3 3-1 16,-8 3 1 0,1-3 1-16,1-1-1 0,0 1 0 0,-2 1 0 0,0-4 1 15,0 1-1-15,2 1 0 0,3 3 0 0,1-5 1 0,-2 4-2 0,1-1 2 0,-3 2-1 16,0-5 1-16,-2 4-1 0,0-4 1 0,5 5-1 16,-1-1 1-16,3-3-1 15,1 3 1-15,-5-1-1 0,1-3 1 0,-2 0-1 16,1 0 1-16,-1-3-1 0,2 1 1 0,0 0-2 0,-1 1 2 0,-1 1-1 15,-2 0 1-15,0 0-1 0,0 0 1 16,0 0-1-16,0 0 1 0,0 0-1 0,-4 0 1 0,8 0 0 16,-4 0 0-16,1 0-1 0,1-4 1 15,4 4 0-15,-1 0 0 0,1 0 0 0,1 4 0 0,-11-4 0 16,4 1 1-16,-1 1 3 0,0-2 1 0,0 2-1 16,2 1 2-16,-3 1 4 0,4-3 1 0,-11 3 1 15,5-4-1-15,-3 3 3 0,1-3 2 0,4 2 0 16,-2 0 0 31,-1 0-1 15,5-2 1-46,0 3 0-1,1-3-1 17,3 0-2-32,0 3-1 15,-4-3 0 48,-6 0 1-63,2 0-4 0,0 0 1 0,3 0 0 15,-1-3 0-15,2 3 0 0,1-3 0 0,-3 1 0 0,-1 0 2 0,1 2-3 16,-2 0 1-16,8 0 0 0,-1 0 0 0,3 0-1 0,1 0 1 0,-10 0-1 16,-3 0 1-16,2 0-1 0,-5 0 1 0,7 0-1 0,0 0 1 0,4 0-2 0,0 0 0 15,-3 0 0-15,1-2 1 0,-1 2-1 0,-1-3-1 0,2-1 1 0,3 3 1 0,-3-3-2 0,2 1 1 0,-4 1-1 16,2-1 0-16,-4 3-1 0,2-4 0 0,2 1-1 0,-2 1 1 0,2 2-3 0,0-4 1 0,-7 4-1 0,-1-3 1 0,3 1 0 16,-5 2 0-16,6-1 1 0,1-1-1 0,1 2 0 0,0-4 0 0,4 4 1 0,-6-3-1 0,8 1-1 15,-4 0 1-15,-1 2-1 0,-2-1 1 0,-1 1-1 0,2 0 0 0,-7 0 1 0,1 0 0 0,1 0-2 0,-1 0 2 0,4 0-1 0,2-4 1 0,-3 4-2 16,1-3 0-16,0 1 0 0,-1-1 2 0,1-1-3 0,0 1 1 0,2 1-1 0,0-2 1 0,0-1-1 0,2 2 1 0,0-1-1 0,0 1 1 15,0 1-1-15,-2-1 0 0,2-3 0 0,0 3 0 0,2 0-1 0,0-3 2 0,-6 3-1 0,0-2 0 16,0 1-1-16,-1 1 1 0,-1-1 0 0,2-1 0 0,-3 2-1 0,1-2 1 0,4 1-1 0,0 1 1 0,0 1-1 0,2-2 2 0,-3 1-1 0,1 3 0 0,0-4 0 0,0 3 0 0,-2-3 0 0,0 1 1 0,-1 1 0 0,-1-1-1 0,2 3 0 16,0-4 1-16,1-1-1 0,-1 2 1 0,0 3-1 0,0-4 2 0,2 1-2 0,-1 1 1 0,3-2-1 15,0 1 1-15,-1 1 3 0,1-1-1 0,-5 3 1 0,1-4-1 16,0 4 7-16,0-3-1 0,1 1 0 0,-3-1 0 16,4 3 9-16,-5-6 1 0,1 5-1 0,0-1 1 0,1 2 6 0,-3-3 0 15,12 3 0-15,0 0 1 0,1 0-3 16,4 0 2-16,-11 0 0 0,1 0 0 0,-1 0-7 0,0 0 0 15,-4 0 0-15,2 0 1 16,0 0-4-16,1 0 0 0,-1 0-1 0,0-4 1 0,0 2-4 0,2-1 2 16,2 3-2-16,0-4 2 0,2 4-3 0,0-3 0 15,4 3 0-15,-7-2 1 0,5 2-9 0,2 0 0 0,-8-3 1 16,4 3 0 0,-6-4-2-16,2 3 1 0,4 1-1 0,1-4 1 0,3 4 1 0,-1-3-1 0,-6 3 0 15,-3-4 2-15,0 2-1 0,2 2 2 16,0-3 0-16,2 3-1 0,0 0 1 0,2 0-1 15,0 0 1-15,0 0 0 0,-1 0-1 0,-1 3 2 16,0-3 0-16,0 2-1 0,-2 2 0 0,2-4 1 16,0 0-2-16,0 0 2 0,2 0-1 0,-2 0-1 0,5 3 1 15,-1-3 1-15,2 0-3 0,-1 4 1 0,-10-4-1 16,1 0 2-16,-2 1-4 0,-1 3 0 0,7-4 1 16,-2 0 0-16,2 3-3 0,1-3 1 0,-3 2-1 0,1-2 1 15,-5 0-1-15,2 0 0 16,2 0 0-16,0 3 0 0,0-3-1 0,2 4 1 0,-3-4-1 0,-1 3 1 15,0-3-2-15,0 2 1 0,-1 2-2 0,-1-4 2 0,0 3-2 16,1-3-1-16,1 3 1 0,0-1 1 0,0 2-3 16,-1-1 1-16,1-1-1 15,0 1 1-15,0-3-2 0,-1 0 2 0,-3 0-1 0,1 0 1 16,-1 0-2-16,-1 4 2 0,5-4-2 0,0 3 2 0,1-1-2 0,1 1 2 16,-4 1-1-16,0-4 1 15,1 2-2-15,-3 1 1 0,-1-3 1 0,-1 4-1 16,1-4 1-16,0 0 1 0,7 0-2 0,-2 0 2 15,2 0-1-15,0 0 2 0,-3 0 0 0,-1 0 0 16,0 0-1-16,-3 0 1 0,5 0 0 0,0 0 0 0,2 0 2 0,1 0 0 16,-3 0 0-16,0 0 0 15,0 0 0-15,0 0 0 0,1 0 0 0,-3 0 1 0,2 0-1 16,0 0 1-16,1 0 0 0,-1-4 0 0,0 4 0 0,0-3 0 16,-1 3 1-1,-1 0 0-15,0 0-1 0,-1 0 0 0,5 3 0 0,0-3 1 0,-2 4 0 16,2-1 0-16,-3-1-1 0,-1 1 1 0,0-3 1 0,-1 4 2 0,3-4-2 15,0 1 2-15,1 1 0 0,-1 0 2 16,-2 1-1-16,1-3 1 0,-1 4-1 0,0-4 2 0,-1 0 0 16,-1 0 0-16,1 0 0 0,-1 0 1 15,4 0-1-15,1 0 0 0,1 1-2 0,0 3 1 0,-4-4 0 16,-3 0-1-16,1 0-1 0,1 0 0 0,-1 0 0 0,1 0 0 16,1 0-1-16,1 0 0 0,-3 0 0 15,1 0 0-15,-1 3 0 0,1-3 0 0,1 0-1 16,0 0 2-16,2 0-2 0,1 0 1 0,-3 0-1 15,-1 0 2-15,-1 0-3 0,1 0 1 0,6 0 0 0,1 0 1 16,2 0-1-16,0 0 1 0,-8 0-1 16,1 0 0-16,-1 0 0 0,-1 0 0 0,-1 0-1 15,3 0 2-15,-1 0-4 0,0 0 0 0,2 0 0 0,1-3 1 16,1 3-1-16,0-4 0 0,-2 3 0 0,0-3 0 0,1 1-1 16,-1-1-1-16,0 3 1 0,0 1 1 0,0 0-3 15,1 0 0-15,-3 0-1 0,0 0 2 0,1-4-3 16,-3 4 2-16,4-3-1 15,1 1 0-15,1 2 1 0,0 0 1 0,-2 0-2 0,0 0 2 0,0 0-1 0,-1 0 0 16,-1 0 1-16,1 0 0 0,-1-3 0 0,-2 3 1 16,5-4-1-16,-1-1 1 0,0 5 0 0,2-4 0 15,0 4 0-15,-2 0 0 0,3 0 1 16,-1 0 0-16,-2 0 0 0,-2-3 0 0,1 1 0 0,-1-1 0 0,6 3 0 16,-2-4 0-16,2 1 0 15,0 1 1-15,0-1 0 0,0-1 0 0,0 1 0 0,-2-2 0 0,-2 1 1 16,0 2 0-16,0-1-1 15,1-1 1-15,-1 4 0 0,0-3 1 0,0 1-1 0,1-1 0 0,3-2 0 16,-2 1 2-16,2 1-3 0,0-3 1 16,-2 3-1-16,0-2 1 0,0 1 0 0,-2 1-1 0,2-2 0 15,0 1 0-15,0 1-1 0,0-1 1 0,4-1 0 16,0 0 0-16,0 1-1 0,0-2 1 0,-4 4-1 16,0-2 2-16,-2-1-2 0,0 2 0 0,2-1 0 15,-1-1 1-15,1 2-1 0,0-4 0 0,2 1 0 16,0 1 0-16,0 2 0 0,1-1 0 0,-4 1 0 15,-1 1 0-15,-2-1 0 0,1-1 0 0,1 2 0 0,0 1 0 16,0-1 0-16,0 2 0 0,-1 0 0 0,-3 0 0 0,1 0-1 16,-1 0 1-16,-1 0 0 0,0 0 0 0,-1-3-2 15,-1 3 1-15,-8 0 0 16,-1 0 1-16,3 0-5 0,0 0 0 0,11 0 0 0,-1 0 0 0,1 0 1 16,1 3-1-16,-14-3 1 0,0 0-1 0,1 2 1 15,-1-1 0-15,0 1 0 0,1 2 0 0,-3-4 2 0,0 3 0 16,3-3 0-16,-1 5-1 0,2-1 2 15,0-1 0-15,8 6 0 0,-2 0 0 0,-2-1-2 0,0 1 0 16</inkml:trace>
  <inkml:trace contextRef="#ctx0" brushRef="#br0" timeOffset="863.58">2471 5349 12 0,'0'0'0'16,"0"0"0"-16,0 2 0 0,0-2 0 0,0 2 0 16,0-2 0-16,0 0 0 0,0 0 0 0,0 0 0 0,0 0 0 15,0 0 0-15,0 0 0 0,6 0 0 0,-6 0 0 16,7 0 0-16,-7 0 0 0,11 0 0 0</inkml:trace>
  <inkml:trace contextRef="#ctx0" brushRef="#br0" timeOffset="3557.23">2583 5382 12 0,'2'2'0'0,"-2"-2"0"16,5 7 0-16,-5-7 0 0,6 8 0 0,-6-8 0 16,2 4 0-16,-2-4 0 0,3 3 0 15,-3-3 0-15,8 2 0 0,-8-2 0 0,5 0 0 0,-5 0 0 16,14 0 0-16,-14 0 0 0,22 7 0 0,-22-7 0 15,32 5 0-15,-14-1 2 0,6-1 0 0,-3 2 1 16,-4 2 0-16,-2 2 10 0,1-1 2 0,3 1-2 16,-4-5 2-16,4-3 10 0,-1 3 1 0,-1-1-1 0,2 1 1 15,-6 1 2-15,-2-2 1 0,4-1 1 0,1 0-1 16,3-2-2-16,0-2 0 0,-4 0 0 0,3-1 1 16,1-1-6-16,0-1 2 0,-1 0-2 0,1 2 2 15,-1-4-5-15,1 1 0 0,3 3 0 0,3 0 0 0,1 1 8 16,4-5 0-16,1 2 0 0,-1 1 1 0,-2-1-4 15,2-2 1-15,0 2 0 0,1 1 1 0,-5 4-4 16,4-5 1-16,-4 2-1 0,4-1 2 0,2 1-9 0,-2 1 1 16,1-1 0-16,1 3 1 0,3 0-3 0,-3 0 1 15,0 0-1-15,-1 0 1 0,1 0-1 0,3-4 2 16,-3 3 0 0,-2-1 0-16,-4 0-6 0,0-1 1 0,4-1-1 0,0-1 1 0,-2 0-5 0,1-2-1 15,1 2 1-15,2 1 1 0,1 1-5 0,1-1 1 0,-2 3 0 16,-1-3 0-16,1 1-2 15,-2-1 0-15,2 2 0 0,-1 2 1 0,1 2-1 0,-2 0 0 16,1 0 0-16,-1 1 1 0,2-3 2 0,5 4-1 16,0-4 0-16,1 1 1 0,-5 3-3 0,3-4 0 0,1 3 0 15,-5 1 1-15,3 1-1 0,-3-2 2 0,-4-3-1 16,1 2 0 0,1-2 1-16,0-2 1 0,2 2-1 0,-6-3 1 0,5 3 2 15,5-4 1-15,-4 3 0 0,-3-1 1 0,3 0-3 0,-4 2 2 0,2-3-1 16,0 3 0-16,-1 0 2 0,3 0 0 0,-4 0 0 15,2 0 1-15,2 0-1 0,3 3 1 0,-2 1 0 16,3-3 0-16,-1 3 1 0,3-4 0 0,-1 3 0 0,0 1 0 16,0 1-2-16,-5-2 1 0,0-1 0 0,5 2 0 0,0-1-1 15,0-3 1-15,1 2 0 0,-1 0 0 16,-3-2-3-16,3 0 1 0,-2 0 0 0,2 0 0 16,1 0-2-16,-1 0 1 0,-2 0-1 15,3 0 2-15,-7 0-2 0,3 0-1 0,1 0 1 16,-5-2 0-16,2 0 0 0,-4 2-1 0,5 0 1 0,5 0-1 0,1 0-1 0,0 0 1 15,2 0-1-15,-4 0 2 16,0 0-3-16,1 0 1 0,-1 0 0 0,-4-3 0 16,1 3-1-16,-1-4 0 0,3 4 1 0,-4 0 0 0,1 0-2 15,2 0 1-15,1 0 1 0,-3 0-1 0,-3 0 0 16,2-2 0-16,0 2 1 0,-3-3-1 0,1 3-1 16,2-4 1-16,0 3 0 15,-3-1 1-15,3 0-1 0,2 2 0 0,1 0 0 0,-5 0 1 16,1-3-1-16,1-1 0 0,0 3 0 0,-1-1 2 0,5 0-3 0,-4-1 0 0,1-2 0 15,1 1 0-15,-6 1 0 0,1-1 1 0,1 2-1 16,2-1 1-16,-6-2-2 0,4-4 1 16,0 6-1-16,-2-1 1 0,3 1-1 0,5 3 0 0,-1-2 0 15,-3-1 1-15,-4-1-2 0,1 1 1 0,1 1 0 16,0-2 0-16,2-1-1 0,-1 2 1 0,3-1-1 16,0 1 1-16,-3 1-1 0,1 2 0 15,1 0 0-15,-1-3-1 0,2-3 0 16,-3 3 1-16,-3 0-1 0,0-1 1 0,0 2-2 0,0 2 2 0,-4-1-1 15,1-1 1-15,1-2 0 0,3-1 0 0,3 2 0 16,-6-1 1-16,4 1-2 0,2-2 2 0,-1-1 0 16,-1 3 0-16,2 3-1 15,-4 0 1-15,2-3 0 0,-1 1 0 0,1 0-1 0,2 0 1 0,-4 2-1 16,2 0 1-16,-1 0-1 0,1 0 1 0,-4 0 0 16,4-3 0-16,-4 3-1 0,0 0 1 0,0 0 0 0,2 0 0 0,-2 0-1 15,6 3 0-15,0-1-1 0,-4 0 2 16,0 0-1-16,0 1 1 0,-6-3 0 0,6 0 0 0,-4 0 0 15,0-3 0-15,3 1 0 0,0 2 0 0,1 5 0 0,-1-5 0 16,2 3 0-16,1-3 0 0,2 0 0 0,1 0 0 16,-1 0 0-16,-2 0 1 15,0 0-1-15,-2 0 2 0,7 6-1 0,0-6 0 0,-3 3 0 0,-4-3 0 16,2 0 0-16,0 2 1 0,1 1 0 0,1 1-1 16,-2-1 0-16,1-1 1 0,1 1-1 0,0 1 0 15,9 1 0-15,-8-1 1 16,5-1-2-16,-1-3 0 0,-9 0 0 0,-2 2 1 0,4-1-1 0,-4 1 0 15,7 2 0-15,1-1 1 0,-1 2-1 0,3-5 0 16,-8 4 0-16,2-4 0 0,-1 1 0 0,1 1 0 16,2 0 0-16,-2 1 0 0,1-3 0 0,1 4 0 15,-8-4 0-15,4 0 0 0,0 0-1 16,-2 0 1-16,8 2 0 0,-1-2 0 0,-1 3 0 0,2-3 0 0,-5 0 0 16,3 4 0-16,-2-4 0 0,0 1 0 0,1 1 0 15,1 0 0-15,0 1 0 0,-1-3 0 0,-5 0 0 16,2 4 1-16,-3-4-1 0,1 1 0 0,7-1 0 15,1 0 1-15,-3 0-1 0,1 0 1 0,0 0 0 16,-2 0 0-16,-1 2-1 0,3 0 1 0,-6 1 1 0,4-3-1 16,2 0-1-16,-6-3 1 0,4 3-1 15,-4 0 1-15,4 0-1 0,-3 0 0 0,3 0 0 0,0 0 0 16,0 0 0-16,2 0 0 0,-3 0 0 0,3 0 0 0,0 3 0 16,-2-3 0-16,-4 0 0 0,0 0 1 15,-2 4-1-15,0-4 1 0,4 0 0 16,0 0 0-16,-2 0-1 0,0 0 2 0,-2 0-2 0,1-4 1 0,-1 4-1 15,0-3 1-15,0 1-1 0,2 0 1 16,1 2-1-16,-1 0 0 0,2 0 0 0,-4 0 1 16,2 0-1-16,0 0 0 0,2-1 0 0,0 1 1 15,-2 0-1-15,2 0 0 0,-4 0 0 0,2 0 1 0,0 0-1 16,-2 1 0-16,6 1 0 0,-5 0 1 0,1 1-1 16,2-3 0-16,-4 4 0 0,-2-4 1 0,2 1-1 0,-3 3 0 15,1-4 0-15,1 0 2 16,-1 3-2-16,2-3 0 0,-3 0 0 0,-1 0 1 0,1 2-1 0,-1-2 0 15,4 0 0-15,1 0 0 0,-3 0 0 0,2-2 0 0,4 2 0 16,-4 0 0-16,2 0 0 0,1 0 0 0,-1 2 0 16,2 0 0-1,-4 0 0-15,2 1 0 0,0-3 0 0,2 4 1 0,0-3-1 0,0 3 0 16,-2-4 0-16,0 3 1 0,0-3-1 0,-2 0 1 0,2 0-1 16,-3 0 1-16,3 0-1 0,0 0 1 0,2 0-1 15,0 0 1-15,2 0-1 0,-1 0 0 16,-1 0 0-16,0 0 2 0,0 0-2 0,-2 0 1 0,0 0-1 15,1 0 1-15,-1 0-1 0,0 0 0 0,3 0 0 16,1 0 1-16,2 2-1 0,-2 0 1 0,-2 3-1 0,2-2 1 16,1-1-1-16,-1 1 1 0,0 1 0 15,0-1 1-15,1 3-2 0,-3-3 1 0,-3-1-1 16,1 0 1-16,-2-1-1 0,0 3 1 0,2-4-1 16,0 3 1-16,0-3 0 0,0 2 0 0,0 1 0 15,1-3 1-15,1 4-2 0,-2-4 1 0,3 0-1 16,1 0 1-16,2 0-1 0,0 0 1 0,-3 0-1 0,3 0 1 15,-6 0 0-15,4 0 0 0,-8 0 0 0,1-4 1 16,-1 4-1-16,0-3 1 0,4 1-1 0,1-1 1 0,1 3 0 0,1-4 1 16,1 3-1-16,2-1 0 0,-6 0 0 0,4 2 1 15,-4-3-1-15,0 3 1 16,0 0 1-16,0-4-1 0,2 2 0 0,0 2 2 0,2-3-2 16,-2 3 1-16,0-4-1 0,0 3 0 0,0 1 0 0,-1-2 0 15,1 0-1-15,-1 2 2 0,0 0-1 0,0-3 0 16,-5 3 1-16,2-4 0 0,-5 3-2 15,1-1 1-15,3 0-1 0,-3 2 1 0,2-3-2 16,-1 3 1-16,3 0-1 0,0-4 0 0,1 3-1 0,1-3 0 16,-8 4 0-16,5-3 1 0,-1 1-1 0,0 0 0 15,5 0 0-15,-1 2 0 0,0 0-1 0,0-3 1 16,-2 3 0-16,0 0 0 0,0-4-1 0,1 3 0 16,-3 1-1-16,-3-4 2 0,3 4-1 0,0 0 1 0,3 0-1 15,1 0 1-15,2 0-1 0,0 4 1 0,-4-4 0 16,-6 1 0-16,3-1-1 0,-1 0 1 0,3 4 0 15,-1-4 0-15,2 3 0 16,1-3 0-16,-3 2 0 0,0 0 0 0,-1-2 0 0,-1 0 0 0,-1 0 0 0,0 0 0 16,-3 0 0-16,1 2 0 0,2-2 0 0,-1 0 0 15,-1 0 0-15,2-2 0 0,3 2 0 0,1-2 0 16,-1 2 0-16,0 0 0 16,2 0 0-16,1 0 0 0,-1 2 0 0,0 0 0 15,-3 1 0-15,-3-3 0 0,1 0 0 0,0 0 0 0,5 0 0 0,-2 4 0 0,2-4 0 16,1 1 0-16,-3 3 0 0,-2-4 0 0,1 3 0 15,-1-3 0-15,1 0 0 16,-1 0 0-16,-1 0 0 0,2 0 0 16,-3-3 0-16,1 3 0 0,-2 0 0 0,-1 0 0 0,1 0 0 0,0 0 0 0,0 0 0 15,-1 0 0-15,3 0 0 0,0-4 0 0,-1 4 0 16,1 0 0-16,1 0 0 0,1 0 0 0,-1 0 0 16,-1 0 0-16,-10 0 0 15,3 0 0-15,-1 0 0 0,-2 0 0 0,2 0 0 0,0 0 0 0,1 0 0 0,-3 0 0 16,8 0 0-16,-2 0 0 0,-1 0 0 0,1 0 0 15,0 0 0-15,0 4 0 0,0-4 0 0,2 3 0 16,-12-3 0-16,3 0 0 16,-1 0 0-16,1 0 0 0,1 0 0 0,-1 0 0 0,-1 0 0 0,0 0 0 0,1 0 0 15,-1 0 0-15,1 0 0 0,-1 0 0 0,1 0 0 16,-1 0 1-16,3 0 0 0,-3 0 0 0,2 0 0 16,1 0 1-16,1 0-1 0,0-3 0 0,-2 3 0 15,1 0 1-15,-3-4-1 0,1 3 2 0,-8 1-1 16,11 0 0-16,-11 0-1 0,11 0 1 0,-11 0 1 15,7-4-1-15,-7 4 0 0,8 0 0 0,-8 0 1 16,7-5-1-16,-7 5-1 0,11-4 1 0,-11 4 0 16,12-3 1-16,-12 3-2 0,11-9 1 0,-11 9 0 15,9-7 1-15,-9 7-2 0,8-8 0 0,-8 8 0 16,7-9 0-16,-3 0-1 0,-1 2 1 16,1 2 0-16,0-3 0 0,0-1-1 0,-1 0 2 0,-1 2-1 0,0-1 0 0,0 1-1 15,-2 2 1-15,2-4-1 0,0 0 1 16,0 1-1-16,-1 1 1 0,1-11 0 0,0 6 0 0,0-3 2 15,-2 1-1-15,0 5 0 0,0 2 0 0,0-1 2 16,0-1-1-16,0-7 0 0,0 3 2 0,0 1 2 16,0-4-1-16,-2 4 1 0,0-4 0 0,2 2 3 15,-2 2 0-15,1-3 0 0,-1 1 0 0,2 2 0 0,-2-4 2 16,2 2-2-16,0-1 1 16,0-3-1-16,0 3 0 0,0 6 0 0,0-3 1 0,0 3-2 0,0-3 0 15,2-3 0-15,-2 1 0 0,0 2-2 16,0-4 1-16,0 8 0 0,0-1 0 0,0 0-2 0,0 1 1 15,0-3 0-15,0 3 0 0,0-1-2 16,0 0 2-16,0 2-1 0,0 2 0 0,0-3-3 0,0 1 0 0,0 1-1 16,-2-2 1-16,2 1-3 0,0 2 2 15,0 5-2-15,0-12 1 0,0 12-1 0,0-9 0 0,0 9 0 16,0-9 0-16,0 9-3 0,0-8 2 0</inkml:trace>
  <inkml:trace contextRef="#ctx0" brushRef="#br0" timeOffset="5542.82">2404 3719 12 0,'6'0'0'15,"-6"0"0"-15,5 0 0 0,-5 0 0 0,11 0 0 16,-11 0 0-16,15-3 0 0,-15 3 0 0,24-9 0 15,-24 9 0-15,21-16 0 0,-21 16 0 16,22-14 0-16,-22 14 0 0,32-15 0 0,-13 6 0 0,1 1 0 16,2-1 0-16,-3 2 0 0,2-2 0 0,1 1 0 15,4-1 0-15,0 6 0 0,4-4 0 0,0 1 0 16,-2 1 0-16,1-2 0 0,3 2 0 0,4-4 0 16,-5 3 0-16,1-3 0 0,3 0 0 0,-3-3 0 15,5 3 0-15,2-1 0 0,4 5 0 0,0-4 0 0,2 6 0 16,5-2 0-16,4 1 1 0,8 1 0 0,-5 1 0 15,9-1 0-15,-3-4 13 0,6 1-1 0,-2-2 1 16,4 1 0-16,1 2 27 16,-3-2-1-16,6 2 1 0,1-1 0 0,4-1-2 0,2-5 2 0,2 4-2 15,-4-4 1-15,-1 3-7 0,-1-3 1 0,2 3-2 16,0 0 2-16,2 1-12 0,-2-4 1 16,0 3-1-16,-3 2 1 0,3-2-4 0,2 1 1 15,4-1 0-15,-4-1 0 0,0 1-7 0,1 0-1 16,1 4 0-16,6-3 2 0,-3 1 13 0,1-2 0 0,-2 0 0 15,1 6-1-15,-3-1-9 0,2 3 0 0,1 1 0 16,5 0 1-16,-5 0 6 0,1 1 0 0,-1 3 0 16,5-4 0-16,-7 0 2 0,3 0 0 0,-1 0 0 0,1 3 0 15,-2 3-7-15,1-6 0 0,1 3 0 0,-1-3 0 16,1-3-8-16,0 3 2 0,-3-4-2 0,3 2 1 16,-2 2-5-16,-1 0 0 0,-3 0-1 0,4-3 2 0,-6 3-4 15,2-4-1-15,4 3 0 0,-4 1 1 0,2-4-3 16,1 4 0-16,1 0 0 0,2 0 0 0,-3 0 1 0,1 0 1 15,2 0-1-15,-1 4 0 0,-1-3-1 16,1 3 0-16,1-4 0 0,-6 3 1 0,4-3 1 0,-4 0 0 16,3 0 1-16,1 0-1 0,2 2 0 0,-1 2 2 15,1-1-2-15,-1-3 2 16,1 0-3-16,-2-3 0 0,1 3 1 0,-1-4 0 16,2 2 1-16,-1-5 1 0,-1 2-1 0,-6 2 1 0,2-2 0 15,-2-2 2-15,4 1 0 0,5 3 0 0,5-2-4 0,-1-2 0 0,0 2 1 16,0 1-1-16,0-1 0 15,0 2 2-15,0-1-2 0,1-1 2 0,-1-2 0 0,0 2 2 0,2 1 0 16,-2 4 0-16,-2-5 2 0,3 2 1 16,1-1-1-16,0 1 1 0,0 1 3 0,0-1 2 0,-2-3-2 15,2 0 2-15,2 0-1 0,-4-2 1 16,0 1 0-16,4-2-1 0,-2 2 2 0,2 2 0 0,0-4-1 16,2 1 2-16,-3-3-2 0,3 3 1 0,4-1-1 15,-6 4 1-15,1-4-3 0,1 2 1 16,-2 2-1-16,2 2 1 0,1-1-9 15,3-1 2-15,-1 1 0 0,1 4 0 0,-1-3-5 0,3 1 1 0,-3 2 1 0,1-3-1 16,-3 3-2-16,-1 0 1 0,0 0-1 0,3-4 2 0,1 4-3 16,-1 0 1-16,1 4-1 0,3-4 1 0,-6 0-1 15,5 0 0-15,-6 0 0 0,-6 0 1 16,-2 0-1-16,-2 0 0 0,1 0 0 0,1 0 0 0,4 3 0 16,-2-1 0-16,2 5 0 0,0-5 0 15,0 1 0-15,0 4 0 0,2-2 0 0,-2-1 0 16,2 1 0-16,0 2 0 0,-2-2 0 0,0-2 0 15,-5 1 0-15,1 1 0 0,-2-1 0 16,-1-1 0-16,0 2 0 0,-5-1 0 0,-1 1 0 0,4-2 0 0,0 1 0 0,-2 1 0 16,1-2 0-16,1-1 0 0,-4 2 0 0,2-4 0 15,2 3 0-15,-1-3 0 0,-1 0 0 0,0-3 0 16,-2 3 0-16,-2 3 1 0,0-3-1 16,-2 4 0-16,1-4 0 0,-3 1 0 0,2 3 0 0,1-1 0 15,-7 1 0-15,1 1 1 0,-2-2-1 0,-2-1 0 16,0 5 0-16,-2-4 1 0,0 3-1 0,-4-1 0 0,2 2 0 15,1-4 2-15,-3 2-2 0,0-1 0 0,-1 1 0 16,-3 2 1-16,1 2-1 0,-2 3 0 0,-4-4 0 16,0-2 0-16,-2 0 0 0,0-2 0 0,2 5 0 15,0-4 0-15,0 2 0 16,2-2 0-16,0 0 0 0,-2 2 0 0,-4 2 0 0,-1-4 0 0,-1 2 0 16,1 1 0-16,-3-1 0 0,1-1 0 0,0-1 0 15,-3 2 0-15,1-2-1 0,0 2 1 0,-2-4 0 16,-2 2 0-16,0 1-2 0,-2 1 2 0,0-2 0 15,0 2 0-15,2 1-1 0,2-2 0 0,-4 0 0 0,-2 3 1 0,-3-4-1 16,-3 2 0-16,1 2 0 0,-2-6 0 16,2 6-1-16,-1-4 1 0,-3 2 0 0,2-3 0 15,-2 4-1-15,0-3 1 0,0 2-2 0,-2-1 2 0,-4 2-1 16,-1-1 0-16,-3-2 0 0,1 2 0 16,0 2 0-16,-1-4 1 0,-1 2-1 0,0-2 1 0,-4 0-1 15,-2 2-1-15,0-3 1 0,-1 1 0 0,1 0 0 16,2 2-1-16,2 2 1 0,0-1 1 0,-2 1-1 15,0 1 1-15,0-1-2 0,-2 0 2 0,-4-4 0 0,-1 2 0 16,-2-2 0-16,-2 4 0 0,-1 1 0 0,1-1-1 16,0-1 1-16,0 1 0 0,0 0 0 15,0 3 0-15,0-4 0 0,-1 3 0 0,-1-1-2 0,0 2 2 16,0 4 0-16,0-4 0 0,-1-3-2 0,-1-1-1 16,2 4 1-16,0-3 1 0,0 3-3 15,0 4 1-15,0-2-1 0,0 1 2 0,-2 2 0 0,2 2-1 0,0-1 1 16,0-4 1-16,0 1-1 0,-2 1 2 0,2 1-1 15,2-1 1-15,2-2 0 0,-1 1 0 0,1 1-1 16,0 1 1-16,1-5 0 0,3 5 1 16,-3-1-1-16,-3 1 1 0,0 1 0 0,0 1 0 15,-2-2 0-15,-2 4 0 0,0-4-1 0,0 2 1 0</inkml:trace>
  <inkml:trace contextRef="#ctx0" brushRef="#br0" timeOffset="6822.05">2540 3954 12 0,'-7'9'0'0,"7"-9"0"15,-19 17 0-15,19-17 0 0,-11 9 0 0,11-9 0 0,-8 12 0 16,8-12 0-16,-11 16 0 0,11-16 0 0,-7 15 0 16,7-15 0-16,-4 12 0 0,4-12 0 0,-8 18 0 0,8-18 0 15,-18 20 0-15,18-20 0 0,-13 21 0 0,13-21 0 16,-11 21 0-16,11-21 0 0,-12 21 0 0,12-21 0 16,-9 17 0-16,9-17 0 0,-19 28 0 15,10-8 0-15,-4 1 0 0,0 0 0 16,0-5 0-16,2 1 0 0,3-2 0 0,1-1 0 0,-4 2 0 15,-2 1 0-15,0 2 0 0,1 2 0 0,-1-4 0 16,8 1 0-16,-3 1 0 0,3 1 0 0,-6-2 0 0,3 2 0 16,-5 5 0-16,4-5 0 0,1 1 0 15,1 3 13-15,-1-1 2 0,-1 1-1 0,7 4 1 0,2 1 37 0,0 4 0 16,0-3 1-16,-3-3 0 0,-1-1 0 0,-2 2-1 16,1-2 1-16,-1 2 1 0,6-8-14 0,0 3 2 15,0-1-1-15,-2-1 1 0,-2 0-14 0,3 0 0 16,1-8 0-16,-6 3 1 0,2-7-6 0,2-1 0 0,1 1 0 15,1 0 0-15,0 1-5 0,0-1 1 0,0-1-1 16,0 1 1-16,0 3-4 0,0-3 0 0,0 1-1 16,1-1 2-16,1-1-5 15,2-4 0-15,2 5 1 0,-5-1-1 0,5 1-1 0,1-2 0 0,5 1 0 16,-5 3 1-16,4 1-1 0,2 4 2 0,0-4-1 16,-1-4 0-16,-1-3 0 0,-4 2 1 0,4-1-1 15,-3 1 1-15,3-2 2 0,2 2-1 16,-2 1 0-16,2 1 1 0,0 0-1 0,0-1 1 0,0 1-1 15,-1-2 2-15,1-2-2 0,-2-2 2 0,2 1-2 0,0-1 2 16,6-1-2-16,-1 2 1 0,1-4-1 16,1 3 2-16,5-3 3 0,2-3 0 0,0-1 0 15,2 2 0-15,-3-1 0 0,4-2 0 0,2 1 0 0,1 4 1 16,10 0-5-16,6 0 2 0,-5 0 0 0,5 2 0 16,-6 1-2-16,3 1 1 0</inkml:trace>
</inkml:ink>
</file>

<file path=ppt/ink/ink2.xml><?xml version="1.0" encoding="utf-8"?>
<inkml:ink xmlns:inkml="http://www.w3.org/2003/InkML">
  <inkml:definitions>
    <inkml:context xml:id="ctx0">
      <inkml:inkSource xml:id="inkSrc0">
        <inkml:traceFormat>
          <inkml:channel name="X" type="integer" max="18176" units="cm"/>
          <inkml:channel name="Y" type="integer" max="11008" units="cm"/>
          <inkml:channel name="F" type="integer" max="4096" units="dev"/>
          <inkml:channel name="T" type="integer" max="2.14748E9" units="dev"/>
        </inkml:traceFormat>
        <inkml:channelProperties>
          <inkml:channelProperty channel="X" name="resolution" value="588.22009" units="1/cm"/>
          <inkml:channelProperty channel="Y" name="resolution" value="632.64368" units="1/cm"/>
          <inkml:channelProperty channel="F" name="resolution" value="0" units="1/dev"/>
          <inkml:channelProperty channel="T" name="resolution" value="1" units="1/dev"/>
        </inkml:channelProperties>
      </inkml:inkSource>
      <inkml:timestamp xml:id="ts0" timeString="2026-05-09T14:25:55.741"/>
    </inkml:context>
    <inkml:brush xml:id="br0">
      <inkml:brushProperty name="width" value="0.05292" units="cm"/>
      <inkml:brushProperty name="height" value="0.05292" units="cm"/>
      <inkml:brushProperty name="color" value="#FF0000"/>
    </inkml:brush>
  </inkml:definitions>
  <inkml:trace contextRef="#ctx0" brushRef="#br0">2035 5489 12 0,'2'-3'0'0,"-2"3"0"15,7 5 0-15,-7-5 0 0,10 12 0 0,-10-12 0 16,3 7 0-16,-3-7 0 0,4 0 0 0,-4 0 0 16,6-3 0-16,-6 3 0 0,7-6 0 0,-7 6 0 15,6-3 0-15,-6 3 0 0,18-9 0 0,-18 9 0 16,21-3 0-16,-21 3 0 0,17-5 0 0,-17 5 0 0,15-4 0 15,-15 4 0-15,16 0 0 0,-16 0 0 0,25 0 0 16,-7 0 0-16,1 0 0 0,-1 0 0 0,-3 0 0 0,2 0 0 16,-6 0 0-16,-1 0 0 15,-1 0 0-15,0 0 0 0,1 0 0 0,3 4 0 16,0 1 0-16,0-2 2 0,3-1 0 0,-1 2 1 0,2 2 0 0,-4 0 24 16,-2-1 1-16,4-2-1 15,2 1 1-15,-4-4 12 0,0 0 2 0,4 0-1 0,2 0 1 16,-5 0-3-16,5 3 2 0,0-1-2 0,-3 0 1 0,3-1-11 15,-4 3 2-15,4-1-1 16,-1-1 0-16,5 5-4 16,-5-2 1-16,3 2-1 0,1-5 1 0,-3 1-6 0,1-3 2 0,-1 4-1 0,-2-3 0 15,-2 6-1-15,-2-3-1 0,1-2 0 0,0-1 0 16,4 1-1-16,-5 2 0 0,6-4 0 0,-1 3 1 0,1-3-4 0,2 2 1 16,-3-2 0-16,1 0 0 0,-1-2-5 15,-1 2 2-15,2 0-2 0,0 0 2 0,-1-3-6 16,-3 3 1-16,7 0 0 0,-1 0 0 0,7-4-3 0,-2-1 1 0,0 1-1 15,-2 4 1-15,-3 0-2 16,-3 0-1-16,5-3 1 0,-3 3 0 0,8 0 2 0,-2-2 0 0,-5 2 0 16,1 0 0-16,2-2 1 0,-3 1 1 15,3 1 0-15,-3 0 0 0,1 0 0 0,2 1 0 0,-1 3 0 16,1-1 0-16,-2 1 2 0,2-1 2 0,-3 3-2 16,-1-3 1-16,-1-3 2 0,0 2 0 15,-3 1 0-15,3-3 0 0,-2 4-1 0,-2-4-1 16,1 1 0-16,-3 1 2 0,2 0-3 0,2 1 1 15,-4-3 0-15,4 4 0 0,-2-3-3 0,3 3 1 0,1-1-1 16,3 1 1-16,-3 1-2 0,2-1 0 0,-3-3 0 16,1 3 1-16,-2-1-3 0,-2 1 1 0,1 1 0 15,3-2 1-15,5 1-3 0,0 4 2 0,-1-2-1 0,-1 1 0 16,-3 1 0-16,-1-3 0 0,1 2-1 16,0 2 1-16,-1-4-4 0,-3 2 0 0,4 2 1 0,-1-6 0 0,1 2-1 15,0-1 0-15,-1-1 1 0,1 2 0 0,-2-1-1 16,1-2 1-16,-3 1-1 15,4 1 1-15,0-1-2 0,3 2 0 0,-2-1 0 0,3-3 1 0,-3 3-2 16,3-1 1-16,-3 1-1 0,4 1 1 0,1-2-1 0,-1-1 1 16,2 2 0-1,-2-1 0-15,0-3-1 0,-1 4 1 0,-1-4 0 0,2 1 1 16,-3 6-1-16,1-3 0 0,-1 1 0 0,3-2 1 0,0-1-1 16,0 2 0-16,-1-1 1 0,1 0 0 0,-2 3 0 0,2-3 0 0,-3-1 1 15,3 1-1-15,-3 1 0 16,1-1 1-16,2 2 0 0,-3-1 0 0,3-2-1 0,-4 5 2 15,3-4-1-15,1 2 0 0,-5-1 0 0,1-3 0 16,4 3-1-16,1-1 2 0,-1 1-2 0,4-3 1 16,0 1 1-16,-2-2-1 0,-6-2 1 0,5 1 1 0,-1 1-1 15,2-4 1-15,2-1 0 0,3 2 1 0,-4-1 0 16,-1 1-1-16,-2 1 3 0,-2 2 0 0,-1 0 0 16,3-3 0-16,2-1 0 0,0 1 1 0,2 1-2 15,-4-5 2-15,-1 2 0 16,1 0 0-16,4 1 0 0,0 1 0 0,3-1 3 0,3 1-1 0,-2 1 0 0,-4-1 0 15,0-3 0-15,-4 3 2 0,2-4-1 0,-2 5 0 16,0-1-4-16,2 3 0 0,-1-5 0 0,1 1 1 0,0-1-3 16,2 1 0-16,-2-2 0 15,4 0 1-15,1 3-3 0,3-2 1 0,1 5-1 16,-5-4 1-16,-2 4-4 0,2-3 1 0,0 1-1 0,1 0 1 16,-1 1-2-16,-4-3 0 0,4-1 0 15,-4 1 1-15,0 1-1 0,-2 0 0 0,6 1 0 16,-2 2 0-16,6-4-1 0,-1 1 0 0,3 1 0 0,-8-1 1 15,0 3-2-15,-1-4 1 0,-2 1 0 16,-1 1 0-16,0 2-3 0,0 0 2 0,1-3-1 0,-1-3 0 16,2 3 0-16,-2-6 0 0,15 1-1 0,-7 1 2 0,3 2-3 0,-3 1 2 15,-6-3 0-15,2 2-1 0,-2 1 1 16,4 1 0-16,-4 1-1 0,-2-5 2 16,0 2-1-16,-1 0-1 0,5 2 1 0,-4-1 0 0,2 1-1 0,-2-1 2 15,8 2-1-15,-6-1 0 0,4-1 0 0,-4 3 0 16,4-3-1-16,-4 4 2 0,4-3 1 15,-4 3 0-15,0 0 0 0,2 0-1 0,-2 3 1 16,0-3 0-16,-2 0 0 0,0 4 1 0,1-4-1 0,-7 1 1 0,7 3 0 16,1-4 0-1,-2 3 0-15,2-3 0 0,0 2 0 0,-2 0 0 0,4 3 0 16,-5-1 0-16,4-3 0 0,-2 3 0 0,-3-1 0 0,2 1 0 16,-1-3 0-16,1 3 1 0,2-1-1 0,-6 2 1 0,8 2-1 15,-2-1 1-15,2-3-1 0,0 2 0 0,-7 2 0 16,-3-3 1-16,5 1-1 0,-5-2 0 0,10 2 0 15,0 1 0-15,-3 1-1 16,3-2 1-16,-2 2 0 0,2-4 0 0,-4 6-1 0,0-1 1 0,-2-2-1 0,1 1 1 16,1-2-1-16,-4 2 0 0,5-2 0 0,-1 0 1 15,0 2-1 1,0-2 0-16,-1 2-1 0,-1-3 2 0,2-3-1 0,-5 3 0 0,7 1 0 0,0-2 1 0,0 4-1 16,2-1 1-16,-4-3-1 0,-1 2 1 15,1 2-1-15,-2-3 1 0,-1 1-1 16,1-2 1-16,-3-1-2 0,1 1 2 0,10 1-1 0,-6-4 1 0,1 2-1 15,2-1 0 1,3 1 0-16,0 2 1 0,2-1-1 0,-4 2 0 0,-6-5 0 0,4 4 1 0,-2-4 0 16,1-4 0-16,1 4 0 0,0 0 0 0,2 4 1 0,-4-4 0 15,0 1 0 1,2 1 1-16,0 0 2 0,0 1 0 0,-1-3-1 0,-1 0 2 0,0-3 0 0,0-1 1 16,2 3 0-16,-1-3 0 15,1 4 0-15,-2-3 1 0,2 1-2 0,-2 2 2 16,4-3-3-16,0 3-1 0,-5-4 0 0,-1 1 1 0,0 1-3 0,2 2 1 15,1-4-1-15,-3 4 1 0,2-3-1 16,-1 1 1-16,1 2-1 0,-2-3 0 0,1 3 0 16,1-5 0-16,2 1 0 0,4 1 0 0,-4-1-1 0,4 1 0 0,-10 1 0 15,2 2 1-15,1-3-1 0,-5 3 0 16,7-6 0-16,-3 3 0 0,2-1 0 0,0 1 0 0,3 1 0 16,-3-1 0-16,-2-2-1 0,2 5 1 0,1-4 0 15,-1-1 0-15,0 1-1 16,0-2 0-16,2 0 0 0,0 3 1 0,2-2-1 0,0 1 0 0,-3-1 0 15,-1 2 1-15,0 3-2 0,0-4 1 0,0 4 0 0,-5-5 1 16,5 1-1-16,-1 1 0 0,5 0 0 16,-4 1 1-16,2-2-1 0,0 4 0 0,0-3-1 0,2 1 1 15,-4 0 0-15,2 1 0 16,2 1 0-16,0-4 0 0,0 4 1 0,0-3 0 16,-2 1 0-16,-2 2 0 0,1-3 0 0,-1 3 0 0,0-4 0 0,-2 1 1 0,6 1 0 15,-5-2 0-15,5 1 0 16,0 1 0-16,0-1 1 0,0-1 0 0,0 3 0 15,-1-1 0-15,1 0-1 0,2 2 1 0,-4-3-1 16,0 3 0-16,0-4-1 0,2 3 1 0,-5-1-1 0,5 0 1 16,-4 2-1-16,2 0 0 0,4 0 0 0,-6-3 1 0,8 3-1 15,-4-4 0-15,2 2 0 0,-1 2 0 0,1-3 0 0,2 3 0 16,-4-4 0-16,0 3 0 0,3-1 0 16,-5 0 0-16,4-1 0 0,-4 3 1 0,4 0 0 0,-6 0 1 15,4 0-1-15,0 0 0 0,0-4-1 0,0 3 0 16,-2-3 0-16,2 4 1 0,0-3-1 0,2 1 0 15,2 0 0-15,-4 1 0 0,1-3 0 0,1 1 0 0,-2 1 0 16,0 0 1-16,2 2-1 0,-2 0 0 16,0-2 0-16,0 2 1 0,0-3-1 0,0-2 0 15,0 1 0-15,0 1 0 0,-2 1 0 16,2 0 0-16,1 2 0 0,3 0 0 0,-2 0 0 0,2 0 0 0,-6 0 0 16,0 2 0-16,0 0 0 0,2 1 1 15,-2-3-1-15,4 0 1 0,-4 0 1 0,4 0-1 0,-6 0 0 0,2 0 0 16,0 4 0-16,-2-4 1 15,0 0-1-15,1 0 2 0,-3 0-2 0,2 0 1 16,-1 0 0-16,1 0 0 0,-4 0 0 0,3 0 0 0,1 1 0 16,2 3 0-16,-6-4 1 0,3 3-1 0,-1-3 0 15,1 2 0-15,1 0-1 0,-6 0 2 16,3-2-1-16,-1 0 0 0,1 0-1 0,-1 0 2 0,1 0-2 16,-1 0 1-16,1 3-1 0,-1-3 1 0,3 4-1 0,-5-4 2 15,1 1-3-15,2-1 0 0,1 2 0 0,-2 0 1 16,3 1-1-16,-3 1 0 0,-1-3 0 0,-1 3 0 0,-1-4-1 15,0 0 0-15,-2 0-1 0,0 0 2 16,2 3 0-16,-4-3 0 0,5 2 0 0,1-2 0 0,0 2 0 16,-1-2 0-16,6 1 0 0,1-1 0 0,1 0 0 0,0 0 2 15,-4 4-2-15,1-4 1 16,-1 3 0-16,-2-3 0 0,-1 2 0 0,-2 2 0 0,0-4 0 16,-1 3 0-16,3-1 1 0,0 0-1 0,-1-1 0 0,1 3 0 15,1-4 0-15,1 3 0 16,-1-3 1-16,3 2 1 15,-3 0-1-15,1-1 0 0,-3 3 1 0,1-4 1 0,0 3-1 0,-1-3 1 0,1 0-1 0,-1 0 1 16,9 0 0-16,-1 0 0 0,0 0-1 0,0 2 0 16,-4 1 0-16,1-3 1 0,-3 4-3 15,-1-4 1-15,-4 2 0 0,1-1 0 0,-3 1 0 0,2 2-1 32,2-4 0-1,-2 3 0-16,2-3 0 17,-1 2 0-17,5 1 0 1,-2-3 2 15,1 4-2-31,1-4 1 31,3 1 0-15,2-1 0 15,-2 0 0-31,2 0 0 16,-7 0-1-16,-1 0 1 16,1 0-2-16,-2 0 1 0,9 0 0 15,-6 0 1-15,5 2-2 16,1 3 0-16,-4-5 0 0,-3 4 1 0,-1-4-2 15,3 0 1-15,-1 0 0 0,1 0 0 0,-1 0-3 0,1 0 2 0,-1-4 0 0,1 4 0 0,3-3-4 16,-3 1 2-16,3 0 0 0,0 1-1 0,2 1-1 0,0-4-1 0,-3 4 0 0,1-3 1 0,-4 1-1 0,3-1 1 0,1-1-1 0,-2 1 0 0,2 1 1 0,1 2-1 0,-3-4 1 0,-3 4-1 0,1-5 2 0,1 2-1 16,3-2 1-16,-2 1-1 0,2-3 2 0,3 2-1 0,-3 2 1 0,0-3 1 0,2-1-1 0,0 2 1 0,-3 2 0 15,-1-1 0-15,0 3 1 0,1 1-1 0,-5-4 1 0,1 4 0 0,0-3 0 0,-1 1 1 0,5-1-1 0,-1-1 1 16,0 1 0-16,2-1 0 0,1 2 0 0,-3 2 0 0,4-3 0 0,-2 3 0 0,-3-4 0 16,-1 3 0-16,1 1 0 0,-3-4 0 0,5 4 0 0,-1 0 0 0,1 0 0 0,-1 0 0 0,-2 0 0 0,-1 0 1 0,0 0-1 0,-1 0 1 0,-1 0 0 15,0 0 0-15,1 0 1 0,1 0-1 0,0 4 0 0,-3-4 1 0,3 1-2 0,-2 3 1 0,0-4 0 0,-1 3 0 0,-1-3-1 0,0 0 2 0,-2 0-2 0,2 0 1 0,0 2-1 16,0-2 1-16,2 0-1 0,-2 0 1 0,1 0-1 0,1 0 0 0,4 0 0 0,-1 0 0 0,1 2-1 0,-1 0 1 15,-3 1 0-15,0-3 0 0,0 0-1 0,-1 0 0 0,-6 0-1 0,-1 0 2 0,2 0-2 0,0 0 1 0,12 0-1 16,-3 0 1-16,2 0 0 0,1 0-1 0,-1 0 1 0,-1 0 0 0,1 0 0 0,-1 0 0 0,-5 0 0 16,-1 0 0-16,0 0 0 0,-2 0-1 0,4 0 1 15,2 0 1-15,-1 4-1 0,1-4 0 0,-1 1 0 16,1 1 0-16,0 0 0 0,-1 1 0 0,-8-3 0 0,1 4-1 16,0-4 1-16,0 0 0 0,8 0 0 0,-1 1 1 15,1 3-1-15,0-4 1 0,1 3 0 0,-1-3 0 16,1 2 0-16,1 0 0 0,-2-1 0 0,-3 3 0 0,1-1 0 15,0-1 0-15,3 2 0 0,1-1 0 0,-1-1 0 16,3 0 0-16,-5-1 0 16,-3 3 0-16,2-4 0 0,0 3 0 0,-2-3 0 0,0 2 0 0,1 0 0 15,-1-1 0-15,2 3 0 0,0-4 0 0,0 3 0 16,-1-3 0-16,5 2 0 0,-1 1 0 16,1-3 0-16,-1 0 0 0,1 0 0 0,-1 0 0 0,1 0 0 0,-3 0 0 15,3 0 0 1,-1-3 0-16,1 1 0 0,1 2 0 0,-3-3 0 15,0 3 1-15,-1-4-1 0,1 3 1 0,1-1 0 0,-1 0 0 0,3 2 1 0,1-3 0 16,-5 3-1-16,1 0 1 0,0 0 0 0,-3 0 1 16,7 0-1-16,-1 0 1 0,2 0-2 15,0-4 2-15,-1 3-1 0,-1-1 0 0,1 0-1 0,-3 2 1 16,2-3 0-16,-1 3 0 0,1-4-2 0,1 4 1 0,1 0 0 16,-2 0 0-16,2 0-1 0,1 0 0 15,-7 0 0-15,3 0 0 0,-4 0 0 0,1 0 0 0,3 4 0 16,-1-4 0-16,1 0-1 0,-1 0 1 15,1 0 0-15,-3 0 0 0,1 3-1 0,0-3 1 0,1 0-1 16,1 0 1-16,-1 0-1 0,-1 0 1 0,1 0-1 0,3 0 1 16,-1 0 0-16,0 0 0 0,2 0 0 0,1 0 0 15,-1 0 0-15,0 0 0 16,-3 2 0-16,-1 0 0 0,1-1 0 0,-3-1 0 0,3 0 0 16,-1 0 0-16,1 0 0 0,-1 0 0 0,-1 0 0 0,-2-1 0 15,1-1-2-15,-1 0 2 0,4 2-1 16,-1-3 1-16,1-3-1 0,1 3 0 15,0-1 0-15,1 1 1 0,1 1-1 0,0 2 0 0,-3-3 0 0,-1 3-1 0,1-5 1 16,-1 1 0-16,1-1 0 0,-1 2 0 16,1-1 0-16,-1 1 0 0,2 1 0 0,-3 0-1 15,3 0 1-15,-1 2 0 0,5-3 0 0,0-1 1 16,0 3-1-16,0-3 0 0,-2 4 0 16,1-5 1-16,-3 2-1 0,0-1 1 0,3 1-1 0,-3 1 1 0,2-1-2 0,0-3 1 15,-3 3 0-15,1-1 0 0,-1 1-1 0,-1 1 1 16,4 0 0-16,-1 1-1 0,1 1 0 15,0 1 1-15,-5 1-1 0,1 0 1 0,1 1-2 0,-1-3 1 16,10 0 0-16,-2 0 0 0,2 0-1 0,0 0 1 16,-4 0 0-16,0 4 1 0,-2-4-1 0,0 2-1 15,-1-1 1-15,-1 1 1 0,0 2-1 0,-1-4 1 0,1 3 0 16,1-3-1-16,1 5 0 16,-2-1 1-16,-1-3 0 0,-1 1 0 15,-1 0 0-15,1 1 0 0,3 1-1 0,-1-3 1 0,0 3 0 0,1-1 0 0,-3 1 0 16,1 1 0-16,-1-1 0 0,-1-3 1 15,-2 3-1-15,-2-1 1 0,0 1 0 0,-1 1 0 0,3-2 0 16,0-1 0-16,0 5 0 0,0-4 0 0,-1 3 0 16,1-3 1-16,-2-1 1 0,0 1 1 0,-8 1 0 15,3-4 0-15,-1 3 3 16,0-3-1-16,-1 2 1 0,-1 0-1 0,1-1 2 0,-1 3 1 0,1-4 0 16,-1 3 0-16,0-3-3 0,1 2 2 0,-1 1-1 0,1-3 0 15,-1 4-2-15,-1-4 0 0,-6 0 1 0,11 3-1 16,-11-3-2-16,11 6 1 0,-11-6-1 0,10 3 1 0,-3-3 1 15,0 2-1-15,1 1 0 0,-1-3 2 0,3 4-2 16,-1-4 1-16,-2 1-1 0,1 1 0 0,-8-2 0 16,11 5-1-16,-11-5 0 0,9 4 0 0,-9-4-1 15,8 0 1-15,-8 0-1 0,7 0 0 16,-7 0 0-16,8 3 0 0,-8-3 0 0,11 2 1 0,-11-2 1 0,11 3-1 16,-11-3 0-16,8 0 0 15,-8 0 2-15,7 0-1 0,-7 0 0 0,7 0 1 0,-7 0 1 0,8 0 2 16,-8 0 0-16,4 0 0 15,-4 0 0-15,3 0 2 0,-3 0 0 0,4 0 0 0,-4 0-1 0,4 0 0 16,-4 0 0-16,4 0 1 0,-4 0-3 0,3 0-1 16,-3 0 1-16,0 0-1 0,0 0-2 0,0 0-1 15</inkml:trace>
  <inkml:trace contextRef="#ctx0" brushRef="#br0" timeOffset="3614.52">1906 6446 12 0,'2'0'0'0,"-2"0"0"16,10-3 0-16,-10 3 0 0,7 0 0 0,-7 0 0 15,6 3 0-15,-6-3 10 0,7-3 0 0,-7 3 0 16,13 0 1-16,-13 0 4 0,17 0 0 0,-17 0-1 15,24 3 1-15,-24-3-9 0,32 11 1 0,-32-11 0 16,30 10 1-16,-30-10-4 0,20 17 2 0,-20-17-1 16,19 13 1-16,-19-13-4 0,11 8 2 0,-11-8-1 15,13 9 0-15,-13-9-3 0,19 7 0 0,-19-7 0 16,18 8 2-16,-18-8-2 0,13 4 0 0,-13-4 0 16,21 5 0-16,-21-5 0 0,28 0 0 15,-28 0 0-15,31 0 1 0,-12-3 2 0,0 1 2 0,1 2-2 16,-1 2 1-16,-1 1 14 0,-1-3 1 0,2 0 1 15,-1 0-1-15,1 5 33 0,0 2 1 16,-1-3 0-16,7-3 1 0,1 3-9 0,0-1 1 0,2 1 0 16,-8 1 0-16,-1-2-12 0,-8-3 2 0,8 2-1 15,-1 2 1-15,8-4-9 0,4 3 1 0,-2-3-1 0,0 0 1 0,-4 0-11 16,-3 0 1-16,-1 0 0 0,5 0 0 16,2 0-7-16,0 0 0 0,-3 0 0 0,2 0 2 0,-6 0-3 15,3 0 0-15,1-3 0 0,2 3 0 0,-2-6-2 16,0 3 0-16,3 3 0 0,-1 0 1 0,3 0 3 15,3 0 0-15,0 0 1 0,-2 3 0 0,-1-3 7 0,3 0 2 16,-2 0-1-16,-2 0 0 16,2-3-1-16,-4 3 2 0,4-4-1 0,-1 3 0 0,-1 1 0 0,2 0-1 15,0-2 0 1,0 0 1-16,-4 2-2 0,-2 0 2 0,2 0-2 0,4-3 1 0,2-1-3 16,1 3 0-16,1-3-1 0,-6-1 2 0,0 3-4 0,-6 1 0 0,6-3 1 15,0-1 0-15,0 1-4 16,4-4 0-16,-1 4 0 0,1-3 0 15,3 2-4-15,-3 0 0 0,0 2 0 0,-3-4 1 0,-1 5-3 0,0-2 1 16,-2 4-1-16,1-5 2 0,4 2-2 0,5 3 0 16,-7-4 1-16,-1 4-1 0,0-3-1 0,-5 1-1 0,-1 2 1 15,4-3-1-15,4 3-1 0,0 0 0 0,1 0 1 16,-5 0-1-16,4 0 0 0,2 0 0 0,-6 0 1 16,4 0-1-16,-4 3 1 0,4 2 1 15,-6 0-1-15,0-1 0 0,2-1 1 0,-1-3-1 0,-1 4 0 16,-4-4 1-16,4 2-2 0,-5-2 1 0,2 0 0 0,7 1 0 15,-2 5-1-15,3-3 0 0,-2-1 1 0,-3 1 0 0,2 1-2 16,0 1 1-16,-2 2 1 0,-1 1-1 16,-1-4-1-16,0 5 1 0,-3-4-1 0,5 2 2 0,0-2-2 15,-1 2 0 1,-1-2 0-16,2 4 1 0,-3-2-1 0,1 1 2 0,-3 1-2 0,1-6 1 16,1 2-1-16,-3 1 1 0,5 1 0 0,-5-4 0 0,3 2-1 15,1 0 0-15,-3 2 0 16,1-3 1-16,3 4 0 0,-3 1-1 0,4-2 0 0,-5 2 0 0,2-6 0 15,1 2 0-15,-3 1 0 0,1-3 1 0,2 2 0 16,4-1 0-16,-5-1 0 0,1 1 0 0,-3 1 1 16,0-5-1-16,-1 3 0 0,6-3 0 0,3 2 1 15,-1-2-1-15,3-2 0 0,-2 2 0 0,2 0-1 0,-3 0 2 16,4 0-1-16,-4-3 0 0,4 3 2 16,-4-4 0-16,0 3-1 0,2 1 2 0,-4-4 0 0,3 4 2 15,-3-3-1-15,7 1 1 16,-1 0-1-16,2 0 2 0,0 2-1 0,-3-3 1 0,-1 0 2 0,2-1 0 0,2 2 0 15,0-5 1-15,-1 2 0 0,-1-3 2 0,0 4-2 16,0-1 1-16,-2 1-3 0,0 1 0 0,-1 1 0 16,3-1 0-16,0-4-4 0,2 2 0 15,-2 1 0-15,-2-1 0 0,1 2-1 0,1-1-1 0,2 2 1 16,0-1 0-16,3-1-1 0,-3 1 1 16,-1 1-1-16,-1-1 1 0,2-2-3 0,-1 1 1 0,-1-3 0 15,-2 4 0-15,2 1 0 0,0 2 0 0,2-3-1 0,-3-3 1 16,5 3-1-16,-2-1 1 0,-3 1 1 15,1 1-1-15,-2-1-1 0,0-2 1 0,0-2-1 16,0 2 2-16,0-4-2 0,0 2 0 0,-4 2 0 16,2 1 1-16,4-3-1 0,-2 2 1 0,4 2-1 0,1 1 1 15,-1 2-1-15,-1-3 1 0,-1-3-1 16,-2 3 2-16,2-1-2 0,0 1 0 0,7-2 0 0,-5 1 1 16,-2 1-1-16,-2 1 2 0,0-1-2 0,-1-1 1 0,1 1-1 15,4 1 1-15,0-1 0 0,1-3 0 0,1 3-1 16,-1-1 0-16,-3-1 0 0,0 2 1 0,2-6-1 15,-6 2 2-15,-2 2-2 0,-5-2 1 16,5 5 0-16,-6-1 1 0,14-2-1 0,-4 1 1 0,6-3 1 16,-3 2 0-16,-1 2-1 0,2-1 2 0,-4 2 1 0,2 2-1 15,1-3 1-15,-1-2 0 0,0 1 1 16,2 1 0-16,-8 1 0 0,2 0 1 0,-2 2-1 16,2 0 1-16,4 0 0 0,-4-1 0 0,4 1-1 0,-4 0 1 0,4 0-2 15,-4-4 2-15,4 4-5 16,-4-3 2-16,-6 1-2 0,3 2 2 0,-3 0-4 15,2-3 0-15,5 3 0 0,2 0 1 0,-3 0 0 0,4 3 0 0,-6-3-1 16,-1 0 1-16,1 2-1 0,0 1 2 16,6-3-1-16,0 0 0 0,2 0-1 0,-4 0 0 15,-1 4 0-15,1-3 1 0,0 3-1 0,-3 3 0 16,-1-5 0-16,-2 1 0 0,2 0-1 0,1-3 1 0,4 0-1 16,-4 0 1-16,1 0-1 0,0 0 1 0,-2 0-1 15,0 0 2-15,1 0-2 0,-1 0 1 0,-4 0-1 16,4 2 1-16,1 0-1 0,-1 3 0 15,2-5 0-15,0 4 1 0,2-4-2 0,0-4 1 16,-4 4 0-16,0 0 0 0,1 0-1 0,-1 0 0 0,-4 0-1 0,3 0 1 0,-1 0-2 16,0 0 1-16,5 0-2 0,-1 0 2 15,2 0-1-15,-1 0-1 0,1 0 1 16,-3 0 0-16,-3 4-2 0,2-4 2 0,-1 1-2 0,-1-1 2 0,0 2-1 16,3 0 1-16,-1 1 0 15,0-3-1-15,2 0 2 0,-2 4 0 16,-3-4 0-16,1 0-1 0,1 0 2 0,-1 0 0 0,2 0 0 0,-3-4 1 15,1 4-2-15,0 0 1 0,6 0 0 0,0 0-1 16,2 4 0-16,0-4 0 0,-6 1 0 0,0 3-1 0,2-4 0 16,-1 3 0-16,1 1-1 0,0 1 1 0,2-2-3 15,0-1 1-15,-2 2-1 0,2-4 1 0,-2 3-3 16,0-3 0-16,2 0 0 0,0 2 1 0,2 0 1 0,-1-1-1 16,-1 3 0-16,2-4 1 0,0 3-1 15,0-1 0-15,-6 0 0 0,2-1 0 0,0-1 1 0,0 0-1 0,2 0 0 16,-4 0 2-16,3 0-1 15,-3 0 1-15,4 4 0 0,0-4 0 0,0 3 3 0,1-3 1 0,1 2-1 16,-2-2 1-16,2 0 0 0,0-2 1 0,0 2 0 16,-2-3 0-1,-1 3 0-15,1 0 0 0,0 0 0 0,-3 0 0 16,1-4 0-16,-2 3 0 0,8-1 0 0,-4 0 0 0,5 2 0 0,-1 0 1 16,-8-3-1-16,2 3 1 0,0-4-1 0,0 3 1 0,2-1-1 15,-4 0 1 1,4 2 1-16,0-3 0 0,0 3 1 0,0-4-1 0,-2 2 1 0,2-1 1 0,6 3-1 15,-6-5 0-15,3 3 1 0,3 0 0 0,-8 2 0 16,0-3 0-16,0 3 1 0,0 0 0 0,0 0 0 0,0-5 0 16,1 1 0-16,-1 1 0 0,-2-1 1 15,0 3 0-15,0-3-5 0,1 1 1 16,4-1-1-16,-6 2 1 0,5-1-2 0,0-2 0 0,1 1 0 0,1-1 2 16,0 2-1-16,0 3 1 0,-2-4-1 0,0 4 1 15,-2-3 2-15,0 1 0 0,0-1-1 0,0 3 2 0,0-4-1 16,0 2 1-16,-2 1-1 15,1-1 2-15,-3-2-1 0,0 1 0 0,4 0 1 0,1 1-1 0,1 2 0 16,3 0 0-16,-3 0 1 0,0 0 0 0,0-4-4 16,0 1 1-16,0 1 0 0,0 2 0 0,-2 0-2 15,0 0 1-15,-2-3-1 0,1 3 2 0,-1-4-3 0,0 3 0 16,0-1 0-16,0 0 0 16,2 2-1-16,-1-3-1 0,3 3 1 0,-2 0 0 0,2 0 0 15,0 0 0-15,0 0 0 0,-2-4 1 16,0 2-1-16,2 2 1 0,-4-3-1 0,2 3 1 15,0 0-2-15,-2 0 2 0,2 0-1 0,0 0 1 0,1 0-1 0,-1 0 1 0,0 0 0 16,-2-4 0-16,0 4-1 0,0-1 1 16,3 1 0-16,-3 0 0 0,0 0-1 0,2 0 1 15,-2 1 0-15,0-1 0 0,1 4-1 0,-3-4 0 16,2 0 0-16,-1 0-1 0,1 0 1 0,2 0 0 0,-6 0 0 16,3 0 0-16,-3 0 0 0,1 0 0 0,1 3 0 15,2-3 1-15,-3 2-2 0,1 2 2 0,1-1-1 16,-1-1 1-16,2 1-1 15,-3 1 1-15,-1 1-1 0,-1 2 1 0,1-4-1 0,-1 2 1 0,3 2 0 0,1-1 0 16,1-1-1-16,0 2 1 0,-5-6 0 0,-1 3 0 16,-1-1-1-16,-2-3 1 15,4 4 0-15,-1-4 0 0,3 2-1 0,-1 1 1 16,8 2 0-16,-2 2 0 0,0-3-3 0,2 1 2 0,-9-2-1 0,0 1 1 16,-1 1-4-16,1-5 1 0,1 3-1 15,1 1 2-15,-2 1-4 0,1-2 2 0,2-1-1 16,1 2 0-16,1 1 3 0,0 2 1 0,-15-7 0 0,1 3-1 0,-1-3 2 15,0 2 0-15,12 1 0 0,-1 1 1 16,1-4 0-16,1 3 0 0,1-3 0 0,-5 2 0 16,3 2-1-16,-1-4 1 0,1 3 0 0,-1-3 0 0,1 2-1 15,-1-2 0-15,8 1 0 0,-2 1-1 0,2 2-1 0,0-1 0 16,-9-3-1-16,1 2 2 16,-1 1 0-16,0-3 1 0,-3 4-2 0,1-4 2 0,0 1 0 0,2 1 1 15,1 0-1-15,1 1 1 0,-1-3 0 0,0 0 0 16,1 0 0-16,1 0 0 0,-3 0-1 15,1 0 1-15,5 0 0 0,-1 0 0 0,0 0-1 0,0 0 1 0,-3 4 0 16,-1-4 0-16,1 0 0 0,-3 0 0 0,3 0 0 16,-1 0 0-1,1 0 0-15,1 0 0 0,-1 0 0 0,-3 0 0 0,1 0-1 0,0-4 1 16,3 4 0-16,0-3 0 0,1 1 0 0,-1 0 0 0,2 1 0 16,1 1 0-16,1-4 0 15,-2 4 0-15,-4 0 0 0,1 0 0 0,-1 0-1 0,1 0 1 0,-1-3 0 16,1 1 0-16,1 2-2 0,1-3 2 0,-5-3 0 15,1 3 0-15,0 0-1 0,-3-1 1 0,5 2 0 16,-1-1 0-16,1 3-1 0,-1-4 1 0,1 3-1 16,-1-1 1-16,1 0-1 0,-1-1 0 15,-10 3 0-15,-1-4 0 0,2 3-2 0,-2-1 2 0,8 0-1 16,0 2 1-16,-2 0-1 0,0 0-1 0,-6 0 1 0,2 0 1 16,0 0-2-16,1-3 0 0,10 3 1 0,-2 0 0 15,1 0 0-15,-1 0 1 0,-10 0-2 0,-1 0 2 0,2 0 0 16,0 0 0-16,-1 0 0 0,-1 0 0 0,0 3 0 15,1-3 1-15,6 2-2 0,-1 0 2 0,0-1 0 0,-2 3 0 16,-3-1 0-16,-1-3 0 0,0 2-1 0,2 0 1 16,8 3 0-16,-2-2 0 0,0 3-1 15,-1-3 1-15,-8-1-1 0,1 1 1 16,0 1-1-16,-1-1 0 0,-1 2 0 0,1-1 1 0,-1-3-3 0,1 1 2 16,-8-2 0-16,11 5 0 0,-11-5 0 0,11 4 0 15,-2-2 0-15,1 1 1 0,-1 1-1 16,0-1 1-16,-1 2 0 0,-1-1 0 0,1-3 0 15,-1 3 0-15,1-1 0 0,-1-3 1 0,-7 0-1 0,11 4 1 16,-11-4-1-16,11 5 1 0,-11-5-1 0,12 3 1 16,-12-3-1-16,11 2 1 0,-11-2-1 0,11 4 0 15,-11-4 0-15,11 3 0 0,-11-3 0 0,9 4 0 0,-9-4 0 16,8 1 0-16,-8-1 0 0,7 0 0 16,-7 0 0-16,4 0 0 0,-4 0 0 0,4 0 0 0,-4 0 0 15,7 0 0-15,-7 0-1 0,6 0 1 0,-6 0 0 16,7 0 0-16,-7 0-1 0,8 0 1 0,-8 0 0 15,7-1 0-15,-7 1-1 0,8-4 1 16,-8 4 0-16,7-5 0 0,-7 5-1 0,8-4 1 0,-8 4-1 0,7-3 1 16,-7 3-3-16,7-5 1 0</inkml:trace>
  <inkml:trace contextRef="#ctx0" brushRef="#br0" timeOffset="55150.38">2877 4809 12 0,'4'-3'0'0,"-4"3"0"0,6 0 0 0,-6 0 0 0,1-2 0 0,-1 2 0 0,4 0 0 0,-4 0 0 0,-4-3 0 0,4 3 0 0,0-4 0 0,0 4 0 0,0 0 0 0,0 0 0 0,0 0 0 0,0 0 0 16,0 0 0-16,0 0 0 0,-1 0 0 0,1 0 0 0,0-2 0 16,0 2 0-16,-6 0 0 0,6 0 0 0,-4 0 0 15,4 0 0-15,-4 0 0 0,4 0 0 0,-11 0 0 16,11 0 0-16,-13 0 0 0,13 0 0 0,-13 0 0 15,13 0 0-15,-17 6 0 0,17-6 5 0,-16 12 2 16,16-12-1-16,-19 5 1 0,19-5 16 0,-13 7 1 0,13-7-1 16,-15 8 1-16,15-8 11 0,-30 6 0 15,30-6 0-15,-26 7 1 0,26-7 0 0,-28 8 0 0,28-8 0 16,-22 5 1-16,22-5 1 0,-22 4 1 0,22-4 0 16,-25 3 0-16,25-3 0 0,-28 0 0 0,28 0 1 15,-24 0-1-15,24 0-9 0,-18 0 2 0,18 0-1 16,-17-3 0-16,17 3 4 0,-21-5 1 0,21 5-1 15,-28 0 1-15,10 0-6 0,-3 0 2 16,3 0-1-16,-3 1 0 0,4-1-4 0,-1-1 0 0,5 1 0 0,-4 0 1 16,2 1-5-16,4 3 0 0,-2-4 1 15,-4 3-1-15,2 1-3 0,2 1-1 0,-4-2 0 16,0 1 0-16,-1 5-5 0,-1-4 2 0,4-2 0 16,-2-1-1-16,8 0-2 0,-2-1 0 0,-6 3 0 0,2-4 0 15,-3 3-1-15,-5-3 1 0,5 0-1 0,-1 0 2 16,0 0-2-16,5 0 0 0,-5 0 1 0,2 2 0 0,2 2-2 15,-2-1 2-15,-1 0-2 0,-1 3 1 0,1-3-1 16,-7-1 2-16,5 5-1 0,-3-2 0 0,5 4 1 16,-3 1-1-16,3-1 1 0,-5-1 0 0,5 1-2 0,3 3 0 15,-4-3 1-15,2-1 0 0,3 1-6 16,-5 1 0-16,6-1 1 0,-2 0 0 0,2-2-3 0,0 1 1 16,0 1-1-16,0 0 2 0,2-1-4 0,3 1 0 15,-5 0 1-15,2-3-1 0,0 3-2 16,-2-4 1-16,1 2 0 0,5 0 0 15,1 2-1-15,1-4 0 0,-3-2 0 0,3 3 1 0,5-6-1 0,-8 12 0 16,8-12 0-16,-11 8 0 0,6-1 0 0,3 2 0 16,2-9 0-16,-6 9 0 0,6-9 0 0,-2 8 0 15,2-8 0-15,-5 12 0 0,5-12 0 0,-4 9 0 16,4-9 0-16,0 10 0 0,0-10-1 0,0 11 1 16,0-11 0-16,4 10 0 0,-2-1 0 0,1-4 0 0,-1 2 0 15,2 2 0-15,-2-4 0 0,-2 2 0 16,0 3 0-16,0 2 0 0,5 4 0 0,3-1 0 0,-1-1 0 15,-1-2 0-15,-1 0-1 0,1 1 1 0,0-1 0 16,-5 0 0-16,3 0 0 16,-2 0 0-16,4 2 0 0,-5-2 0 0,3-3-1 0,-4 3 1 0,2 3 0 15,2-1 0-15,-2 3-1 0,3 3 1 0,-5-7 0 16,-2 3 0-16,-1-4-1 0,1 0 1 0,-2 0 0 0,4 6 0 16,4-3-1-16,-2 2 1 0,1-1 0 0,-1 1 0 15,-2-1-2-15,-2-2 2 0,-1 1 0 0,1 3 0 16,2-3-1-16,0 3 1 0,0-1 0 0,0 2 0 15,2 2 0-15,3-4 0 0,-3 2 0 16,2-2 0-16,1 1 0 0,-3-3 0 16,4 2 0-16,-6 1 0 0,2-3 0 0,-2 1 0 0,0 1 0 0,3 4 0 15,-1 0 0-15,2-4 0 0,-2 2 0 0,2 2 0 16,-2-6 0-16,-2 3 1 0,5-1-1 0,-3-1 2 16,2-4-2-16,3 0 0 0,-1 2 0 0,-1-2 1 0,1 0-1 0,-4-3 0 15,0 3 0-15,1-4 1 0,3 1-1 0,-4 0 0 16,3 1 0-16,1-1 0 0,0-1 0 0,1 4 0 15,-1-3 0-15,-1 0 0 0,3-1 0 0,-1-1 0 16,4 2 0-16,-3 0 0 16,3-1 0-16,-4 1 0 0,5 1 0 0,-7-1 0 0,1-4 0 0,1 2 1 15,-7-7 0-15,11 10 0 0,-11-10 0 0,10 7 0 0,-10-7 1 16,11 4 0-16,-11-4-1 0,11 5 1 0,-11-5 0 16,13 4 1-16,-13-4-1 0,11 8 0 15,-11-8 0-15,13 5 2 0,-5-1-2 0,3-1 1 0,-4 2 0 16,5 2 0-16,-5 2-1 0,4-5 0 15,-11-4 1-15,6 3 0 0,-6-3-1 0,7 9 1 0,1-4-1 16,3-2 0-16,-4-1-1 0,5 0 1 0,-1 3 1 16,-2-5-1-16,2 3 0 0,0-1 2 0,8 2-2 15,-4-4 1-15,2 3 1 0,1-3-1 0,-10 2 0 16,3-2 2-16,-4 2-4 0,3-1 1 0,-1 3-1 16,2-4 1-16,0 0-2 0,2 0 2 0,2 0-1 0,2 3 0 15,0-3-1-15,-2 2 0 0,-4 0 0 0,2-2 1 16,-6 0 0-16,5 0 1 0,-5 0-1 0,4 0 2 15,-3-2-2-15,3 0 1 0,0 2-1 0,2-3 1 0,0 3 2 16,0-4-1-16,-13 4 1 0,11 0-1 0,-11 0 3 16,12 0-1-16,-12 0 1 0,1 0-1 0,-1 0 1 15,6 0 0-15,-6 0-1 16,2 0 2-16,-2 0-6 0,4 0 0 0</inkml:trace>
  <inkml:trace contextRef="#ctx0" brushRef="#br0" timeOffset="57499.99">18348 5552 501 0,'2'0'0'0,"-2"0"0"16,13 3 0-16,-13-3 2 0,15 5 2 0,-15-5-1 15,20 4 0-15,-20-4 3 0,26 0 1 0,-26 0-2 16,17-4 2-16,-17 4-6 0,11 0 0 0,-11 0 1 16,13 0-1-16,-13 0-1 0,19 0 0 0,-19 0 0 15,19 0 0-15,-19 0-1 0,24 0-1 0,-24 0 1 16,24 0 1-16,-24 0-2 0,19 0 1 0,-19 0 0 0,18 5 0 15,-18-5 0-15,19-1 1 0,-19 1-2 0,19-4 2 16,-19 4 3-16,18-5 0 0,-18 5-1 0,17-9 2 16,-17 9 10-16,15-3 2 0,-15 3-1 0,11-3 0 15,-11 3 26-15,9 0-1 0,-9 0 0 0,8 0 1 0,-8 0 5 16,7 0 0-16,-7 0 0 0,8 0 1 0,-8 0-10 16,7 0 0-16,-7 0 0 0,8 0 0 0,-8 0-7 15,7 5 1-15,-7-5-1 0,4 7 1 16,-4-7-7-16,3 3 1 0,-3-3-1 0,4 5 1 0,-4-5-7 15,4 5 0-15,-4-5 0 0,4 7 0 0,-4-7-4 16,3 16 1-16,-3-16 0 0,4 17-1 0,-4-17-4 16,4 18 2-16,-4-18-1 0,4 19 0 0,-4-19-1 15,1 13 0-15,-1-13 0 0,-1 16 0 16,1-16-1-16,-4 26 1 0,4-26-1 0,0 28 2 0,0-28-2 0,0 29 0 16,0-29 0-16,-4 30 1 0,4-30-4 0,-5 27 1 15,5-27 0-15,-8 26 1 0,8-26-2 0,-4 28 2 16,4-28-1-16,-2 24 1 0,2-24-3 0,6 26 2 15,-6-26 0-15,4 24 0 0,-4-24-2 0,-2 33 1 0,0-16-1 16,0-1 2-16,0 5-1 0,-3 0 1 0,-1-1-1 16,2 1 1-16,3-4-1 15,-1 2 0-15,-2-1 0 0,0-3 1 0,1 3-2 0,-1-6 1 0,0 2 0 16,0 1 0-16,1-3-1 0,-1 2 0 16,0 2 1-16,0-4 0 0,3 3-1 0,-1-4 2 0,0 1-1 15,0 0 0-15,0 0-1 0,-2 0 0 0,3-3 0 16,-1 3 0-16,0-5 0 0,2 2-1 0,0-1 1 15,-2 1 1-15,2-4-2 0,0 2 2 0,0-7-1 16,0 12 1-16,0-7-2 0,0 2 2 0,0-7 0 16,0 12-1-16,0-12 0 0,-4 9 0 0,4-9 1 0,-3 9 0 15,3-9-1-15,0 3 1 0,0-3-1 0,0 5 2 16,0-5 0-16,0 4 1 0,0-4 0 0,0 1-1 0,0-1 2 16,0 4 0-16,0-4 0 0,0 3 1 15,0-3-1-15,0 4 2 0,0-4-3 0,0 2 3 0,0-2 0 16,0 0 1-16,0 0 0 0,0 0 1 0,0 0 0 0,0 0 2 15,0 0-1-15,0 0 1 0,0 0-1 0,0 0 0 16,0 0 1-16,5-2-1 0,-5 2-1 0,6-9-1 16,-6 9 0-16,5-12 2 0,1 0-3 0,1 0 1 15,-1 0 0-15,-1 0 0 16,1-2-3-16,0 7 1 0,-3-7-1 0,1-2 1 16,0-1-1-16,0 2 0 0,-1-4 0 0,1 1 0 0,-2 1 0 0,0-4 0 15,1 0 0-15,3 1 0 16,3-5-2-16,1 1-1 0,-3 0 1 0,-3 1 0 0,-2 3-3 0,0 4 2 15,-1-1 0-15,1-2-1 0,0 1-1 0,0 3 0 16,0 1-1-16,-2 2 2 0,2 0-2 16,0 0 2-16,-2 3-2 0,0 0 2 0,-2-1-3 0,0 0 1 0,-2 1 1 15,0 2-1-15,1-2-1 0,1 1 0 16,0-1 1-16,0 6 0 0,2 3-2 0,-2-4 1 0,2 4 0 16,0-5 0-16,0 5-1 0,0-10 0 0,0 10 0 15,-3-9 1-15,3 9-1 0,-4-5 1 0,4 5-1 16,-4-7 0-16,4 7-1 0,-5-9 1 0,5 9 0 0,-8-8 0 15,8 8-1-15,-7-13 1 0,7 13-1 0,-8-8 1 16,8 8-1-16,-4-9 0 16,4 9 0-16,-3-5 2 0,3 5-2 0,-4-12 0 0,2 5 0 0,-2-5 1 15,1 0-1-15,-1-2 0 16,0 2 0-16,0 0 1 0,3 3-1 0,-1 0 0 0,0 1 0 0,0 4 0 16,2 4 0-16,-7-12 0 0,7 12 0 15,-4-9 0-15,4 9 0 0,-6-10 0 0,6 10 0 16,-5-10 0-16,5 10 0 0,-10-11 0 0,10 11 0 0,-13-10 0 0,6 6-1 15,-2-3 1-15,-3 2 0 0,1 0 0 0,0 2-1 16,0 3 1-16,3-4-2 0,-3 4 2 16,0-3-1-16,-2 3 0 0,-17 3 0 0,2 1 0 0,0 1-2 15,0 2 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091549-339A-49FD-9A03-7D72997F6BA0}" type="datetimeFigureOut">
              <a:rPr lang="es-CL" smtClean="0"/>
              <a:t>09-05-2026</a:t>
            </a:fld>
            <a:endParaRPr lang="es-CL"/>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47FCC7-2DD5-46E6-B762-FA7A493084EE}" type="slidenum">
              <a:rPr lang="es-CL" smtClean="0"/>
              <a:t>‹Nº›</a:t>
            </a:fld>
            <a:endParaRPr lang="es-CL"/>
          </a:p>
        </p:txBody>
      </p:sp>
    </p:spTree>
    <p:extLst>
      <p:ext uri="{BB962C8B-B14F-4D97-AF65-F5344CB8AC3E}">
        <p14:creationId xmlns:p14="http://schemas.microsoft.com/office/powerpoint/2010/main" val="41907484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E612681B-D7DE-4C18-812A-852302544994}" type="slidenum">
              <a:rPr lang="es-CL" smtClean="0"/>
              <a:t>2</a:t>
            </a:fld>
            <a:endParaRPr lang="es-CL"/>
          </a:p>
        </p:txBody>
      </p:sp>
    </p:spTree>
    <p:extLst>
      <p:ext uri="{BB962C8B-B14F-4D97-AF65-F5344CB8AC3E}">
        <p14:creationId xmlns:p14="http://schemas.microsoft.com/office/powerpoint/2010/main" val="2243089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Estimado/a docente,</a:t>
            </a:r>
            <a:r>
              <a:rPr lang="es-ES" baseline="0" dirty="0"/>
              <a:t> si bien el </a:t>
            </a:r>
            <a:r>
              <a:rPr lang="es-ES" baseline="0" dirty="0" err="1"/>
              <a:t>Fijismo</a:t>
            </a:r>
            <a:r>
              <a:rPr lang="es-ES" baseline="0" dirty="0"/>
              <a:t>/creacionismo no corresponde a un contenido mínimo explicitado en el último temario PAES, se ha decidido incluir en esta lámina para entregar un contexto histórico a las ideas evolutivas. </a:t>
            </a:r>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4</a:t>
            </a:fld>
            <a:endParaRPr lang="es-CL"/>
          </a:p>
        </p:txBody>
      </p:sp>
    </p:spTree>
    <p:extLst>
      <p:ext uri="{BB962C8B-B14F-4D97-AF65-F5344CB8AC3E}">
        <p14:creationId xmlns:p14="http://schemas.microsoft.com/office/powerpoint/2010/main" val="2247716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8</a:t>
            </a:fld>
            <a:endParaRPr lang="es-CL"/>
          </a:p>
        </p:txBody>
      </p:sp>
    </p:spTree>
    <p:extLst>
      <p:ext uri="{BB962C8B-B14F-4D97-AF65-F5344CB8AC3E}">
        <p14:creationId xmlns:p14="http://schemas.microsoft.com/office/powerpoint/2010/main" val="193231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Estimado/a docente, se recomienda</a:t>
            </a:r>
            <a:r>
              <a:rPr lang="es-ES" baseline="0" dirty="0"/>
              <a:t> entregar a los/as estudiantes una breve definición de </a:t>
            </a:r>
            <a:r>
              <a:rPr lang="es-ES" baseline="0" dirty="0" err="1"/>
              <a:t>epigenética</a:t>
            </a:r>
            <a:r>
              <a:rPr lang="es-ES" baseline="0" dirty="0"/>
              <a:t>. Se entrega el siguiente ejemplo: </a:t>
            </a:r>
            <a:r>
              <a:rPr lang="es-ES" dirty="0"/>
              <a:t>La </a:t>
            </a:r>
            <a:r>
              <a:rPr lang="es-ES" dirty="0" err="1"/>
              <a:t>epigenética</a:t>
            </a:r>
            <a:r>
              <a:rPr lang="es-ES" dirty="0"/>
              <a:t> estudia cómo el ambiente puede cambiar la actividad de los genes (activación/desactivación)</a:t>
            </a:r>
            <a:r>
              <a:rPr lang="es-ES" baseline="0" dirty="0"/>
              <a:t> </a:t>
            </a:r>
            <a:r>
              <a:rPr lang="es-ES" dirty="0"/>
              <a:t>sin alterar la secuencia</a:t>
            </a:r>
            <a:r>
              <a:rPr lang="es-ES" baseline="0" dirty="0"/>
              <a:t> de la molécula de </a:t>
            </a:r>
            <a:r>
              <a:rPr lang="es-ES" dirty="0"/>
              <a:t>ADN. Estos</a:t>
            </a:r>
            <a:r>
              <a:rPr lang="es-ES" baseline="0" dirty="0"/>
              <a:t> cambios podrían ser heredables. </a:t>
            </a:r>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9</a:t>
            </a:fld>
            <a:endParaRPr lang="es-CL"/>
          </a:p>
        </p:txBody>
      </p:sp>
    </p:spTree>
    <p:extLst>
      <p:ext uri="{BB962C8B-B14F-4D97-AF65-F5344CB8AC3E}">
        <p14:creationId xmlns:p14="http://schemas.microsoft.com/office/powerpoint/2010/main" val="3820293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10</a:t>
            </a:fld>
            <a:endParaRPr lang="es-CL"/>
          </a:p>
        </p:txBody>
      </p:sp>
    </p:spTree>
    <p:extLst>
      <p:ext uri="{BB962C8B-B14F-4D97-AF65-F5344CB8AC3E}">
        <p14:creationId xmlns:p14="http://schemas.microsoft.com/office/powerpoint/2010/main" val="4191158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13</a:t>
            </a:fld>
            <a:endParaRPr lang="es-CL"/>
          </a:p>
        </p:txBody>
      </p:sp>
    </p:spTree>
    <p:extLst>
      <p:ext uri="{BB962C8B-B14F-4D97-AF65-F5344CB8AC3E}">
        <p14:creationId xmlns:p14="http://schemas.microsoft.com/office/powerpoint/2010/main" val="463756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Estimado/a docente,</a:t>
            </a:r>
            <a:r>
              <a:rPr lang="es-ES" baseline="0" dirty="0"/>
              <a:t> el mecanismo de selección natural se ha simplificado, y se recomienda la guía en la reflexión con respecto a las imágenes y el proceso descrito. </a:t>
            </a:r>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15</a:t>
            </a:fld>
            <a:endParaRPr lang="es-CL"/>
          </a:p>
        </p:txBody>
      </p:sp>
    </p:spTree>
    <p:extLst>
      <p:ext uri="{BB962C8B-B14F-4D97-AF65-F5344CB8AC3E}">
        <p14:creationId xmlns:p14="http://schemas.microsoft.com/office/powerpoint/2010/main" val="782795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16</a:t>
            </a:fld>
            <a:endParaRPr lang="es-CL"/>
          </a:p>
        </p:txBody>
      </p:sp>
    </p:spTree>
    <p:extLst>
      <p:ext uri="{BB962C8B-B14F-4D97-AF65-F5344CB8AC3E}">
        <p14:creationId xmlns:p14="http://schemas.microsoft.com/office/powerpoint/2010/main" val="2933257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18</a:t>
            </a:fld>
            <a:endParaRPr lang="es-CL"/>
          </a:p>
        </p:txBody>
      </p:sp>
    </p:spTree>
    <p:extLst>
      <p:ext uri="{BB962C8B-B14F-4D97-AF65-F5344CB8AC3E}">
        <p14:creationId xmlns:p14="http://schemas.microsoft.com/office/powerpoint/2010/main" val="626893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20</a:t>
            </a:fld>
            <a:endParaRPr lang="es-CL"/>
          </a:p>
        </p:txBody>
      </p:sp>
    </p:spTree>
    <p:extLst>
      <p:ext uri="{BB962C8B-B14F-4D97-AF65-F5344CB8AC3E}">
        <p14:creationId xmlns:p14="http://schemas.microsoft.com/office/powerpoint/2010/main" val="1811259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21</a:t>
            </a:fld>
            <a:endParaRPr lang="es-CL"/>
          </a:p>
        </p:txBody>
      </p:sp>
    </p:spTree>
    <p:extLst>
      <p:ext uri="{BB962C8B-B14F-4D97-AF65-F5344CB8AC3E}">
        <p14:creationId xmlns:p14="http://schemas.microsoft.com/office/powerpoint/2010/main" val="941748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Estimado/a</a:t>
            </a:r>
            <a:r>
              <a:rPr lang="es-ES" baseline="0" dirty="0"/>
              <a:t> docente, en esta lámina se proponen ideas que se recomienda profundizar y contextualizar.</a:t>
            </a:r>
          </a:p>
          <a:p>
            <a:r>
              <a:rPr lang="es-ES" baseline="0" dirty="0"/>
              <a:t>Un ejemplo de esto es lo relativo a la edad de la tierra: </a:t>
            </a:r>
          </a:p>
          <a:p>
            <a:endParaRPr lang="es-ES" baseline="0" dirty="0"/>
          </a:p>
          <a:p>
            <a:r>
              <a:rPr lang="es-ES" sz="1200" b="0" i="0" kern="1200" dirty="0">
                <a:solidFill>
                  <a:schemeClr val="tx1"/>
                </a:solidFill>
                <a:effectLst/>
                <a:latin typeface="+mn-lt"/>
                <a:ea typeface="+mn-ea"/>
                <a:cs typeface="+mn-cs"/>
              </a:rPr>
              <a:t>La incertidumbre sobre la edad de la Tierra en tiempos de Darwin obstaculizó la aceptación de la teoría de la evolución, ya que el proceso de evolución requería un lapso de tiempo significativo para que ocurrieran los cambios. Ejemplos incluyen interpretaciones de la Biblia que indicaban una edad joven de la Tierra (6</a:t>
            </a:r>
            <a:r>
              <a:rPr lang="es-ES" sz="1200" b="0" i="0" kern="1200" baseline="0" dirty="0">
                <a:solidFill>
                  <a:schemeClr val="tx1"/>
                </a:solidFill>
                <a:effectLst/>
                <a:latin typeface="+mn-lt"/>
                <a:ea typeface="+mn-ea"/>
                <a:cs typeface="+mn-cs"/>
              </a:rPr>
              <a:t> mil años máximo)</a:t>
            </a:r>
            <a:r>
              <a:rPr lang="es-ES" sz="1200" b="0" i="0" kern="1200" dirty="0">
                <a:solidFill>
                  <a:schemeClr val="tx1"/>
                </a:solidFill>
                <a:effectLst/>
                <a:latin typeface="+mn-lt"/>
                <a:ea typeface="+mn-ea"/>
                <a:cs typeface="+mn-cs"/>
              </a:rPr>
              <a:t>, y cálculos basados en tasas de enfriamiento o sedimentación (millones de años). Sin embargo, más tarde, avances en geología y radiometría proporcionaron evidencia de una edad mucho mayor, de miles de millones de años, lo que</a:t>
            </a:r>
            <a:r>
              <a:rPr lang="es-ES" sz="1200" b="0" i="0" kern="1200" baseline="0" dirty="0">
                <a:solidFill>
                  <a:schemeClr val="tx1"/>
                </a:solidFill>
                <a:effectLst/>
                <a:latin typeface="+mn-lt"/>
                <a:ea typeface="+mn-ea"/>
                <a:cs typeface="+mn-cs"/>
              </a:rPr>
              <a:t> sirvió como evidencia que validaba la propuesta de Darwin y Wallace</a:t>
            </a:r>
            <a:r>
              <a:rPr lang="es-ES" sz="1200" b="0" i="0" kern="1200" dirty="0">
                <a:solidFill>
                  <a:schemeClr val="tx1"/>
                </a:solidFill>
                <a:effectLst/>
                <a:latin typeface="+mn-lt"/>
                <a:ea typeface="+mn-ea"/>
                <a:cs typeface="+mn-cs"/>
              </a:rPr>
              <a:t>.</a:t>
            </a:r>
            <a:endParaRPr lang="es-ES" baseline="0"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22</a:t>
            </a:fld>
            <a:endParaRPr lang="es-CL"/>
          </a:p>
        </p:txBody>
      </p:sp>
    </p:spTree>
    <p:extLst>
      <p:ext uri="{BB962C8B-B14F-4D97-AF65-F5344CB8AC3E}">
        <p14:creationId xmlns:p14="http://schemas.microsoft.com/office/powerpoint/2010/main" val="424531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24</a:t>
            </a:fld>
            <a:endParaRPr lang="es-CL"/>
          </a:p>
        </p:txBody>
      </p:sp>
    </p:spTree>
    <p:extLst>
      <p:ext uri="{BB962C8B-B14F-4D97-AF65-F5344CB8AC3E}">
        <p14:creationId xmlns:p14="http://schemas.microsoft.com/office/powerpoint/2010/main" val="3682186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Estimado/a docente, se incluye</a:t>
            </a:r>
            <a:r>
              <a:rPr lang="es-ES" baseline="0" dirty="0"/>
              <a:t> esta lámina de manera opcional para su utilización según el contexto de la clase que puede ser utilizada para profundizar algunos aspectos particulares sobre los mecanismos evolutivos. Se recomienda generar explicaciones generales sobre estos conceptos.</a:t>
            </a:r>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25</a:t>
            </a:fld>
            <a:endParaRPr lang="es-CL"/>
          </a:p>
        </p:txBody>
      </p:sp>
    </p:spTree>
    <p:extLst>
      <p:ext uri="{BB962C8B-B14F-4D97-AF65-F5344CB8AC3E}">
        <p14:creationId xmlns:p14="http://schemas.microsoft.com/office/powerpoint/2010/main" val="2949205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Estimado/a docente, en esta actividad de</a:t>
            </a:r>
            <a:r>
              <a:rPr lang="es-ES" baseline="0" dirty="0"/>
              <a:t> síntesis no se esperan respuestas concretas que sean totalmente correctas respecto a como surgió el </a:t>
            </a:r>
            <a:r>
              <a:rPr lang="es-ES" baseline="0" dirty="0" err="1"/>
              <a:t>bipedalismo</a:t>
            </a:r>
            <a:r>
              <a:rPr lang="es-ES" baseline="0" dirty="0"/>
              <a:t>, sino que enfocarse en los elementos característicos de cada una de las teorías y aplicarlo en la situación en cuestión. Se agregan ejemplos de respuestas en este sentido.</a:t>
            </a:r>
            <a:endParaRPr lang="es-CL" dirty="0"/>
          </a:p>
        </p:txBody>
      </p:sp>
      <p:sp>
        <p:nvSpPr>
          <p:cNvPr id="4" name="Marcador de número de diapositiva 3"/>
          <p:cNvSpPr>
            <a:spLocks noGrp="1"/>
          </p:cNvSpPr>
          <p:nvPr>
            <p:ph type="sldNum" sz="quarter" idx="10"/>
          </p:nvPr>
        </p:nvSpPr>
        <p:spPr/>
        <p:txBody>
          <a:bodyPr/>
          <a:lstStyle/>
          <a:p>
            <a:fld id="{C547FCC7-2DD5-46E6-B762-FA7A493084EE}" type="slidenum">
              <a:rPr lang="es-CL" smtClean="0"/>
              <a:t>26</a:t>
            </a:fld>
            <a:endParaRPr lang="es-CL"/>
          </a:p>
        </p:txBody>
      </p:sp>
    </p:spTree>
    <p:extLst>
      <p:ext uri="{BB962C8B-B14F-4D97-AF65-F5344CB8AC3E}">
        <p14:creationId xmlns:p14="http://schemas.microsoft.com/office/powerpoint/2010/main" val="464234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_tradnl"/>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502229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Content Placeholder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1356070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_tradnl"/>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230527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Date Placeholder 4"/>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418235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_tradnl"/>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7" name="Date Placeholder 6"/>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568038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Date Placeholder 2"/>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1453586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649950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_tradnl"/>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1617922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_tradnl"/>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agregarla</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983250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600136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_tradnl"/>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8BDC506D-9EB8-4D41-A274-7126A100B1C7}" type="datetimeFigureOut">
              <a:rPr lang="es-ES_tradnl" smtClean="0"/>
              <a:t>09/05/2026</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1916361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_tradnl"/>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DC506D-9EB8-4D41-A274-7126A100B1C7}" type="datetimeFigureOut">
              <a:rPr lang="es-ES_tradnl" smtClean="0"/>
              <a:t>09/05/2026</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E88163-BBAE-494F-AFA7-2A5563EC71C2}" type="slidenum">
              <a:rPr lang="es-ES_tradnl" smtClean="0"/>
              <a:t>‹Nº›</a:t>
            </a:fld>
            <a:endParaRPr lang="es-ES_tradnl"/>
          </a:p>
        </p:txBody>
      </p:sp>
    </p:spTree>
    <p:extLst>
      <p:ext uri="{BB962C8B-B14F-4D97-AF65-F5344CB8AC3E}">
        <p14:creationId xmlns:p14="http://schemas.microsoft.com/office/powerpoint/2010/main" val="3300679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commons.wikimedia.org/wiki/File:Jean-Baptiste_de_Lamarck.jpg" TargetMode="Externa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commons.wikimedia.org/wiki/File:Jean-Baptiste_de_Lamarck.jpg" TargetMode="Externa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commons.wikimedia.org/wiki/File:Jean-Baptiste_de_Lamarck.jpg" TargetMode="Externa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customXml" Target="../ink/ink1.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 Id="rId9" Type="http://schemas.openxmlformats.org/officeDocument/2006/relationships/image" Target="../media/image44.sv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28.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sv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svg"/><Relationship Id="rId4" Type="http://schemas.openxmlformats.org/officeDocument/2006/relationships/image" Target="../media/image60.svg"/><Relationship Id="rId9"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15D84AB-58EC-4DF9-3946-8693A1C03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08" y="334512"/>
            <a:ext cx="4341619" cy="3094488"/>
          </a:xfrm>
          <a:prstGeom prst="rect">
            <a:avLst/>
          </a:prstGeom>
        </p:spPr>
      </p:pic>
      <p:pic>
        <p:nvPicPr>
          <p:cNvPr id="4" name="Imagen 3">
            <a:extLst>
              <a:ext uri="{FF2B5EF4-FFF2-40B4-BE49-F238E27FC236}">
                <a16:creationId xmlns:a16="http://schemas.microsoft.com/office/drawing/2014/main" id="{75576893-587E-3B3A-63A0-CB7CE52B841B}"/>
              </a:ext>
            </a:extLst>
          </p:cNvPr>
          <p:cNvPicPr>
            <a:picLocks noChangeAspect="1"/>
          </p:cNvPicPr>
          <p:nvPr/>
        </p:nvPicPr>
        <p:blipFill>
          <a:blip r:embed="rId3"/>
          <a:stretch>
            <a:fillRect/>
          </a:stretch>
        </p:blipFill>
        <p:spPr>
          <a:xfrm>
            <a:off x="120728" y="3528152"/>
            <a:ext cx="4451272" cy="3094488"/>
          </a:xfrm>
          <a:prstGeom prst="rect">
            <a:avLst/>
          </a:prstGeom>
        </p:spPr>
      </p:pic>
      <p:pic>
        <p:nvPicPr>
          <p:cNvPr id="2" name="Picture 2" descr="Infografía vertical sobre Preparación PAES en Ciencias">
            <a:extLst>
              <a:ext uri="{FF2B5EF4-FFF2-40B4-BE49-F238E27FC236}">
                <a16:creationId xmlns:a16="http://schemas.microsoft.com/office/drawing/2014/main" id="{64913AE7-D45D-F966-D880-DF25F21983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6627" y="334512"/>
            <a:ext cx="4232365" cy="6322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373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upo 9"/>
          <p:cNvGrpSpPr/>
          <p:nvPr/>
        </p:nvGrpSpPr>
        <p:grpSpPr>
          <a:xfrm>
            <a:off x="684647" y="609600"/>
            <a:ext cx="4303632" cy="2715857"/>
            <a:chOff x="208895" y="864501"/>
            <a:chExt cx="4303632" cy="2715857"/>
          </a:xfrm>
        </p:grpSpPr>
        <p:grpSp>
          <p:nvGrpSpPr>
            <p:cNvPr id="17" name="Grupo 16"/>
            <p:cNvGrpSpPr/>
            <p:nvPr/>
          </p:nvGrpSpPr>
          <p:grpSpPr>
            <a:xfrm>
              <a:off x="208895" y="864501"/>
              <a:ext cx="4303632" cy="2715857"/>
              <a:chOff x="379491" y="291004"/>
              <a:chExt cx="4303632" cy="2764605"/>
            </a:xfrm>
          </p:grpSpPr>
          <p:sp>
            <p:nvSpPr>
              <p:cNvPr id="20" name="Rectángulo redondeado 9">
                <a:extLst>
                  <a:ext uri="{FF2B5EF4-FFF2-40B4-BE49-F238E27FC236}">
                    <a16:creationId xmlns:a16="http://schemas.microsoft.com/office/drawing/2014/main" id="{F35DF630-0FFD-FA4A-A554-407AD3655C42}"/>
                  </a:ext>
                </a:extLst>
              </p:cNvPr>
              <p:cNvSpPr/>
              <p:nvPr/>
            </p:nvSpPr>
            <p:spPr>
              <a:xfrm>
                <a:off x="673493" y="657317"/>
                <a:ext cx="4009630" cy="2398292"/>
              </a:xfrm>
              <a:prstGeom prst="roundRect">
                <a:avLst>
                  <a:gd name="adj" fmla="val 10291"/>
                </a:avLst>
              </a:prstGeom>
              <a:ln w="38100">
                <a:solidFill>
                  <a:srgbClr val="7030A0"/>
                </a:solidFill>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920">
                  <a:solidFill>
                    <a:prstClr val="white"/>
                  </a:solidFill>
                </a:endParaRPr>
              </a:p>
            </p:txBody>
          </p:sp>
          <p:sp>
            <p:nvSpPr>
              <p:cNvPr id="21" name="Freeform 10"/>
              <p:cNvSpPr/>
              <p:nvPr/>
            </p:nvSpPr>
            <p:spPr>
              <a:xfrm>
                <a:off x="379491" y="291004"/>
                <a:ext cx="1011744" cy="732624"/>
              </a:xfrm>
              <a:custGeom>
                <a:avLst/>
                <a:gdLst/>
                <a:ahLst/>
                <a:cxnLst/>
                <a:rect l="l" t="t" r="r" b="b"/>
                <a:pathLst>
                  <a:path w="5120103" h="4114800">
                    <a:moveTo>
                      <a:pt x="0" y="0"/>
                    </a:moveTo>
                    <a:lnTo>
                      <a:pt x="5120103" y="0"/>
                    </a:lnTo>
                    <a:lnTo>
                      <a:pt x="5120103"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CL"/>
              </a:p>
            </p:txBody>
          </p:sp>
        </p:grpSp>
        <p:sp>
          <p:nvSpPr>
            <p:cNvPr id="18" name="CuadroTexto 17">
              <a:extLst>
                <a:ext uri="{FF2B5EF4-FFF2-40B4-BE49-F238E27FC236}">
                  <a16:creationId xmlns:a16="http://schemas.microsoft.com/office/drawing/2014/main" id="{AA0FDF26-9D31-2F44-82FD-8BCB5616705D}"/>
                </a:ext>
              </a:extLst>
            </p:cNvPr>
            <p:cNvSpPr txBox="1"/>
            <p:nvPr/>
          </p:nvSpPr>
          <p:spPr>
            <a:xfrm>
              <a:off x="657962" y="2028354"/>
              <a:ext cx="3549432" cy="1477328"/>
            </a:xfrm>
            <a:prstGeom prst="rect">
              <a:avLst/>
            </a:prstGeom>
            <a:noFill/>
          </p:spPr>
          <p:txBody>
            <a:bodyPr wrap="square" rtlCol="0">
              <a:spAutoFit/>
            </a:bodyPr>
            <a:lstStyle/>
            <a:p>
              <a:pPr marL="342900" indent="-342900" algn="just">
                <a:buFont typeface="Arial" panose="020B0604020202020204" pitchFamily="34" charset="0"/>
                <a:buChar char="•"/>
              </a:pPr>
              <a:r>
                <a:rPr lang="es-CL" dirty="0"/>
                <a:t>Analizar y comparar las </a:t>
              </a:r>
              <a:r>
                <a:rPr lang="es-CL" b="1" dirty="0"/>
                <a:t>teorías evolutivas</a:t>
              </a:r>
              <a:r>
                <a:rPr lang="es-CL" dirty="0"/>
                <a:t> de </a:t>
              </a:r>
              <a:r>
                <a:rPr lang="es-CL" b="1" dirty="0"/>
                <a:t>Lamarck</a:t>
              </a:r>
              <a:r>
                <a:rPr lang="es-CL" dirty="0"/>
                <a:t>, </a:t>
              </a:r>
              <a:r>
                <a:rPr lang="es-CL" b="1" dirty="0"/>
                <a:t>Darwin y Wallace</a:t>
              </a:r>
              <a:r>
                <a:rPr lang="es-CL" dirty="0"/>
                <a:t>, destacando sus contribuciones al entendimiento de la </a:t>
              </a:r>
              <a:r>
                <a:rPr lang="es-CL" b="1" dirty="0"/>
                <a:t>evolución biológica</a:t>
              </a:r>
              <a:r>
                <a:rPr lang="es-CL" dirty="0"/>
                <a:t>.</a:t>
              </a:r>
              <a:endParaRPr lang="es-ES" b="1" dirty="0"/>
            </a:p>
          </p:txBody>
        </p:sp>
        <p:sp>
          <p:nvSpPr>
            <p:cNvPr id="19" name="CuadroTexto 18"/>
            <p:cNvSpPr txBox="1"/>
            <p:nvPr/>
          </p:nvSpPr>
          <p:spPr>
            <a:xfrm>
              <a:off x="943012" y="1307348"/>
              <a:ext cx="3129400" cy="646331"/>
            </a:xfrm>
            <a:prstGeom prst="rect">
              <a:avLst/>
            </a:prstGeom>
            <a:noFill/>
          </p:spPr>
          <p:txBody>
            <a:bodyPr wrap="square" rtlCol="0">
              <a:spAutoFit/>
            </a:bodyPr>
            <a:lstStyle/>
            <a:p>
              <a:pPr algn="ctr"/>
              <a:r>
                <a:rPr lang="es-ES" b="1" dirty="0">
                  <a:latin typeface="Arial Rounded MT Bold" panose="020F0704030504030204" pitchFamily="34" charset="0"/>
                </a:rPr>
                <a:t>¿Cuál es el objetivo de aprendizaje de la clase?</a:t>
              </a:r>
              <a:endParaRPr lang="es-CL" b="1" dirty="0">
                <a:latin typeface="Arial Rounded MT Bold" panose="020F0704030504030204" pitchFamily="34" charset="0"/>
              </a:endParaRPr>
            </a:p>
          </p:txBody>
        </p:sp>
      </p:grpSp>
      <p:grpSp>
        <p:nvGrpSpPr>
          <p:cNvPr id="22" name="Grupo 21"/>
          <p:cNvGrpSpPr/>
          <p:nvPr/>
        </p:nvGrpSpPr>
        <p:grpSpPr>
          <a:xfrm>
            <a:off x="4548164" y="3325457"/>
            <a:ext cx="4362070" cy="2786523"/>
            <a:chOff x="4724397" y="821596"/>
            <a:chExt cx="4362070" cy="2786523"/>
          </a:xfrm>
        </p:grpSpPr>
        <p:grpSp>
          <p:nvGrpSpPr>
            <p:cNvPr id="23" name="Grupo 22"/>
            <p:cNvGrpSpPr/>
            <p:nvPr/>
          </p:nvGrpSpPr>
          <p:grpSpPr>
            <a:xfrm>
              <a:off x="4724397" y="821596"/>
              <a:ext cx="4362070" cy="2786523"/>
              <a:chOff x="4647341" y="2750366"/>
              <a:chExt cx="4097008" cy="2786523"/>
            </a:xfrm>
          </p:grpSpPr>
          <p:sp>
            <p:nvSpPr>
              <p:cNvPr id="26" name="Rectángulo redondeado 9">
                <a:extLst>
                  <a:ext uri="{FF2B5EF4-FFF2-40B4-BE49-F238E27FC236}">
                    <a16:creationId xmlns:a16="http://schemas.microsoft.com/office/drawing/2014/main" id="{F35DF630-0FFD-FA4A-A554-407AD3655C42}"/>
                  </a:ext>
                </a:extLst>
              </p:cNvPr>
              <p:cNvSpPr/>
              <p:nvPr/>
            </p:nvSpPr>
            <p:spPr>
              <a:xfrm>
                <a:off x="4647341" y="3137317"/>
                <a:ext cx="3883111" cy="2399572"/>
              </a:xfrm>
              <a:prstGeom prst="roundRect">
                <a:avLst>
                  <a:gd name="adj" fmla="val 10291"/>
                </a:avLst>
              </a:prstGeom>
              <a:ln w="38100">
                <a:solidFill>
                  <a:srgbClr val="7030A0"/>
                </a:solidFill>
                <a:prstDash val="sysDash"/>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920">
                  <a:solidFill>
                    <a:prstClr val="white"/>
                  </a:solidFill>
                </a:endParaRPr>
              </a:p>
            </p:txBody>
          </p:sp>
          <p:sp>
            <p:nvSpPr>
              <p:cNvPr id="27" name="Freeform 9"/>
              <p:cNvSpPr/>
              <p:nvPr/>
            </p:nvSpPr>
            <p:spPr>
              <a:xfrm>
                <a:off x="7821278" y="2750366"/>
                <a:ext cx="923071" cy="858302"/>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CL"/>
              </a:p>
            </p:txBody>
          </p:sp>
        </p:grpSp>
        <p:sp>
          <p:nvSpPr>
            <p:cNvPr id="24" name="CuadroTexto 23">
              <a:extLst>
                <a:ext uri="{FF2B5EF4-FFF2-40B4-BE49-F238E27FC236}">
                  <a16:creationId xmlns:a16="http://schemas.microsoft.com/office/drawing/2014/main" id="{FBD59741-4ED3-6041-93B0-86800EE1C3EB}"/>
                </a:ext>
              </a:extLst>
            </p:cNvPr>
            <p:cNvSpPr txBox="1"/>
            <p:nvPr/>
          </p:nvSpPr>
          <p:spPr>
            <a:xfrm>
              <a:off x="5038450" y="1342953"/>
              <a:ext cx="3292962" cy="646331"/>
            </a:xfrm>
            <a:prstGeom prst="rect">
              <a:avLst/>
            </a:prstGeom>
            <a:noFill/>
          </p:spPr>
          <p:txBody>
            <a:bodyPr wrap="square" rtlCol="0">
              <a:spAutoFit/>
            </a:bodyPr>
            <a:lstStyle/>
            <a:p>
              <a:pPr algn="ctr"/>
              <a:r>
                <a:rPr lang="es-ES" b="1" dirty="0">
                  <a:solidFill>
                    <a:prstClr val="black"/>
                  </a:solidFill>
                  <a:latin typeface="Arial Rounded MT Bold" panose="020F0704030504030204" pitchFamily="34" charset="0"/>
                </a:rPr>
                <a:t>¿Qué conocimiento de la ciencia aprenderemos?</a:t>
              </a:r>
              <a:endParaRPr lang="es-CL" b="1" dirty="0">
                <a:solidFill>
                  <a:prstClr val="black"/>
                </a:solidFill>
                <a:latin typeface="Arial Rounded MT Bold" panose="020F0704030504030204" pitchFamily="34" charset="0"/>
              </a:endParaRPr>
            </a:p>
          </p:txBody>
        </p:sp>
        <p:sp>
          <p:nvSpPr>
            <p:cNvPr id="25" name="CuadroTexto 24"/>
            <p:cNvSpPr txBox="1"/>
            <p:nvPr/>
          </p:nvSpPr>
          <p:spPr>
            <a:xfrm>
              <a:off x="5010447" y="2092357"/>
              <a:ext cx="3562234" cy="1477328"/>
            </a:xfrm>
            <a:prstGeom prst="rect">
              <a:avLst/>
            </a:prstGeom>
            <a:noFill/>
          </p:spPr>
          <p:txBody>
            <a:bodyPr wrap="square" rtlCol="0">
              <a:spAutoFit/>
            </a:bodyPr>
            <a:lstStyle/>
            <a:p>
              <a:pPr marL="285750" indent="-285750" algn="just">
                <a:buFont typeface="Arial" panose="020B0604020202020204" pitchFamily="34" charset="0"/>
                <a:buChar char="•"/>
              </a:pPr>
              <a:r>
                <a:rPr lang="es-ES" dirty="0"/>
                <a:t>Concepto de evolución.</a:t>
              </a:r>
            </a:p>
            <a:p>
              <a:pPr marL="285750" indent="-285750" algn="just">
                <a:buFont typeface="Arial" panose="020B0604020202020204" pitchFamily="34" charset="0"/>
                <a:buChar char="•"/>
              </a:pPr>
              <a:r>
                <a:rPr lang="es-ES" dirty="0"/>
                <a:t>Teoría de la herencia de caracteres adquiridos.</a:t>
              </a:r>
            </a:p>
            <a:p>
              <a:pPr marL="285750" indent="-285750" algn="just">
                <a:buFont typeface="Arial" panose="020B0604020202020204" pitchFamily="34" charset="0"/>
                <a:buChar char="•"/>
              </a:pPr>
              <a:r>
                <a:rPr lang="es-ES" dirty="0"/>
                <a:t>Teoría de evolución por selección natural.</a:t>
              </a:r>
              <a:endParaRPr lang="es-CL" dirty="0"/>
            </a:p>
          </p:txBody>
        </p:sp>
      </p:grpSp>
      <p:pic>
        <p:nvPicPr>
          <p:cNvPr id="28" name="Imagen 27"/>
          <p:cNvPicPr>
            <a:picLocks noChangeAspect="1"/>
          </p:cNvPicPr>
          <p:nvPr/>
        </p:nvPicPr>
        <p:blipFill rotWithShape="1">
          <a:blip r:embed="rId5" cstate="print">
            <a:extLst>
              <a:ext uri="{28A0092B-C50C-407E-A947-70E740481C1C}">
                <a14:useLocalDpi xmlns:a14="http://schemas.microsoft.com/office/drawing/2010/main" val="0"/>
              </a:ext>
            </a:extLst>
          </a:blip>
          <a:srcRect l="16160" t="4040" r="66205" b="-4040"/>
          <a:stretch/>
        </p:blipFill>
        <p:spPr>
          <a:xfrm>
            <a:off x="-119743" y="3586636"/>
            <a:ext cx="2912663" cy="3890638"/>
          </a:xfrm>
          <a:prstGeom prst="rect">
            <a:avLst/>
          </a:prstGeom>
        </p:spPr>
      </p:pic>
    </p:spTree>
    <p:extLst>
      <p:ext uri="{BB962C8B-B14F-4D97-AF65-F5344CB8AC3E}">
        <p14:creationId xmlns:p14="http://schemas.microsoft.com/office/powerpoint/2010/main" val="257421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108661" y="4374259"/>
            <a:ext cx="1935387" cy="2687310"/>
          </a:xfrm>
          <a:prstGeom prst="rect">
            <a:avLst/>
          </a:prstGeom>
        </p:spPr>
      </p:pic>
      <p:pic>
        <p:nvPicPr>
          <p:cNvPr id="11" name="Imagen 10"/>
          <p:cNvPicPr>
            <a:picLocks noChangeAspect="1"/>
          </p:cNvPicPr>
          <p:nvPr/>
        </p:nvPicPr>
        <p:blipFill>
          <a:blip r:embed="rId3"/>
          <a:stretch>
            <a:fillRect/>
          </a:stretch>
        </p:blipFill>
        <p:spPr>
          <a:xfrm>
            <a:off x="347594" y="2454480"/>
            <a:ext cx="4661047" cy="1491535"/>
          </a:xfrm>
          <a:prstGeom prst="rect">
            <a:avLst/>
          </a:prstGeom>
        </p:spPr>
      </p:pic>
      <p:pic>
        <p:nvPicPr>
          <p:cNvPr id="15" name="Imagen 14"/>
          <p:cNvPicPr>
            <a:picLocks noChangeAspect="1"/>
          </p:cNvPicPr>
          <p:nvPr/>
        </p:nvPicPr>
        <p:blipFill>
          <a:blip r:embed="rId4"/>
          <a:stretch>
            <a:fillRect/>
          </a:stretch>
        </p:blipFill>
        <p:spPr>
          <a:xfrm>
            <a:off x="4168036" y="3316982"/>
            <a:ext cx="4308397" cy="3115895"/>
          </a:xfrm>
          <a:prstGeom prst="rect">
            <a:avLst/>
          </a:prstGeom>
        </p:spPr>
      </p:pic>
      <p:sp>
        <p:nvSpPr>
          <p:cNvPr id="16" name="CuadroTexto 15"/>
          <p:cNvSpPr txBox="1"/>
          <p:nvPr/>
        </p:nvSpPr>
        <p:spPr>
          <a:xfrm>
            <a:off x="2942823" y="1181552"/>
            <a:ext cx="2899646" cy="715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¿Cómo definirías al concepto de </a:t>
            </a:r>
            <a:r>
              <a:rPr lang="es-ES" b="1" dirty="0">
                <a:solidFill>
                  <a:srgbClr val="C00000"/>
                </a:solidFill>
              </a:rPr>
              <a:t>evolución</a:t>
            </a:r>
            <a:r>
              <a:rPr lang="es-ES" b="1" dirty="0">
                <a:solidFill>
                  <a:schemeClr val="tx1"/>
                </a:solidFill>
              </a:rPr>
              <a:t>?</a:t>
            </a:r>
            <a:endParaRPr lang="es-CL" b="1" dirty="0">
              <a:solidFill>
                <a:schemeClr val="tx1"/>
              </a:solidFill>
            </a:endParaRPr>
          </a:p>
        </p:txBody>
      </p:sp>
      <p:pic>
        <p:nvPicPr>
          <p:cNvPr id="9" name="Imagen 8"/>
          <p:cNvPicPr>
            <a:picLocks noChangeAspect="1"/>
          </p:cNvPicPr>
          <p:nvPr/>
        </p:nvPicPr>
        <p:blipFill>
          <a:blip r:embed="rId5"/>
          <a:stretch>
            <a:fillRect/>
          </a:stretch>
        </p:blipFill>
        <p:spPr>
          <a:xfrm>
            <a:off x="29539" y="196688"/>
            <a:ext cx="2334970" cy="701101"/>
          </a:xfrm>
          <a:prstGeom prst="rect">
            <a:avLst/>
          </a:prstGeom>
        </p:spPr>
      </p:pic>
      <p:grpSp>
        <p:nvGrpSpPr>
          <p:cNvPr id="2" name="Grupo 1"/>
          <p:cNvGrpSpPr/>
          <p:nvPr/>
        </p:nvGrpSpPr>
        <p:grpSpPr>
          <a:xfrm>
            <a:off x="4990915" y="2443186"/>
            <a:ext cx="3770132" cy="1215289"/>
            <a:chOff x="4996931" y="2141208"/>
            <a:chExt cx="3770132" cy="1215289"/>
          </a:xfrm>
        </p:grpSpPr>
        <p:sp>
          <p:nvSpPr>
            <p:cNvPr id="7" name="CuadroTexto 6"/>
            <p:cNvSpPr txBox="1"/>
            <p:nvPr/>
          </p:nvSpPr>
          <p:spPr>
            <a:xfrm>
              <a:off x="5523452" y="2141208"/>
              <a:ext cx="3243611" cy="715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¿Cuál de ellas corresponde a la </a:t>
              </a:r>
              <a:r>
                <a:rPr lang="es-ES" b="1" dirty="0">
                  <a:solidFill>
                    <a:srgbClr val="C00000"/>
                  </a:solidFill>
                </a:rPr>
                <a:t>evolución biológica</a:t>
              </a:r>
              <a:r>
                <a:rPr lang="es-ES" b="1" dirty="0">
                  <a:solidFill>
                    <a:schemeClr val="tx1"/>
                  </a:solidFill>
                </a:rPr>
                <a:t>?</a:t>
              </a:r>
              <a:endParaRPr lang="es-CL" b="1" dirty="0">
                <a:solidFill>
                  <a:schemeClr val="tx1"/>
                </a:solidFill>
              </a:endParaRPr>
            </a:p>
          </p:txBody>
        </p:sp>
        <p:pic>
          <p:nvPicPr>
            <p:cNvPr id="12" name="Imagen 11"/>
            <p:cNvPicPr>
              <a:picLocks noChangeAspect="1"/>
            </p:cNvPicPr>
            <p:nvPr/>
          </p:nvPicPr>
          <p:blipFill rotWithShape="1">
            <a:blip r:embed="rId6" cstate="print">
              <a:extLst>
                <a:ext uri="{28A0092B-C50C-407E-A947-70E740481C1C}">
                  <a14:useLocalDpi xmlns:a14="http://schemas.microsoft.com/office/drawing/2010/main" val="0"/>
                </a:ext>
              </a:extLst>
            </a:blip>
            <a:srcRect l="2752" t="509" r="60244" b="45325"/>
            <a:stretch/>
          </p:blipFill>
          <p:spPr>
            <a:xfrm>
              <a:off x="4996931" y="2305310"/>
              <a:ext cx="1276649" cy="1051187"/>
            </a:xfrm>
            <a:prstGeom prst="rect">
              <a:avLst/>
            </a:prstGeom>
          </p:spPr>
        </p:pic>
      </p:grpSp>
      <p:grpSp>
        <p:nvGrpSpPr>
          <p:cNvPr id="3" name="Grupo 2"/>
          <p:cNvGrpSpPr/>
          <p:nvPr/>
        </p:nvGrpSpPr>
        <p:grpSpPr>
          <a:xfrm>
            <a:off x="1709369" y="912371"/>
            <a:ext cx="6120442" cy="1161164"/>
            <a:chOff x="1826726" y="825827"/>
            <a:chExt cx="6120442" cy="1161164"/>
          </a:xfrm>
        </p:grpSpPr>
        <p:sp>
          <p:nvSpPr>
            <p:cNvPr id="4" name="CuadroTexto 3"/>
            <p:cNvSpPr txBox="1"/>
            <p:nvPr/>
          </p:nvSpPr>
          <p:spPr>
            <a:xfrm>
              <a:off x="1826726" y="1271902"/>
              <a:ext cx="5639937" cy="715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¿Qué similitudes y diferencias se presentan en los procesos representados entre ambas imágenes? </a:t>
              </a:r>
            </a:p>
          </p:txBody>
        </p:sp>
        <p:pic>
          <p:nvPicPr>
            <p:cNvPr id="13" name="Imagen 12"/>
            <p:cNvPicPr>
              <a:picLocks noChangeAspect="1"/>
            </p:cNvPicPr>
            <p:nvPr/>
          </p:nvPicPr>
          <p:blipFill rotWithShape="1">
            <a:blip r:embed="rId6" cstate="print">
              <a:extLst>
                <a:ext uri="{28A0092B-C50C-407E-A947-70E740481C1C}">
                  <a14:useLocalDpi xmlns:a14="http://schemas.microsoft.com/office/drawing/2010/main" val="0"/>
                </a:ext>
              </a:extLst>
            </a:blip>
            <a:srcRect l="63281" t="8333" r="11719" b="37501"/>
            <a:stretch/>
          </p:blipFill>
          <p:spPr>
            <a:xfrm>
              <a:off x="7084656" y="825827"/>
              <a:ext cx="862512" cy="1051187"/>
            </a:xfrm>
            <a:prstGeom prst="rect">
              <a:avLst/>
            </a:prstGeom>
          </p:spPr>
        </p:pic>
      </p:grpSp>
      <p:pic>
        <p:nvPicPr>
          <p:cNvPr id="19" name="Picture 9">
            <a:extLst>
              <a:ext uri="{FF2B5EF4-FFF2-40B4-BE49-F238E27FC236}">
                <a16:creationId xmlns:a16="http://schemas.microsoft.com/office/drawing/2014/main" id="{2258DED1-DA52-4FC8-8BF7-BAA2EF0037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44811" y="3807822"/>
            <a:ext cx="4572795" cy="2909961"/>
          </a:xfrm>
          <a:prstGeom prst="rect">
            <a:avLst/>
          </a:prstGeom>
        </p:spPr>
      </p:pic>
      <p:sp>
        <p:nvSpPr>
          <p:cNvPr id="20" name="CuadroTexto 19"/>
          <p:cNvSpPr txBox="1"/>
          <p:nvPr/>
        </p:nvSpPr>
        <p:spPr>
          <a:xfrm>
            <a:off x="2091414" y="2747445"/>
            <a:ext cx="5667501" cy="1191816"/>
          </a:xfrm>
          <a:prstGeom prst="round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3200" b="1" dirty="0">
                <a:solidFill>
                  <a:schemeClr val="bg1"/>
                </a:solidFill>
              </a:rPr>
              <a:t>El </a:t>
            </a:r>
            <a:r>
              <a:rPr lang="es-ES" sz="3200" b="1" dirty="0">
                <a:solidFill>
                  <a:schemeClr val="accent4"/>
                </a:solidFill>
              </a:rPr>
              <a:t>proceso de cambio generacional</a:t>
            </a:r>
            <a:r>
              <a:rPr lang="es-ES" sz="3200" b="1" dirty="0">
                <a:solidFill>
                  <a:schemeClr val="bg1"/>
                </a:solidFill>
              </a:rPr>
              <a:t> en los seres vivos.</a:t>
            </a:r>
            <a:endParaRPr lang="es-CL" sz="3200" b="1" dirty="0">
              <a:solidFill>
                <a:schemeClr val="bg1"/>
              </a:solidFill>
            </a:endParaRPr>
          </a:p>
        </p:txBody>
      </p:sp>
      <p:sp>
        <p:nvSpPr>
          <p:cNvPr id="29" name="CuadroTexto 28"/>
          <p:cNvSpPr txBox="1"/>
          <p:nvPr/>
        </p:nvSpPr>
        <p:spPr>
          <a:xfrm>
            <a:off x="498441" y="2534192"/>
            <a:ext cx="1743587" cy="400110"/>
          </a:xfrm>
          <a:prstGeom prst="rect">
            <a:avLst/>
          </a:prstGeom>
          <a:noFill/>
        </p:spPr>
        <p:txBody>
          <a:bodyPr wrap="square" rtlCol="0">
            <a:spAutoFit/>
          </a:bodyPr>
          <a:lstStyle/>
          <a:p>
            <a:r>
              <a:rPr lang="es-ES" sz="2000" b="1" dirty="0"/>
              <a:t>¿Una teoría?</a:t>
            </a:r>
            <a:endParaRPr lang="es-CL" sz="2000" b="1" dirty="0"/>
          </a:p>
        </p:txBody>
      </p:sp>
      <p:sp>
        <p:nvSpPr>
          <p:cNvPr id="30" name="CuadroTexto 29"/>
          <p:cNvSpPr txBox="1"/>
          <p:nvPr/>
        </p:nvSpPr>
        <p:spPr>
          <a:xfrm>
            <a:off x="2555820" y="2859254"/>
            <a:ext cx="2139028" cy="400110"/>
          </a:xfrm>
          <a:prstGeom prst="rect">
            <a:avLst/>
          </a:prstGeom>
          <a:noFill/>
        </p:spPr>
        <p:txBody>
          <a:bodyPr wrap="square" rtlCol="0">
            <a:spAutoFit/>
          </a:bodyPr>
          <a:lstStyle/>
          <a:p>
            <a:r>
              <a:rPr lang="es-ES" sz="2000" b="1" dirty="0"/>
              <a:t>¿Una hipótesis?</a:t>
            </a:r>
            <a:endParaRPr lang="es-CL" sz="2000" b="1" dirty="0"/>
          </a:p>
        </p:txBody>
      </p:sp>
      <p:sp>
        <p:nvSpPr>
          <p:cNvPr id="31" name="CuadroTexto 30"/>
          <p:cNvSpPr txBox="1"/>
          <p:nvPr/>
        </p:nvSpPr>
        <p:spPr>
          <a:xfrm>
            <a:off x="1946575" y="4302195"/>
            <a:ext cx="2139028" cy="400110"/>
          </a:xfrm>
          <a:prstGeom prst="rect">
            <a:avLst/>
          </a:prstGeom>
          <a:noFill/>
        </p:spPr>
        <p:txBody>
          <a:bodyPr wrap="square" rtlCol="0">
            <a:spAutoFit/>
          </a:bodyPr>
          <a:lstStyle/>
          <a:p>
            <a:r>
              <a:rPr lang="es-ES" sz="2000" b="1" dirty="0"/>
              <a:t>¿Una creencia?</a:t>
            </a:r>
            <a:endParaRPr lang="es-CL" sz="2000" b="1" dirty="0"/>
          </a:p>
        </p:txBody>
      </p:sp>
      <p:sp>
        <p:nvSpPr>
          <p:cNvPr id="32" name="CuadroTexto 31"/>
          <p:cNvSpPr txBox="1"/>
          <p:nvPr/>
        </p:nvSpPr>
        <p:spPr>
          <a:xfrm>
            <a:off x="5750123" y="2765322"/>
            <a:ext cx="3296864" cy="400110"/>
          </a:xfrm>
          <a:prstGeom prst="rect">
            <a:avLst/>
          </a:prstGeom>
          <a:noFill/>
        </p:spPr>
        <p:txBody>
          <a:bodyPr wrap="square" rtlCol="0">
            <a:spAutoFit/>
          </a:bodyPr>
          <a:lstStyle/>
          <a:p>
            <a:r>
              <a:rPr lang="es-ES" sz="2000" b="1" dirty="0"/>
              <a:t>¿Una causa o consecuencia?</a:t>
            </a:r>
            <a:endParaRPr lang="es-CL" sz="2000" b="1" dirty="0"/>
          </a:p>
        </p:txBody>
      </p:sp>
      <p:sp>
        <p:nvSpPr>
          <p:cNvPr id="33" name="CuadroTexto 32"/>
          <p:cNvSpPr txBox="1"/>
          <p:nvPr/>
        </p:nvSpPr>
        <p:spPr>
          <a:xfrm>
            <a:off x="4995757" y="3464036"/>
            <a:ext cx="1419941" cy="400110"/>
          </a:xfrm>
          <a:prstGeom prst="rect">
            <a:avLst/>
          </a:prstGeom>
          <a:noFill/>
        </p:spPr>
        <p:txBody>
          <a:bodyPr wrap="square" rtlCol="0">
            <a:spAutoFit/>
          </a:bodyPr>
          <a:lstStyle/>
          <a:p>
            <a:r>
              <a:rPr lang="es-ES" sz="2000" b="1" dirty="0"/>
              <a:t>¿Una ley?</a:t>
            </a:r>
            <a:endParaRPr lang="es-CL" sz="2000" b="1" dirty="0"/>
          </a:p>
        </p:txBody>
      </p:sp>
      <p:sp>
        <p:nvSpPr>
          <p:cNvPr id="34" name="CuadroTexto 33"/>
          <p:cNvSpPr txBox="1"/>
          <p:nvPr/>
        </p:nvSpPr>
        <p:spPr>
          <a:xfrm>
            <a:off x="6322234" y="4714950"/>
            <a:ext cx="1822220" cy="400110"/>
          </a:xfrm>
          <a:prstGeom prst="rect">
            <a:avLst/>
          </a:prstGeom>
          <a:noFill/>
        </p:spPr>
        <p:txBody>
          <a:bodyPr wrap="square" rtlCol="0">
            <a:spAutoFit/>
          </a:bodyPr>
          <a:lstStyle/>
          <a:p>
            <a:r>
              <a:rPr lang="es-ES" sz="2000" b="1" dirty="0"/>
              <a:t>¿Perfección?</a:t>
            </a:r>
            <a:endParaRPr lang="es-CL" sz="2000" b="1" dirty="0"/>
          </a:p>
        </p:txBody>
      </p:sp>
      <p:sp>
        <p:nvSpPr>
          <p:cNvPr id="35" name="CuadroTexto 34"/>
          <p:cNvSpPr txBox="1"/>
          <p:nvPr/>
        </p:nvSpPr>
        <p:spPr>
          <a:xfrm>
            <a:off x="3215710" y="5345638"/>
            <a:ext cx="1822220" cy="400110"/>
          </a:xfrm>
          <a:prstGeom prst="rect">
            <a:avLst/>
          </a:prstGeom>
          <a:noFill/>
        </p:spPr>
        <p:txBody>
          <a:bodyPr wrap="square" rtlCol="0">
            <a:spAutoFit/>
          </a:bodyPr>
          <a:lstStyle/>
          <a:p>
            <a:r>
              <a:rPr lang="es-ES" sz="2000" b="1" dirty="0"/>
              <a:t>¿Adaptación?</a:t>
            </a:r>
            <a:endParaRPr lang="es-CL" sz="2000" b="1" dirty="0"/>
          </a:p>
        </p:txBody>
      </p:sp>
    </p:spTree>
    <p:extLst>
      <p:ext uri="{BB962C8B-B14F-4D97-AF65-F5344CB8AC3E}">
        <p14:creationId xmlns:p14="http://schemas.microsoft.com/office/powerpoint/2010/main" val="1960891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par>
                                <p:cTn id="18" presetID="10" presetClass="exit" presetSubtype="0" fill="hold" nodeType="withEffect">
                                  <p:stCondLst>
                                    <p:cond delay="0"/>
                                  </p:stCondLst>
                                  <p:childTnLst>
                                    <p:animEffect transition="out" filter="fade">
                                      <p:cBhvr>
                                        <p:cTn id="19" dur="500"/>
                                        <p:tgtEl>
                                          <p:spTgt spid="2"/>
                                        </p:tgtEl>
                                      </p:cBhvr>
                                    </p:animEffect>
                                    <p:set>
                                      <p:cBhvr>
                                        <p:cTn id="20" dur="1" fill="hold">
                                          <p:stCondLst>
                                            <p:cond delay="499"/>
                                          </p:stCondLst>
                                        </p:cTn>
                                        <p:tgtEl>
                                          <p:spTgt spid="2"/>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5"/>
                                        </p:tgtEl>
                                      </p:cBhvr>
                                    </p:animEffect>
                                    <p:set>
                                      <p:cBhvr>
                                        <p:cTn id="26" dur="1" fill="hold">
                                          <p:stCondLst>
                                            <p:cond delay="499"/>
                                          </p:stCondLst>
                                        </p:cTn>
                                        <p:tgtEl>
                                          <p:spTgt spid="15"/>
                                        </p:tgtEl>
                                        <p:attrNameLst>
                                          <p:attrName>style.visibility</p:attrName>
                                        </p:attrNameLst>
                                      </p:cBhvr>
                                      <p:to>
                                        <p:strVal val="hidden"/>
                                      </p:to>
                                    </p:se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75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750"/>
                                        <p:tgtEl>
                                          <p:spTgt spid="3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750"/>
                                        <p:tgtEl>
                                          <p:spTgt spid="3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750"/>
                                        <p:tgtEl>
                                          <p:spTgt spid="3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750"/>
                                        <p:tgtEl>
                                          <p:spTgt spid="3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750"/>
                                        <p:tgtEl>
                                          <p:spTgt spid="3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750"/>
                                        <p:tgtEl>
                                          <p:spTgt spid="3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nodeType="clickEffect">
                                  <p:stCondLst>
                                    <p:cond delay="0"/>
                                  </p:stCondLst>
                                  <p:childTnLst>
                                    <p:animEffect transition="out" filter="fade">
                                      <p:cBhvr>
                                        <p:cTn id="55" dur="500"/>
                                        <p:tgtEl>
                                          <p:spTgt spid="5"/>
                                        </p:tgtEl>
                                      </p:cBhvr>
                                    </p:animEffect>
                                    <p:set>
                                      <p:cBhvr>
                                        <p:cTn id="56" dur="1" fill="hold">
                                          <p:stCondLst>
                                            <p:cond delay="499"/>
                                          </p:stCondLst>
                                        </p:cTn>
                                        <p:tgtEl>
                                          <p:spTgt spid="5"/>
                                        </p:tgtEl>
                                        <p:attrNameLst>
                                          <p:attrName>style.visibility</p:attrName>
                                        </p:attrNameLst>
                                      </p:cBhvr>
                                      <p:to>
                                        <p:strVal val="hidden"/>
                                      </p:to>
                                    </p:set>
                                  </p:childTnLst>
                                </p:cTn>
                              </p:par>
                              <p:par>
                                <p:cTn id="57" presetID="10" presetClass="exit" presetSubtype="0" fill="hold" grpId="1" nodeType="withEffect">
                                  <p:stCondLst>
                                    <p:cond delay="0"/>
                                  </p:stCondLst>
                                  <p:childTnLst>
                                    <p:animEffect transition="out" filter="fade">
                                      <p:cBhvr>
                                        <p:cTn id="58" dur="500"/>
                                        <p:tgtEl>
                                          <p:spTgt spid="29"/>
                                        </p:tgtEl>
                                      </p:cBhvr>
                                    </p:animEffect>
                                    <p:set>
                                      <p:cBhvr>
                                        <p:cTn id="59" dur="1" fill="hold">
                                          <p:stCondLst>
                                            <p:cond delay="499"/>
                                          </p:stCondLst>
                                        </p:cTn>
                                        <p:tgtEl>
                                          <p:spTgt spid="29"/>
                                        </p:tgtEl>
                                        <p:attrNameLst>
                                          <p:attrName>style.visibility</p:attrName>
                                        </p:attrNameLst>
                                      </p:cBhvr>
                                      <p:to>
                                        <p:strVal val="hidden"/>
                                      </p:to>
                                    </p:set>
                                  </p:childTnLst>
                                </p:cTn>
                              </p:par>
                              <p:par>
                                <p:cTn id="60" presetID="10" presetClass="exit" presetSubtype="0" fill="hold" grpId="1" nodeType="withEffect">
                                  <p:stCondLst>
                                    <p:cond delay="0"/>
                                  </p:stCondLst>
                                  <p:childTnLst>
                                    <p:animEffect transition="out" filter="fade">
                                      <p:cBhvr>
                                        <p:cTn id="61" dur="500"/>
                                        <p:tgtEl>
                                          <p:spTgt spid="30"/>
                                        </p:tgtEl>
                                      </p:cBhvr>
                                    </p:animEffect>
                                    <p:set>
                                      <p:cBhvr>
                                        <p:cTn id="62" dur="1" fill="hold">
                                          <p:stCondLst>
                                            <p:cond delay="499"/>
                                          </p:stCondLst>
                                        </p:cTn>
                                        <p:tgtEl>
                                          <p:spTgt spid="30"/>
                                        </p:tgtEl>
                                        <p:attrNameLst>
                                          <p:attrName>style.visibility</p:attrName>
                                        </p:attrNameLst>
                                      </p:cBhvr>
                                      <p:to>
                                        <p:strVal val="hidden"/>
                                      </p:to>
                                    </p:set>
                                  </p:childTnLst>
                                </p:cTn>
                              </p:par>
                              <p:par>
                                <p:cTn id="63" presetID="10" presetClass="exit" presetSubtype="0" fill="hold" grpId="1" nodeType="withEffect">
                                  <p:stCondLst>
                                    <p:cond delay="0"/>
                                  </p:stCondLst>
                                  <p:childTnLst>
                                    <p:animEffect transition="out" filter="fade">
                                      <p:cBhvr>
                                        <p:cTn id="64" dur="500"/>
                                        <p:tgtEl>
                                          <p:spTgt spid="32"/>
                                        </p:tgtEl>
                                      </p:cBhvr>
                                    </p:animEffect>
                                    <p:set>
                                      <p:cBhvr>
                                        <p:cTn id="65" dur="1" fill="hold">
                                          <p:stCondLst>
                                            <p:cond delay="499"/>
                                          </p:stCondLst>
                                        </p:cTn>
                                        <p:tgtEl>
                                          <p:spTgt spid="32"/>
                                        </p:tgtEl>
                                        <p:attrNameLst>
                                          <p:attrName>style.visibility</p:attrName>
                                        </p:attrNameLst>
                                      </p:cBhvr>
                                      <p:to>
                                        <p:strVal val="hidden"/>
                                      </p:to>
                                    </p:set>
                                  </p:childTnLst>
                                </p:cTn>
                              </p:par>
                              <p:par>
                                <p:cTn id="66" presetID="10" presetClass="exit" presetSubtype="0" fill="hold" grpId="1" nodeType="withEffect">
                                  <p:stCondLst>
                                    <p:cond delay="0"/>
                                  </p:stCondLst>
                                  <p:childTnLst>
                                    <p:animEffect transition="out" filter="fade">
                                      <p:cBhvr>
                                        <p:cTn id="67" dur="500"/>
                                        <p:tgtEl>
                                          <p:spTgt spid="33"/>
                                        </p:tgtEl>
                                      </p:cBhvr>
                                    </p:animEffect>
                                    <p:set>
                                      <p:cBhvr>
                                        <p:cTn id="68" dur="1" fill="hold">
                                          <p:stCondLst>
                                            <p:cond delay="499"/>
                                          </p:stCondLst>
                                        </p:cTn>
                                        <p:tgtEl>
                                          <p:spTgt spid="33"/>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31"/>
                                        </p:tgtEl>
                                      </p:cBhvr>
                                    </p:animEffect>
                                    <p:set>
                                      <p:cBhvr>
                                        <p:cTn id="71" dur="1" fill="hold">
                                          <p:stCondLst>
                                            <p:cond delay="499"/>
                                          </p:stCondLst>
                                        </p:cTn>
                                        <p:tgtEl>
                                          <p:spTgt spid="31"/>
                                        </p:tgtEl>
                                        <p:attrNameLst>
                                          <p:attrName>style.visibility</p:attrName>
                                        </p:attrNameLst>
                                      </p:cBhvr>
                                      <p:to>
                                        <p:strVal val="hidden"/>
                                      </p:to>
                                    </p:set>
                                  </p:childTnLst>
                                </p:cTn>
                              </p:par>
                              <p:par>
                                <p:cTn id="72" presetID="10" presetClass="exit" presetSubtype="0" fill="hold" grpId="1" nodeType="withEffect">
                                  <p:stCondLst>
                                    <p:cond delay="0"/>
                                  </p:stCondLst>
                                  <p:childTnLst>
                                    <p:animEffect transition="out" filter="fade">
                                      <p:cBhvr>
                                        <p:cTn id="73" dur="500"/>
                                        <p:tgtEl>
                                          <p:spTgt spid="34"/>
                                        </p:tgtEl>
                                      </p:cBhvr>
                                    </p:animEffect>
                                    <p:set>
                                      <p:cBhvr>
                                        <p:cTn id="74" dur="1" fill="hold">
                                          <p:stCondLst>
                                            <p:cond delay="499"/>
                                          </p:stCondLst>
                                        </p:cTn>
                                        <p:tgtEl>
                                          <p:spTgt spid="34"/>
                                        </p:tgtEl>
                                        <p:attrNameLst>
                                          <p:attrName>style.visibility</p:attrName>
                                        </p:attrNameLst>
                                      </p:cBhvr>
                                      <p:to>
                                        <p:strVal val="hidden"/>
                                      </p:to>
                                    </p:set>
                                  </p:childTnLst>
                                </p:cTn>
                              </p:par>
                              <p:par>
                                <p:cTn id="75" presetID="10" presetClass="exit" presetSubtype="0" fill="hold" grpId="1" nodeType="withEffect">
                                  <p:stCondLst>
                                    <p:cond delay="0"/>
                                  </p:stCondLst>
                                  <p:childTnLst>
                                    <p:animEffect transition="out" filter="fade">
                                      <p:cBhvr>
                                        <p:cTn id="76" dur="500"/>
                                        <p:tgtEl>
                                          <p:spTgt spid="35"/>
                                        </p:tgtEl>
                                      </p:cBhvr>
                                    </p:animEffect>
                                    <p:set>
                                      <p:cBhvr>
                                        <p:cTn id="77" dur="1" fill="hold">
                                          <p:stCondLst>
                                            <p:cond delay="499"/>
                                          </p:stCondLst>
                                        </p:cTn>
                                        <p:tgtEl>
                                          <p:spTgt spid="35"/>
                                        </p:tgtEl>
                                        <p:attrNameLst>
                                          <p:attrName>style.visibility</p:attrName>
                                        </p:attrNameLst>
                                      </p:cBhvr>
                                      <p:to>
                                        <p:strVal val="hidden"/>
                                      </p:to>
                                    </p:set>
                                  </p:childTnLst>
                                </p:cTn>
                              </p:par>
                            </p:childTnLst>
                          </p:cTn>
                        </p:par>
                        <p:par>
                          <p:cTn id="78" fill="hold">
                            <p:stCondLst>
                              <p:cond delay="500"/>
                            </p:stCondLst>
                            <p:childTnLst>
                              <p:par>
                                <p:cTn id="79" presetID="10" presetClass="entr" presetSubtype="0"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childTnLst>
                                </p:cTn>
                              </p:par>
                              <p:par>
                                <p:cTn id="82" presetID="10"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9" grpId="0"/>
      <p:bldP spid="29" grpId="1"/>
      <p:bldP spid="30" grpId="0"/>
      <p:bldP spid="30" grpId="1"/>
      <p:bldP spid="31" grpId="0"/>
      <p:bldP spid="31" grpId="1"/>
      <p:bldP spid="32" grpId="0"/>
      <p:bldP spid="32" grpId="1"/>
      <p:bldP spid="33" grpId="0"/>
      <p:bldP spid="33" grpId="1"/>
      <p:bldP spid="34" grpId="0"/>
      <p:bldP spid="34" grpId="1"/>
      <p:bldP spid="35" grpId="0"/>
      <p:bldP spid="3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1">
            <a:extLst>
              <a:ext uri="{FF2B5EF4-FFF2-40B4-BE49-F238E27FC236}">
                <a16:creationId xmlns:a16="http://schemas.microsoft.com/office/drawing/2014/main" id="{8FCD4572-F945-443D-B3AE-505CF1A802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240100" y="4108160"/>
            <a:ext cx="1903900" cy="1903900"/>
          </a:xfrm>
          <a:prstGeom prst="rect">
            <a:avLst/>
          </a:prstGeom>
        </p:spPr>
      </p:pic>
      <p:pic>
        <p:nvPicPr>
          <p:cNvPr id="2" name="Picture 7">
            <a:extLst>
              <a:ext uri="{FF2B5EF4-FFF2-40B4-BE49-F238E27FC236}">
                <a16:creationId xmlns:a16="http://schemas.microsoft.com/office/drawing/2014/main" id="{18A3E110-1C70-4277-927C-C67ECCB6E7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5265" y="4509234"/>
            <a:ext cx="2366387" cy="2324974"/>
          </a:xfrm>
          <a:prstGeom prst="rect">
            <a:avLst/>
          </a:prstGeom>
        </p:spPr>
      </p:pic>
      <p:sp>
        <p:nvSpPr>
          <p:cNvPr id="6" name="Rectángulo redondeado 5"/>
          <p:cNvSpPr/>
          <p:nvPr/>
        </p:nvSpPr>
        <p:spPr>
          <a:xfrm>
            <a:off x="2671355" y="619257"/>
            <a:ext cx="4100775" cy="329433"/>
          </a:xfrm>
          <a:prstGeom prst="round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tx1"/>
                </a:solidFill>
              </a:rPr>
              <a:t>¿Cómo se llegó a la idea de evolución?</a:t>
            </a:r>
            <a:endParaRPr lang="es-CL" b="1" dirty="0">
              <a:solidFill>
                <a:schemeClr val="tx1"/>
              </a:solidFill>
            </a:endParaRPr>
          </a:p>
        </p:txBody>
      </p:sp>
      <p:sp>
        <p:nvSpPr>
          <p:cNvPr id="11" name="Rectángulo redondeado 10"/>
          <p:cNvSpPr/>
          <p:nvPr/>
        </p:nvSpPr>
        <p:spPr>
          <a:xfrm>
            <a:off x="841940" y="1436320"/>
            <a:ext cx="2287870" cy="1242995"/>
          </a:xfrm>
          <a:prstGeom prst="roundRect">
            <a:avLst/>
          </a:prstGeom>
          <a:solidFill>
            <a:schemeClr val="bg1"/>
          </a:solidFill>
          <a:ln w="38100">
            <a:solidFill>
              <a:srgbClr val="C0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Los seres vivos, una vez creados, no cambian, sino que se mantienen iguales.</a:t>
            </a:r>
            <a:endParaRPr lang="es-CL" sz="1600" b="1" dirty="0">
              <a:solidFill>
                <a:schemeClr val="tx1"/>
              </a:solidFill>
            </a:endParaRPr>
          </a:p>
        </p:txBody>
      </p:sp>
      <p:sp>
        <p:nvSpPr>
          <p:cNvPr id="12" name="Rectángulo redondeado 11"/>
          <p:cNvSpPr/>
          <p:nvPr/>
        </p:nvSpPr>
        <p:spPr>
          <a:xfrm>
            <a:off x="4655180" y="1318018"/>
            <a:ext cx="2287870" cy="1242995"/>
          </a:xfrm>
          <a:prstGeom prst="roundRect">
            <a:avLst/>
          </a:prstGeom>
          <a:solidFill>
            <a:schemeClr val="bg1"/>
          </a:solidFill>
          <a:ln w="38100">
            <a:solidFill>
              <a:srgbClr val="C0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Acepta el origen divino de las especies, pero indica que una vez creadas, sí podrían cambiar. </a:t>
            </a:r>
            <a:endParaRPr lang="es-CL" sz="1600" b="1" dirty="0">
              <a:solidFill>
                <a:schemeClr val="tx1"/>
              </a:solidFill>
            </a:endParaRPr>
          </a:p>
        </p:txBody>
      </p:sp>
      <p:sp>
        <p:nvSpPr>
          <p:cNvPr id="13" name="Rectángulo redondeado 12"/>
          <p:cNvSpPr/>
          <p:nvPr/>
        </p:nvSpPr>
        <p:spPr>
          <a:xfrm>
            <a:off x="5523066" y="2957919"/>
            <a:ext cx="2821070" cy="1316477"/>
          </a:xfrm>
          <a:prstGeom prst="roundRect">
            <a:avLst/>
          </a:prstGeom>
          <a:solidFill>
            <a:schemeClr val="bg1"/>
          </a:solidFill>
          <a:ln w="38100">
            <a:solidFill>
              <a:srgbClr val="C0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Algunas transformaciones habrían fracasado, lo que explicaba la extinción de especies.</a:t>
            </a:r>
            <a:endParaRPr lang="es-CL" sz="1600" b="1" dirty="0">
              <a:solidFill>
                <a:schemeClr val="tx1"/>
              </a:solidFill>
            </a:endParaRPr>
          </a:p>
        </p:txBody>
      </p:sp>
      <p:sp>
        <p:nvSpPr>
          <p:cNvPr id="14" name="Rectángulo redondeado 13"/>
          <p:cNvSpPr/>
          <p:nvPr/>
        </p:nvSpPr>
        <p:spPr>
          <a:xfrm>
            <a:off x="1129085" y="3763060"/>
            <a:ext cx="3084540" cy="1389608"/>
          </a:xfrm>
          <a:prstGeom prst="roundRect">
            <a:avLst/>
          </a:prstGeom>
          <a:solidFill>
            <a:schemeClr val="bg1"/>
          </a:solidFill>
          <a:ln w="38100">
            <a:solidFill>
              <a:srgbClr val="C0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rPr>
              <a:t>En base al análisis de diversas evidencias, se propone que las especies cambian a lo largo del tiempo, pero a partir de un origen en común.</a:t>
            </a:r>
            <a:endParaRPr lang="es-CL" sz="1600" b="1" dirty="0">
              <a:solidFill>
                <a:schemeClr val="tx1"/>
              </a:solidFill>
            </a:endParaRPr>
          </a:p>
        </p:txBody>
      </p:sp>
      <p:sp>
        <p:nvSpPr>
          <p:cNvPr id="8" name="Rectángulo redondeado 7"/>
          <p:cNvSpPr/>
          <p:nvPr/>
        </p:nvSpPr>
        <p:spPr>
          <a:xfrm>
            <a:off x="1807375" y="2637928"/>
            <a:ext cx="2311245" cy="675820"/>
          </a:xfrm>
          <a:prstGeom prst="round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err="1"/>
              <a:t>Fijismo</a:t>
            </a:r>
            <a:r>
              <a:rPr lang="es-ES" b="1" dirty="0"/>
              <a:t> - Creacionismo</a:t>
            </a:r>
            <a:endParaRPr lang="es-CL" b="1" dirty="0"/>
          </a:p>
        </p:txBody>
      </p:sp>
      <p:sp>
        <p:nvSpPr>
          <p:cNvPr id="9" name="Rectángulo redondeado 8"/>
          <p:cNvSpPr/>
          <p:nvPr/>
        </p:nvSpPr>
        <p:spPr>
          <a:xfrm>
            <a:off x="6532296" y="2341405"/>
            <a:ext cx="2311245" cy="675820"/>
          </a:xfrm>
          <a:prstGeom prst="round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Transformismo</a:t>
            </a:r>
            <a:endParaRPr lang="es-CL" b="1" dirty="0"/>
          </a:p>
        </p:txBody>
      </p:sp>
      <p:sp>
        <p:nvSpPr>
          <p:cNvPr id="10" name="Rectángulo redondeado 9"/>
          <p:cNvSpPr/>
          <p:nvPr/>
        </p:nvSpPr>
        <p:spPr>
          <a:xfrm>
            <a:off x="3740850" y="4887383"/>
            <a:ext cx="2311245" cy="675820"/>
          </a:xfrm>
          <a:prstGeom prst="roundRect">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Evolucionismo</a:t>
            </a:r>
            <a:endParaRPr lang="es-CL" b="1" dirty="0"/>
          </a:p>
        </p:txBody>
      </p:sp>
      <p:grpSp>
        <p:nvGrpSpPr>
          <p:cNvPr id="3" name="Grupo 2"/>
          <p:cNvGrpSpPr/>
          <p:nvPr/>
        </p:nvGrpSpPr>
        <p:grpSpPr>
          <a:xfrm>
            <a:off x="2238317" y="5169540"/>
            <a:ext cx="6278432" cy="1377376"/>
            <a:chOff x="2238317" y="5169540"/>
            <a:chExt cx="6278432" cy="1377376"/>
          </a:xfrm>
        </p:grpSpPr>
        <p:sp>
          <p:nvSpPr>
            <p:cNvPr id="7" name="CuadroTexto 6"/>
            <p:cNvSpPr txBox="1"/>
            <p:nvPr/>
          </p:nvSpPr>
          <p:spPr>
            <a:xfrm>
              <a:off x="2238317" y="5831827"/>
              <a:ext cx="5724482" cy="715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¿Cómo repercute el contexto histórico en las diferentes ideas en torno al origen y cambio en los seres vivos? </a:t>
              </a:r>
            </a:p>
          </p:txBody>
        </p:sp>
        <p:pic>
          <p:nvPicPr>
            <p:cNvPr id="15" name="Imagen 14"/>
            <p:cNvPicPr>
              <a:picLocks noChangeAspect="1"/>
            </p:cNvPicPr>
            <p:nvPr/>
          </p:nvPicPr>
          <p:blipFill rotWithShape="1">
            <a:blip r:embed="rId5" cstate="print">
              <a:extLst>
                <a:ext uri="{28A0092B-C50C-407E-A947-70E740481C1C}">
                  <a14:useLocalDpi xmlns:a14="http://schemas.microsoft.com/office/drawing/2010/main" val="0"/>
                </a:ext>
              </a:extLst>
            </a:blip>
            <a:srcRect l="2752" t="509" r="60244" b="45325"/>
            <a:stretch/>
          </p:blipFill>
          <p:spPr>
            <a:xfrm>
              <a:off x="7240100" y="5169540"/>
              <a:ext cx="1276649" cy="1051187"/>
            </a:xfrm>
            <a:prstGeom prst="rect">
              <a:avLst/>
            </a:prstGeom>
          </p:spPr>
        </p:pic>
      </p:grpSp>
      <p:pic>
        <p:nvPicPr>
          <p:cNvPr id="16" name="Imagen 15"/>
          <p:cNvPicPr>
            <a:picLocks noChangeAspect="1"/>
          </p:cNvPicPr>
          <p:nvPr/>
        </p:nvPicPr>
        <p:blipFill>
          <a:blip r:embed="rId6"/>
          <a:stretch>
            <a:fillRect/>
          </a:stretch>
        </p:blipFill>
        <p:spPr>
          <a:xfrm>
            <a:off x="70674" y="228526"/>
            <a:ext cx="2334970" cy="701101"/>
          </a:xfrm>
          <a:prstGeom prst="rect">
            <a:avLst/>
          </a:prstGeom>
        </p:spPr>
      </p:pic>
    </p:spTree>
    <p:extLst>
      <p:ext uri="{BB962C8B-B14F-4D97-AF65-F5344CB8AC3E}">
        <p14:creationId xmlns:p14="http://schemas.microsoft.com/office/powerpoint/2010/main" val="175193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500"/>
                            </p:stCondLst>
                            <p:childTnLst>
                              <p:par>
                                <p:cTn id="31" presetID="42" presetClass="entr" presetSubtype="0"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8" grpId="0" animBg="1"/>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9C6659F3-DA19-4BB0-8FC0-3DCC0C4F45AA}"/>
              </a:ext>
            </a:extLst>
          </p:cNvPr>
          <p:cNvSpPr/>
          <p:nvPr/>
        </p:nvSpPr>
        <p:spPr>
          <a:xfrm>
            <a:off x="1183915" y="745106"/>
            <a:ext cx="7144135" cy="461665"/>
          </a:xfrm>
          <a:prstGeom prst="rect">
            <a:avLst/>
          </a:prstGeom>
        </p:spPr>
        <p:txBody>
          <a:bodyPr wrap="none">
            <a:spAutoFit/>
          </a:bodyPr>
          <a:lstStyle/>
          <a:p>
            <a:r>
              <a:rPr lang="es-MX" sz="2400" b="1" dirty="0">
                <a:latin typeface="Arial Rounded MT Bold" panose="020F0704030504030204" pitchFamily="34" charset="0"/>
              </a:rPr>
              <a:t>Teoría de la </a:t>
            </a:r>
            <a:r>
              <a:rPr lang="es-MX" sz="2400" b="1" dirty="0">
                <a:solidFill>
                  <a:srgbClr val="C00000"/>
                </a:solidFill>
                <a:latin typeface="Arial Rounded MT Bold" panose="020F0704030504030204" pitchFamily="34" charset="0"/>
              </a:rPr>
              <a:t>herencia de caracteres adquiridos</a:t>
            </a:r>
            <a:endParaRPr lang="es-CL" sz="2400" b="1" dirty="0">
              <a:solidFill>
                <a:srgbClr val="C00000"/>
              </a:solidFill>
              <a:latin typeface="Arial Rounded MT Bold" panose="020F0704030504030204" pitchFamily="34" charset="0"/>
            </a:endParaRPr>
          </a:p>
        </p:txBody>
      </p:sp>
      <p:pic>
        <p:nvPicPr>
          <p:cNvPr id="4" name="Picture 4" descr="Jean-Baptiste de Lamarck.jpg">
            <a:hlinkClick r:id="rId2"/>
            <a:extLst>
              <a:ext uri="{FF2B5EF4-FFF2-40B4-BE49-F238E27FC236}">
                <a16:creationId xmlns:a16="http://schemas.microsoft.com/office/drawing/2014/main" id="{4630ADD3-0D42-492A-9085-79519E6FD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49" y="1796163"/>
            <a:ext cx="2347728" cy="2956102"/>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1 Rectángulo">
            <a:extLst>
              <a:ext uri="{FF2B5EF4-FFF2-40B4-BE49-F238E27FC236}">
                <a16:creationId xmlns:a16="http://schemas.microsoft.com/office/drawing/2014/main" id="{7F21DD08-6CF8-4F47-8D16-02398C6A1675}"/>
              </a:ext>
            </a:extLst>
          </p:cNvPr>
          <p:cNvSpPr>
            <a:spLocks noChangeArrowheads="1"/>
          </p:cNvSpPr>
          <p:nvPr/>
        </p:nvSpPr>
        <p:spPr bwMode="auto">
          <a:xfrm>
            <a:off x="674320" y="4805967"/>
            <a:ext cx="2282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ES" altLang="es-CL" sz="1600" i="1" dirty="0"/>
              <a:t>Jean-</a:t>
            </a:r>
            <a:r>
              <a:rPr lang="es-ES" altLang="es-CL" sz="1600" i="1" dirty="0" err="1"/>
              <a:t>Baptiste</a:t>
            </a:r>
            <a:r>
              <a:rPr lang="es-ES" altLang="es-CL" sz="1600" i="1" dirty="0"/>
              <a:t> Lamarck</a:t>
            </a:r>
          </a:p>
        </p:txBody>
      </p:sp>
      <p:sp>
        <p:nvSpPr>
          <p:cNvPr id="10"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3627698" y="1457818"/>
            <a:ext cx="4702879" cy="646986"/>
          </a:xfrm>
          <a:prstGeom prst="wedgeRoundRectCallout">
            <a:avLst>
              <a:gd name="adj1" fmla="val -75733"/>
              <a:gd name="adj2" fmla="val 55606"/>
              <a:gd name="adj3" fmla="val 16667"/>
            </a:avLst>
          </a:prstGeom>
          <a:solidFill>
            <a:srgbClr val="7030A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cs typeface="Arial" pitchFamily="34" charset="0"/>
              </a:rPr>
              <a:t>A inicios del siglo XIX, propone un </a:t>
            </a:r>
            <a:r>
              <a:rPr lang="es-ES" sz="1600" b="1" dirty="0">
                <a:solidFill>
                  <a:schemeClr val="accent4"/>
                </a:solidFill>
                <a:cs typeface="Arial" pitchFamily="34" charset="0"/>
              </a:rPr>
              <a:t>mecanismo</a:t>
            </a:r>
            <a:r>
              <a:rPr lang="es-ES" sz="1600" b="1" dirty="0">
                <a:solidFill>
                  <a:schemeClr val="bg1"/>
                </a:solidFill>
                <a:cs typeface="Arial" pitchFamily="34" charset="0"/>
              </a:rPr>
              <a:t> por el cual ocurre la evolución</a:t>
            </a:r>
            <a:r>
              <a:rPr lang="es-ES_tradnl" sz="1600" b="1" dirty="0">
                <a:solidFill>
                  <a:schemeClr val="bg1"/>
                </a:solidFill>
                <a:cs typeface="Arial" pitchFamily="34" charset="0"/>
              </a:rPr>
              <a:t>.</a:t>
            </a:r>
          </a:p>
        </p:txBody>
      </p:sp>
      <p:sp>
        <p:nvSpPr>
          <p:cNvPr id="11"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3698173" y="2409143"/>
            <a:ext cx="3645076" cy="919401"/>
          </a:xfrm>
          <a:prstGeom prst="wedgeRoundRectCallout">
            <a:avLst>
              <a:gd name="adj1" fmla="val -82394"/>
              <a:gd name="adj2" fmla="val 9660"/>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cs typeface="Arial" pitchFamily="34" charset="0"/>
              </a:rPr>
              <a:t>Los </a:t>
            </a:r>
            <a:r>
              <a:rPr lang="es-ES" sz="1600" b="1" dirty="0">
                <a:solidFill>
                  <a:schemeClr val="accent4"/>
                </a:solidFill>
                <a:cs typeface="Arial" pitchFamily="34" charset="0"/>
              </a:rPr>
              <a:t>cambios en el ambiente </a:t>
            </a:r>
            <a:r>
              <a:rPr lang="es-ES" sz="1600" b="1" dirty="0">
                <a:solidFill>
                  <a:schemeClr val="bg1"/>
                </a:solidFill>
                <a:cs typeface="Arial" pitchFamily="34" charset="0"/>
              </a:rPr>
              <a:t>inducen</a:t>
            </a:r>
            <a:r>
              <a:rPr lang="es-ES" sz="1600" b="1" dirty="0">
                <a:solidFill>
                  <a:schemeClr val="accent4"/>
                </a:solidFill>
                <a:cs typeface="Arial" pitchFamily="34" charset="0"/>
              </a:rPr>
              <a:t> cambios en las necesidades </a:t>
            </a:r>
            <a:r>
              <a:rPr lang="es-ES" sz="1600" b="1" dirty="0">
                <a:solidFill>
                  <a:schemeClr val="bg1"/>
                </a:solidFill>
                <a:cs typeface="Arial" pitchFamily="34" charset="0"/>
              </a:rPr>
              <a:t>de los organismos.</a:t>
            </a:r>
            <a:endParaRPr lang="es-ES_tradnl" sz="1600" b="1" dirty="0">
              <a:solidFill>
                <a:schemeClr val="bg1"/>
              </a:solidFill>
              <a:cs typeface="Arial" pitchFamily="34" charset="0"/>
            </a:endParaRPr>
          </a:p>
        </p:txBody>
      </p:sp>
      <p:pic>
        <p:nvPicPr>
          <p:cNvPr id="13" name="Imagen 12"/>
          <p:cNvPicPr>
            <a:picLocks noChangeAspect="1"/>
          </p:cNvPicPr>
          <p:nvPr/>
        </p:nvPicPr>
        <p:blipFill>
          <a:blip r:embed="rId4"/>
          <a:stretch>
            <a:fillRect/>
          </a:stretch>
        </p:blipFill>
        <p:spPr>
          <a:xfrm>
            <a:off x="4131907" y="3618032"/>
            <a:ext cx="3211342" cy="2606063"/>
          </a:xfrm>
          <a:prstGeom prst="rect">
            <a:avLst/>
          </a:prstGeom>
        </p:spPr>
      </p:pic>
    </p:spTree>
    <p:extLst>
      <p:ext uri="{BB962C8B-B14F-4D97-AF65-F5344CB8AC3E}">
        <p14:creationId xmlns:p14="http://schemas.microsoft.com/office/powerpoint/2010/main" val="3381551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Jean-Baptiste de Lamarck.jpg">
            <a:hlinkClick r:id="rId2"/>
            <a:extLst>
              <a:ext uri="{FF2B5EF4-FFF2-40B4-BE49-F238E27FC236}">
                <a16:creationId xmlns:a16="http://schemas.microsoft.com/office/drawing/2014/main" id="{4630ADD3-0D42-492A-9085-79519E6FD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49" y="1796163"/>
            <a:ext cx="2347728" cy="2956102"/>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1 Rectángulo">
            <a:extLst>
              <a:ext uri="{FF2B5EF4-FFF2-40B4-BE49-F238E27FC236}">
                <a16:creationId xmlns:a16="http://schemas.microsoft.com/office/drawing/2014/main" id="{7F21DD08-6CF8-4F47-8D16-02398C6A1675}"/>
              </a:ext>
            </a:extLst>
          </p:cNvPr>
          <p:cNvSpPr>
            <a:spLocks noChangeArrowheads="1"/>
          </p:cNvSpPr>
          <p:nvPr/>
        </p:nvSpPr>
        <p:spPr bwMode="auto">
          <a:xfrm>
            <a:off x="674320" y="4805967"/>
            <a:ext cx="2282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ES" altLang="es-CL" sz="1600" i="1" dirty="0"/>
              <a:t>Jean-</a:t>
            </a:r>
            <a:r>
              <a:rPr lang="es-ES" altLang="es-CL" sz="1600" i="1" dirty="0" err="1"/>
              <a:t>Baptiste</a:t>
            </a:r>
            <a:r>
              <a:rPr lang="es-ES" altLang="es-CL" sz="1600" i="1" dirty="0"/>
              <a:t> Lamarck</a:t>
            </a:r>
          </a:p>
        </p:txBody>
      </p:sp>
      <p:sp>
        <p:nvSpPr>
          <p:cNvPr id="7"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4075549" y="1598784"/>
            <a:ext cx="3957707" cy="1191816"/>
          </a:xfrm>
          <a:prstGeom prst="wedgeRoundRectCallout">
            <a:avLst>
              <a:gd name="adj1" fmla="val -86081"/>
              <a:gd name="adj2" fmla="val 43219"/>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cs typeface="Arial" pitchFamily="34" charset="0"/>
              </a:rPr>
              <a:t>Los órganos que </a:t>
            </a:r>
            <a:r>
              <a:rPr lang="es-ES" sz="1600" b="1" dirty="0">
                <a:solidFill>
                  <a:schemeClr val="accent4"/>
                </a:solidFill>
                <a:cs typeface="Arial" pitchFamily="34" charset="0"/>
              </a:rPr>
              <a:t>se utilizan más frecuentemente se desarrollan más</a:t>
            </a:r>
            <a:r>
              <a:rPr lang="es-ES" sz="1600" b="1" dirty="0">
                <a:solidFill>
                  <a:schemeClr val="bg1"/>
                </a:solidFill>
                <a:cs typeface="Arial" pitchFamily="34" charset="0"/>
              </a:rPr>
              <a:t>, mientras que los que </a:t>
            </a:r>
            <a:r>
              <a:rPr lang="es-ES" sz="1600" b="1" dirty="0">
                <a:solidFill>
                  <a:schemeClr val="accent4"/>
                </a:solidFill>
                <a:cs typeface="Arial" pitchFamily="34" charset="0"/>
              </a:rPr>
              <a:t>no se utilizan se atrofian</a:t>
            </a:r>
            <a:r>
              <a:rPr lang="es-ES" sz="1600" b="1" dirty="0">
                <a:solidFill>
                  <a:schemeClr val="bg1"/>
                </a:solidFill>
                <a:cs typeface="Arial" pitchFamily="34" charset="0"/>
              </a:rPr>
              <a:t>.</a:t>
            </a:r>
          </a:p>
        </p:txBody>
      </p:sp>
      <p:sp>
        <p:nvSpPr>
          <p:cNvPr id="9"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3068172" y="5261861"/>
            <a:ext cx="3957707" cy="374571"/>
          </a:xfrm>
          <a:prstGeom prst="wedgeRoundRectCallout">
            <a:avLst>
              <a:gd name="adj1" fmla="val -53055"/>
              <a:gd name="adj2" fmla="val -298848"/>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cs typeface="Arial" pitchFamily="34" charset="0"/>
              </a:rPr>
              <a:t>Estos </a:t>
            </a:r>
            <a:r>
              <a:rPr lang="es-ES" sz="1600" b="1" dirty="0">
                <a:solidFill>
                  <a:schemeClr val="accent4"/>
                </a:solidFill>
                <a:cs typeface="Arial" pitchFamily="34" charset="0"/>
              </a:rPr>
              <a:t>cambios se pasan a la descendencia</a:t>
            </a:r>
            <a:r>
              <a:rPr lang="es-ES" sz="1600" b="1" dirty="0">
                <a:solidFill>
                  <a:schemeClr val="bg1"/>
                </a:solidFill>
                <a:cs typeface="Arial" pitchFamily="34" charset="0"/>
              </a:rPr>
              <a:t>.</a:t>
            </a:r>
          </a:p>
        </p:txBody>
      </p:sp>
      <p:pic>
        <p:nvPicPr>
          <p:cNvPr id="12" name="Imagen 11">
            <a:extLst>
              <a:ext uri="{FF2B5EF4-FFF2-40B4-BE49-F238E27FC236}">
                <a16:creationId xmlns:a16="http://schemas.microsoft.com/office/drawing/2014/main" id="{B2A7F371-4BD6-47CC-90D8-EB7D297FAA14}"/>
              </a:ext>
            </a:extLst>
          </p:cNvPr>
          <p:cNvPicPr>
            <a:picLocks noChangeAspect="1"/>
          </p:cNvPicPr>
          <p:nvPr/>
        </p:nvPicPr>
        <p:blipFill>
          <a:blip r:embed="rId4">
            <a:clrChange>
              <a:clrFrom>
                <a:srgbClr val="F7F7F7"/>
              </a:clrFrom>
              <a:clrTo>
                <a:srgbClr val="F7F7F7">
                  <a:alpha val="0"/>
                </a:srgbClr>
              </a:clrTo>
            </a:clrChange>
          </a:blip>
          <a:stretch>
            <a:fillRect/>
          </a:stretch>
        </p:blipFill>
        <p:spPr>
          <a:xfrm>
            <a:off x="4266327" y="2879116"/>
            <a:ext cx="4139416" cy="1990203"/>
          </a:xfrm>
          <a:prstGeom prst="rect">
            <a:avLst/>
          </a:prstGeom>
        </p:spPr>
      </p:pic>
      <p:sp>
        <p:nvSpPr>
          <p:cNvPr id="8" name="Rectángulo 7">
            <a:extLst>
              <a:ext uri="{FF2B5EF4-FFF2-40B4-BE49-F238E27FC236}">
                <a16:creationId xmlns:a16="http://schemas.microsoft.com/office/drawing/2014/main" id="{9C6659F3-DA19-4BB0-8FC0-3DCC0C4F45AA}"/>
              </a:ext>
            </a:extLst>
          </p:cNvPr>
          <p:cNvSpPr/>
          <p:nvPr/>
        </p:nvSpPr>
        <p:spPr>
          <a:xfrm>
            <a:off x="1183915" y="745106"/>
            <a:ext cx="7144135" cy="461665"/>
          </a:xfrm>
          <a:prstGeom prst="rect">
            <a:avLst/>
          </a:prstGeom>
        </p:spPr>
        <p:txBody>
          <a:bodyPr wrap="none">
            <a:spAutoFit/>
          </a:bodyPr>
          <a:lstStyle/>
          <a:p>
            <a:r>
              <a:rPr lang="es-MX" sz="2400" b="1" dirty="0">
                <a:latin typeface="Arial Rounded MT Bold" panose="020F0704030504030204" pitchFamily="34" charset="0"/>
              </a:rPr>
              <a:t>Teoría de la </a:t>
            </a:r>
            <a:r>
              <a:rPr lang="es-MX" sz="2400" b="1" dirty="0">
                <a:solidFill>
                  <a:srgbClr val="C00000"/>
                </a:solidFill>
                <a:latin typeface="Arial Rounded MT Bold" panose="020F0704030504030204" pitchFamily="34" charset="0"/>
              </a:rPr>
              <a:t>herencia de caracteres adquiridos</a:t>
            </a:r>
            <a:endParaRPr lang="es-CL" sz="24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2660665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Jean-Baptiste de Lamarck.jpg">
            <a:hlinkClick r:id="rId2"/>
            <a:extLst>
              <a:ext uri="{FF2B5EF4-FFF2-40B4-BE49-F238E27FC236}">
                <a16:creationId xmlns:a16="http://schemas.microsoft.com/office/drawing/2014/main" id="{4630ADD3-0D42-492A-9085-79519E6FDF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149" y="1796163"/>
            <a:ext cx="2347728" cy="2956102"/>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1 Rectángulo">
            <a:extLst>
              <a:ext uri="{FF2B5EF4-FFF2-40B4-BE49-F238E27FC236}">
                <a16:creationId xmlns:a16="http://schemas.microsoft.com/office/drawing/2014/main" id="{7F21DD08-6CF8-4F47-8D16-02398C6A1675}"/>
              </a:ext>
            </a:extLst>
          </p:cNvPr>
          <p:cNvSpPr>
            <a:spLocks noChangeArrowheads="1"/>
          </p:cNvSpPr>
          <p:nvPr/>
        </p:nvSpPr>
        <p:spPr bwMode="auto">
          <a:xfrm>
            <a:off x="674320" y="4805967"/>
            <a:ext cx="2282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ES" altLang="es-CL" sz="1600" i="1" dirty="0"/>
              <a:t>Jean-</a:t>
            </a:r>
            <a:r>
              <a:rPr lang="es-ES" altLang="es-CL" sz="1600" i="1" dirty="0" err="1"/>
              <a:t>Baptiste</a:t>
            </a:r>
            <a:r>
              <a:rPr lang="es-ES" altLang="es-CL" sz="1600" i="1" dirty="0"/>
              <a:t> Lamarck</a:t>
            </a:r>
          </a:p>
        </p:txBody>
      </p:sp>
      <p:pic>
        <p:nvPicPr>
          <p:cNvPr id="9" name="Imagen 8"/>
          <p:cNvPicPr>
            <a:picLocks noChangeAspect="1"/>
          </p:cNvPicPr>
          <p:nvPr/>
        </p:nvPicPr>
        <p:blipFill>
          <a:blip r:embed="rId4"/>
          <a:stretch>
            <a:fillRect/>
          </a:stretch>
        </p:blipFill>
        <p:spPr>
          <a:xfrm>
            <a:off x="3903745" y="3274214"/>
            <a:ext cx="4424305" cy="2746196"/>
          </a:xfrm>
          <a:prstGeom prst="rect">
            <a:avLst/>
          </a:prstGeom>
        </p:spPr>
      </p:pic>
      <p:sp>
        <p:nvSpPr>
          <p:cNvPr id="12"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4120428" y="1730367"/>
            <a:ext cx="3301254" cy="1464231"/>
          </a:xfrm>
          <a:prstGeom prst="wedgeRoundRectCallout">
            <a:avLst>
              <a:gd name="adj1" fmla="val -88432"/>
              <a:gd name="adj2" fmla="val -7047"/>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cs typeface="Arial" pitchFamily="34" charset="0"/>
              </a:rPr>
              <a:t>Los organismos tienen una </a:t>
            </a:r>
            <a:r>
              <a:rPr lang="es-ES" sz="1600" b="1" dirty="0">
                <a:solidFill>
                  <a:schemeClr val="accent4"/>
                </a:solidFill>
                <a:cs typeface="Arial" pitchFamily="34" charset="0"/>
              </a:rPr>
              <a:t>tendencia natural a complejizarse progresivamente</a:t>
            </a:r>
            <a:r>
              <a:rPr lang="es-ES" sz="1600" b="1" dirty="0">
                <a:solidFill>
                  <a:schemeClr val="bg1"/>
                </a:solidFill>
                <a:cs typeface="Arial" pitchFamily="34" charset="0"/>
              </a:rPr>
              <a:t>, evolucionando de formas simples a más complejas. </a:t>
            </a:r>
            <a:endParaRPr lang="es-ES_tradnl" sz="1600" b="1" dirty="0">
              <a:solidFill>
                <a:schemeClr val="bg1"/>
              </a:solidFill>
              <a:cs typeface="Arial" pitchFamily="34" charset="0"/>
            </a:endParaRPr>
          </a:p>
        </p:txBody>
      </p:sp>
      <p:sp>
        <p:nvSpPr>
          <p:cNvPr id="7" name="Rectángulo 6">
            <a:extLst>
              <a:ext uri="{FF2B5EF4-FFF2-40B4-BE49-F238E27FC236}">
                <a16:creationId xmlns:a16="http://schemas.microsoft.com/office/drawing/2014/main" id="{9C6659F3-DA19-4BB0-8FC0-3DCC0C4F45AA}"/>
              </a:ext>
            </a:extLst>
          </p:cNvPr>
          <p:cNvSpPr/>
          <p:nvPr/>
        </p:nvSpPr>
        <p:spPr>
          <a:xfrm>
            <a:off x="1183915" y="745106"/>
            <a:ext cx="7144135" cy="461665"/>
          </a:xfrm>
          <a:prstGeom prst="rect">
            <a:avLst/>
          </a:prstGeom>
        </p:spPr>
        <p:txBody>
          <a:bodyPr wrap="none">
            <a:spAutoFit/>
          </a:bodyPr>
          <a:lstStyle/>
          <a:p>
            <a:r>
              <a:rPr lang="es-MX" sz="2400" b="1" dirty="0">
                <a:latin typeface="Arial Rounded MT Bold" panose="020F0704030504030204" pitchFamily="34" charset="0"/>
              </a:rPr>
              <a:t>Teoría de la </a:t>
            </a:r>
            <a:r>
              <a:rPr lang="es-MX" sz="2400" b="1" dirty="0">
                <a:solidFill>
                  <a:srgbClr val="C00000"/>
                </a:solidFill>
                <a:latin typeface="Arial Rounded MT Bold" panose="020F0704030504030204" pitchFamily="34" charset="0"/>
              </a:rPr>
              <a:t>herencia de caracteres adquiridos</a:t>
            </a:r>
            <a:endParaRPr lang="es-CL" sz="24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102282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51717" y="1322841"/>
            <a:ext cx="7645662" cy="4247317"/>
          </a:xfrm>
          <a:prstGeom prst="rect">
            <a:avLst/>
          </a:prstGeom>
        </p:spPr>
        <p:txBody>
          <a:bodyPr wrap="square">
            <a:spAutoFit/>
          </a:bodyPr>
          <a:lstStyle/>
          <a:p>
            <a:pPr algn="just"/>
            <a:r>
              <a:rPr lang="es-ES" dirty="0">
                <a:solidFill>
                  <a:srgbClr val="0E0E0E"/>
                </a:solidFill>
                <a:latin typeface="Arial" panose="020B0604020202020204" pitchFamily="34" charset="0"/>
              </a:rPr>
              <a:t>Lamarck propuso que los caracteres adquiridos durante la vida de un organismo pueden ser heredados por su descendencia. Si un grupo de ratones es sometido a una dieta que cambia el color de su pelaje, ¿qué resultado apoyaría la teoría?</a:t>
            </a:r>
          </a:p>
          <a:p>
            <a:pPr algn="just"/>
            <a:endParaRPr lang="es-ES" dirty="0">
              <a:solidFill>
                <a:srgbClr val="0E0E0E"/>
              </a:solidFill>
              <a:latin typeface="Arial" panose="020B0604020202020204" pitchFamily="34" charset="0"/>
            </a:endParaRPr>
          </a:p>
          <a:p>
            <a:pPr marL="342900" indent="-342900" algn="just">
              <a:buAutoNum type="alphaUcParenR"/>
            </a:pPr>
            <a:r>
              <a:rPr lang="es-ES" dirty="0">
                <a:solidFill>
                  <a:srgbClr val="0E0E0E"/>
                </a:solidFill>
                <a:latin typeface="Arial" panose="020B0604020202020204" pitchFamily="34" charset="0"/>
              </a:rPr>
              <a:t>Los ratones sometidos a la dieta desarrollan un pelaje de diferente color, pero sus crías nacen con el pelaje original.</a:t>
            </a:r>
          </a:p>
          <a:p>
            <a:pPr marL="342900" indent="-342900" algn="just">
              <a:buAutoNum type="alphaUcParenR"/>
            </a:pPr>
            <a:r>
              <a:rPr lang="es-ES" dirty="0">
                <a:solidFill>
                  <a:srgbClr val="0E0E0E"/>
                </a:solidFill>
                <a:latin typeface="Arial" panose="020B0604020202020204" pitchFamily="34" charset="0"/>
              </a:rPr>
              <a:t>Los ratones sometidos a la dieta desarrollan un pelaje de diferente color, y sus crías también nacen con ese mismo color, sin haber sido expuestas a la dieta. </a:t>
            </a:r>
          </a:p>
          <a:p>
            <a:pPr marL="342900" indent="-342900" algn="just">
              <a:buAutoNum type="alphaUcParenR"/>
            </a:pPr>
            <a:r>
              <a:rPr lang="es-ES" dirty="0">
                <a:solidFill>
                  <a:srgbClr val="0E0E0E"/>
                </a:solidFill>
                <a:latin typeface="Arial" panose="020B0604020202020204" pitchFamily="34" charset="0"/>
              </a:rPr>
              <a:t>Los ratones que no son sometidos a la dieta mantienen el color original de su pelaje, y sus crías nacen con el mismo color. </a:t>
            </a:r>
          </a:p>
          <a:p>
            <a:pPr marL="342900" indent="-342900" algn="just">
              <a:buAutoNum type="alphaUcParenR"/>
            </a:pPr>
            <a:r>
              <a:rPr lang="es-ES" dirty="0">
                <a:solidFill>
                  <a:srgbClr val="0E0E0E"/>
                </a:solidFill>
                <a:latin typeface="Arial" panose="020B0604020202020204" pitchFamily="34" charset="0"/>
              </a:rPr>
              <a:t>Los ratones sometidos a la dieta desarrollan un pelaje de diferente color, pero sus crías nacen con variaciones aleatorias en el color del pelaje.</a:t>
            </a:r>
            <a:endParaRPr lang="es-ES" dirty="0">
              <a:solidFill>
                <a:srgbClr val="000000"/>
              </a:solidFill>
              <a:latin typeface="Arial" panose="020B0604020202020204" pitchFamily="34" charset="0"/>
            </a:endParaRPr>
          </a:p>
        </p:txBody>
      </p:sp>
      <p:grpSp>
        <p:nvGrpSpPr>
          <p:cNvPr id="6" name="Grupo 5"/>
          <p:cNvGrpSpPr/>
          <p:nvPr/>
        </p:nvGrpSpPr>
        <p:grpSpPr>
          <a:xfrm>
            <a:off x="6618611" y="5100613"/>
            <a:ext cx="2229968" cy="1585252"/>
            <a:chOff x="6115365" y="4728779"/>
            <a:chExt cx="2281361" cy="1585252"/>
          </a:xfrm>
        </p:grpSpPr>
        <p:grpSp>
          <p:nvGrpSpPr>
            <p:cNvPr id="16" name="22 Grupo">
              <a:extLst>
                <a:ext uri="{FF2B5EF4-FFF2-40B4-BE49-F238E27FC236}">
                  <a16:creationId xmlns:a16="http://schemas.microsoft.com/office/drawing/2014/main" id="{DC3555C4-2508-594F-9F80-02A7D52E8B18}"/>
                </a:ext>
              </a:extLst>
            </p:cNvPr>
            <p:cNvGrpSpPr/>
            <p:nvPr/>
          </p:nvGrpSpPr>
          <p:grpSpPr>
            <a:xfrm>
              <a:off x="6115365" y="4728779"/>
              <a:ext cx="1973782" cy="1585252"/>
              <a:chOff x="5947679" y="342142"/>
              <a:chExt cx="2944697" cy="2287241"/>
            </a:xfrm>
          </p:grpSpPr>
          <p:pic>
            <p:nvPicPr>
              <p:cNvPr id="17" name="Picture 3" descr="C:\Users\karla.hernandez\Desktop\PROGRAMAS ANUALES\TC31\íconos en png para PPT\pos it.png">
                <a:extLst>
                  <a:ext uri="{FF2B5EF4-FFF2-40B4-BE49-F238E27FC236}">
                    <a16:creationId xmlns:a16="http://schemas.microsoft.com/office/drawing/2014/main" id="{C6C50D2B-CB75-A045-B880-C0B727418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7679" y="759528"/>
                <a:ext cx="2784483" cy="1869855"/>
              </a:xfrm>
              <a:prstGeom prst="rect">
                <a:avLst/>
              </a:prstGeom>
              <a:noFill/>
              <a:extLst>
                <a:ext uri="{909E8E84-426E-40DD-AFC4-6F175D3DCCD1}">
                  <a14:hiddenFill xmlns:a14="http://schemas.microsoft.com/office/drawing/2010/main">
                    <a:solidFill>
                      <a:srgbClr val="FFFFFF"/>
                    </a:solidFill>
                  </a14:hiddenFill>
                </a:ext>
              </a:extLst>
            </p:spPr>
          </p:pic>
          <p:sp>
            <p:nvSpPr>
              <p:cNvPr id="18" name="24 Rectángulo">
                <a:extLst>
                  <a:ext uri="{FF2B5EF4-FFF2-40B4-BE49-F238E27FC236}">
                    <a16:creationId xmlns:a16="http://schemas.microsoft.com/office/drawing/2014/main" id="{4637185B-1329-844B-85E1-AC690FB45BEA}"/>
                  </a:ext>
                </a:extLst>
              </p:cNvPr>
              <p:cNvSpPr/>
              <p:nvPr/>
            </p:nvSpPr>
            <p:spPr>
              <a:xfrm rot="21211048">
                <a:off x="6388891" y="992885"/>
                <a:ext cx="1777536" cy="1376609"/>
              </a:xfrm>
              <a:prstGeom prst="rect">
                <a:avLst/>
              </a:prstGeom>
            </p:spPr>
            <p:txBody>
              <a:bodyPr wrap="square">
                <a:spAutoFit/>
              </a:bodyPr>
              <a:lstStyle/>
              <a:p>
                <a:pPr algn="just"/>
                <a:r>
                  <a:rPr lang="es-ES" altLang="es-CL" sz="1400" b="1" dirty="0">
                    <a:latin typeface="+mj-lt"/>
                    <a:ea typeface="Myriad Arabic"/>
                    <a:cs typeface="Myriad Arabic"/>
                  </a:rPr>
                  <a:t>Habilidad:</a:t>
                </a:r>
              </a:p>
              <a:p>
                <a:pPr algn="ctr"/>
                <a:r>
                  <a:rPr lang="es-ES" altLang="es-CL" sz="1400" dirty="0">
                    <a:latin typeface="+mj-lt"/>
                    <a:ea typeface="Myriad Arabic"/>
                    <a:cs typeface="Myriad Arabic"/>
                  </a:rPr>
                  <a:t>Procesar y analizar la evidencia</a:t>
                </a:r>
              </a:p>
            </p:txBody>
          </p:sp>
          <p:pic>
            <p:nvPicPr>
              <p:cNvPr id="19" name="Picture 5" descr="C:\Users\karla.hernandez\Desktop\PROGRAMAS ANUALES\TC31\íconos en png para PPT\08 ícono.png">
                <a:extLst>
                  <a:ext uri="{FF2B5EF4-FFF2-40B4-BE49-F238E27FC236}">
                    <a16:creationId xmlns:a16="http://schemas.microsoft.com/office/drawing/2014/main" id="{B3AB63C8-6EC2-8940-944C-CB73AA8549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342142"/>
                <a:ext cx="936000" cy="93600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8 Rectángulo redondeado">
              <a:extLst>
                <a:ext uri="{FF2B5EF4-FFF2-40B4-BE49-F238E27FC236}">
                  <a16:creationId xmlns:a16="http://schemas.microsoft.com/office/drawing/2014/main" id="{B457FA86-69FC-CC49-A1D3-FA351F51BB91}"/>
                </a:ext>
              </a:extLst>
            </p:cNvPr>
            <p:cNvSpPr/>
            <p:nvPr/>
          </p:nvSpPr>
          <p:spPr>
            <a:xfrm>
              <a:off x="7711302" y="5570983"/>
              <a:ext cx="685424" cy="702078"/>
            </a:xfrm>
            <a:prstGeom prst="roundRect">
              <a:avLst/>
            </a:prstGeom>
            <a:solidFill>
              <a:srgbClr val="008080"/>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t>B</a:t>
              </a:r>
              <a:endParaRPr lang="es-CL" sz="3600" b="1" dirty="0"/>
            </a:p>
          </p:txBody>
        </p:sp>
      </p:grpSp>
      <p:pic>
        <p:nvPicPr>
          <p:cNvPr id="15" name="Imagen 14"/>
          <p:cNvPicPr>
            <a:picLocks noChangeAspect="1"/>
          </p:cNvPicPr>
          <p:nvPr/>
        </p:nvPicPr>
        <p:blipFill>
          <a:blip r:embed="rId5"/>
          <a:stretch>
            <a:fillRect/>
          </a:stretch>
        </p:blipFill>
        <p:spPr>
          <a:xfrm>
            <a:off x="80084" y="237815"/>
            <a:ext cx="2334970" cy="701101"/>
          </a:xfrm>
          <a:prstGeom prst="rect">
            <a:avLst/>
          </a:prstGeom>
        </p:spPr>
      </p:pic>
      <p:sp>
        <p:nvSpPr>
          <p:cNvPr id="21" name="CuadroTexto 20"/>
          <p:cNvSpPr txBox="1"/>
          <p:nvPr/>
        </p:nvSpPr>
        <p:spPr>
          <a:xfrm>
            <a:off x="57647" y="6478461"/>
            <a:ext cx="6197448" cy="246221"/>
          </a:xfrm>
          <a:prstGeom prst="rect">
            <a:avLst/>
          </a:prstGeom>
          <a:noFill/>
        </p:spPr>
        <p:txBody>
          <a:bodyPr wrap="square" rtlCol="0">
            <a:spAutoFit/>
          </a:bodyPr>
          <a:lstStyle/>
          <a:p>
            <a:r>
              <a:rPr lang="es-ES" sz="1000" b="1" dirty="0"/>
              <a:t>Pregunta 2 – Teorías de la evolución, cuaderno de ejercicios. CPECH.</a:t>
            </a:r>
            <a:endParaRPr lang="es-CL" sz="1000" b="1" dirty="0"/>
          </a:p>
        </p:txBody>
      </p:sp>
      <mc:AlternateContent xmlns:mc="http://schemas.openxmlformats.org/markup-compatibility/2006">
        <mc:Choice xmlns:p14="http://schemas.microsoft.com/office/powerpoint/2010/main" Requires="p14">
          <p:contentPart p14:bwMode="auto" r:id="rId6">
            <p14:nvContentPartPr>
              <p14:cNvPr id="2" name="Entrada de lápiz 1">
                <a:extLst>
                  <a:ext uri="{FF2B5EF4-FFF2-40B4-BE49-F238E27FC236}">
                    <a16:creationId xmlns:a16="http://schemas.microsoft.com/office/drawing/2014/main" id="{5E65B2E6-E9B4-E7A3-8270-D77E57232564}"/>
                  </a:ext>
                </a:extLst>
              </p14:cNvPr>
              <p14:cNvContentPartPr/>
              <p14:nvPr/>
            </p14:nvContentPartPr>
            <p14:xfrm>
              <a:off x="759600" y="1062720"/>
              <a:ext cx="7719480" cy="915120"/>
            </p14:xfrm>
          </p:contentPart>
        </mc:Choice>
        <mc:Fallback>
          <p:pic>
            <p:nvPicPr>
              <p:cNvPr id="2" name="Entrada de lápiz 1">
                <a:extLst>
                  <a:ext uri="{FF2B5EF4-FFF2-40B4-BE49-F238E27FC236}">
                    <a16:creationId xmlns:a16="http://schemas.microsoft.com/office/drawing/2014/main" id="{5E65B2E6-E9B4-E7A3-8270-D77E57232564}"/>
                  </a:ext>
                </a:extLst>
              </p:cNvPr>
              <p:cNvPicPr/>
              <p:nvPr/>
            </p:nvPicPr>
            <p:blipFill>
              <a:blip r:embed="rId7"/>
              <a:stretch>
                <a:fillRect/>
              </a:stretch>
            </p:blipFill>
            <p:spPr>
              <a:xfrm>
                <a:off x="750240" y="1053360"/>
                <a:ext cx="7738200" cy="933840"/>
              </a:xfrm>
              <a:prstGeom prst="rect">
                <a:avLst/>
              </a:prstGeom>
            </p:spPr>
          </p:pic>
        </mc:Fallback>
      </mc:AlternateContent>
    </p:spTree>
    <p:extLst>
      <p:ext uri="{BB962C8B-B14F-4D97-AF65-F5344CB8AC3E}">
        <p14:creationId xmlns:p14="http://schemas.microsoft.com/office/powerpoint/2010/main" val="143382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126116" y="4129873"/>
            <a:ext cx="3358646" cy="2532518"/>
          </a:xfrm>
          <a:prstGeom prst="rect">
            <a:avLst/>
          </a:prstGeom>
        </p:spPr>
      </p:pic>
      <p:sp>
        <p:nvSpPr>
          <p:cNvPr id="5" name="CuadroTexto 4"/>
          <p:cNvSpPr txBox="1"/>
          <p:nvPr/>
        </p:nvSpPr>
        <p:spPr>
          <a:xfrm>
            <a:off x="2460678" y="5163968"/>
            <a:ext cx="4777177" cy="1328023"/>
          </a:xfrm>
          <a:prstGeom prst="roundRect">
            <a:avLst/>
          </a:prstGeom>
          <a:solidFill>
            <a:srgbClr val="7030A0"/>
          </a:solidFill>
          <a:effectLst>
            <a:outerShdw blurRad="50800" dist="38100" dir="2700000" algn="tl" rotWithShape="0">
              <a:prstClr val="black">
                <a:alpha val="40000"/>
              </a:prstClr>
            </a:outerShdw>
          </a:effectLst>
        </p:spPr>
        <p:txBody>
          <a:bodyPr wrap="square" rtlCol="0">
            <a:spAutoFit/>
          </a:bodyPr>
          <a:lstStyle/>
          <a:p>
            <a:pPr algn="ctr"/>
            <a:r>
              <a:rPr lang="es-ES" b="1" dirty="0">
                <a:solidFill>
                  <a:schemeClr val="bg1"/>
                </a:solidFill>
              </a:rPr>
              <a:t>En la actualidad, los descubrimientos en </a:t>
            </a:r>
            <a:r>
              <a:rPr lang="es-ES" b="1" dirty="0" err="1">
                <a:solidFill>
                  <a:schemeClr val="accent4"/>
                </a:solidFill>
              </a:rPr>
              <a:t>epigenética</a:t>
            </a:r>
            <a:r>
              <a:rPr lang="es-ES" b="1" dirty="0">
                <a:solidFill>
                  <a:schemeClr val="bg1"/>
                </a:solidFill>
              </a:rPr>
              <a:t> han llevado a retomar la idea sobre la herencia de características modificadas durante la vida de un ser vivo. </a:t>
            </a:r>
            <a:endParaRPr lang="es-CL" b="1" dirty="0">
              <a:solidFill>
                <a:schemeClr val="bg1"/>
              </a:solidFill>
            </a:endParaRPr>
          </a:p>
        </p:txBody>
      </p:sp>
      <p:sp>
        <p:nvSpPr>
          <p:cNvPr id="6" name="Llamada rectangular redondeada 5"/>
          <p:cNvSpPr/>
          <p:nvPr/>
        </p:nvSpPr>
        <p:spPr>
          <a:xfrm>
            <a:off x="5843007" y="4235487"/>
            <a:ext cx="2481049" cy="858302"/>
          </a:xfrm>
          <a:prstGeom prst="wedgeRoundRectCallout">
            <a:avLst>
              <a:gd name="adj1" fmla="val -7361"/>
              <a:gd name="adj2" fmla="val 75571"/>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¿Es esto un respaldo a las ideas de Lamarck?</a:t>
            </a:r>
            <a:endParaRPr lang="es-CL" b="1" dirty="0"/>
          </a:p>
        </p:txBody>
      </p:sp>
      <p:sp>
        <p:nvSpPr>
          <p:cNvPr id="7" name="Llamada rectangular redondeada 6"/>
          <p:cNvSpPr/>
          <p:nvPr/>
        </p:nvSpPr>
        <p:spPr>
          <a:xfrm>
            <a:off x="4916585" y="2561648"/>
            <a:ext cx="3649603" cy="858302"/>
          </a:xfrm>
          <a:prstGeom prst="wedgeRoundRectCallout">
            <a:avLst>
              <a:gd name="adj1" fmla="val -40834"/>
              <a:gd name="adj2" fmla="val -84559"/>
              <a:gd name="adj3" fmla="val 16667"/>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Piensa en ejemplos que no puedan ser explicados por estas ideas.</a:t>
            </a:r>
            <a:endParaRPr lang="es-CL" b="1" dirty="0"/>
          </a:p>
        </p:txBody>
      </p:sp>
      <p:pic>
        <p:nvPicPr>
          <p:cNvPr id="8" name="Imagen 7"/>
          <p:cNvPicPr>
            <a:picLocks noChangeAspect="1"/>
          </p:cNvPicPr>
          <p:nvPr/>
        </p:nvPicPr>
        <p:blipFill>
          <a:blip r:embed="rId4"/>
          <a:stretch>
            <a:fillRect/>
          </a:stretch>
        </p:blipFill>
        <p:spPr>
          <a:xfrm>
            <a:off x="3030434" y="2199693"/>
            <a:ext cx="2389304" cy="2074231"/>
          </a:xfrm>
          <a:prstGeom prst="rect">
            <a:avLst/>
          </a:prstGeom>
        </p:spPr>
      </p:pic>
      <p:pic>
        <p:nvPicPr>
          <p:cNvPr id="9" name="Imagen 8"/>
          <p:cNvPicPr>
            <a:picLocks noChangeAspect="1"/>
          </p:cNvPicPr>
          <p:nvPr/>
        </p:nvPicPr>
        <p:blipFill>
          <a:blip r:embed="rId5"/>
          <a:stretch>
            <a:fillRect/>
          </a:stretch>
        </p:blipFill>
        <p:spPr>
          <a:xfrm>
            <a:off x="1399406" y="2275829"/>
            <a:ext cx="1416096" cy="1564106"/>
          </a:xfrm>
          <a:prstGeom prst="rect">
            <a:avLst/>
          </a:prstGeom>
        </p:spPr>
      </p:pic>
      <p:sp>
        <p:nvSpPr>
          <p:cNvPr id="10" name="Rectángulo 9">
            <a:extLst>
              <a:ext uri="{FF2B5EF4-FFF2-40B4-BE49-F238E27FC236}">
                <a16:creationId xmlns:a16="http://schemas.microsoft.com/office/drawing/2014/main" id="{9C6659F3-DA19-4BB0-8FC0-3DCC0C4F45AA}"/>
              </a:ext>
            </a:extLst>
          </p:cNvPr>
          <p:cNvSpPr/>
          <p:nvPr/>
        </p:nvSpPr>
        <p:spPr>
          <a:xfrm>
            <a:off x="1104195" y="847984"/>
            <a:ext cx="7144135" cy="461665"/>
          </a:xfrm>
          <a:prstGeom prst="rect">
            <a:avLst/>
          </a:prstGeom>
        </p:spPr>
        <p:txBody>
          <a:bodyPr wrap="none">
            <a:spAutoFit/>
          </a:bodyPr>
          <a:lstStyle/>
          <a:p>
            <a:r>
              <a:rPr lang="es-MX" sz="2400" b="1" dirty="0">
                <a:latin typeface="Arial Rounded MT Bold" panose="020F0704030504030204" pitchFamily="34" charset="0"/>
              </a:rPr>
              <a:t>Teoría de la </a:t>
            </a:r>
            <a:r>
              <a:rPr lang="es-MX" sz="2400" b="1" dirty="0">
                <a:solidFill>
                  <a:srgbClr val="C00000"/>
                </a:solidFill>
                <a:latin typeface="Arial Rounded MT Bold" panose="020F0704030504030204" pitchFamily="34" charset="0"/>
              </a:rPr>
              <a:t>herencia de caracteres adquiridos</a:t>
            </a:r>
            <a:endParaRPr lang="es-CL" sz="2400" b="1" dirty="0">
              <a:solidFill>
                <a:srgbClr val="C00000"/>
              </a:solidFill>
              <a:latin typeface="Arial Rounded MT Bold" panose="020F0704030504030204" pitchFamily="34" charset="0"/>
            </a:endParaRPr>
          </a:p>
        </p:txBody>
      </p:sp>
      <p:grpSp>
        <p:nvGrpSpPr>
          <p:cNvPr id="2" name="Grupo 1"/>
          <p:cNvGrpSpPr/>
          <p:nvPr/>
        </p:nvGrpSpPr>
        <p:grpSpPr>
          <a:xfrm>
            <a:off x="1243057" y="1043132"/>
            <a:ext cx="7719323" cy="1098696"/>
            <a:chOff x="1243057" y="1043132"/>
            <a:chExt cx="7719323" cy="1098696"/>
          </a:xfrm>
        </p:grpSpPr>
        <p:sp>
          <p:nvSpPr>
            <p:cNvPr id="3" name="CuadroTexto 2"/>
            <p:cNvSpPr txBox="1"/>
            <p:nvPr/>
          </p:nvSpPr>
          <p:spPr>
            <a:xfrm>
              <a:off x="1243057" y="1426739"/>
              <a:ext cx="6866413" cy="715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¿Por qué crees que la teoría de Lamarck no se sigue considerando como válida para explicar el cambio en los seres vivos? </a:t>
              </a:r>
              <a:endParaRPr lang="es-CL" b="1" dirty="0">
                <a:solidFill>
                  <a:schemeClr val="tx1"/>
                </a:solidFill>
              </a:endParaRPr>
            </a:p>
          </p:txBody>
        </p:sp>
        <p:pic>
          <p:nvPicPr>
            <p:cNvPr id="12" name="Imagen 11"/>
            <p:cNvPicPr>
              <a:picLocks noChangeAspect="1"/>
            </p:cNvPicPr>
            <p:nvPr/>
          </p:nvPicPr>
          <p:blipFill rotWithShape="1">
            <a:blip r:embed="rId6" cstate="print">
              <a:extLst>
                <a:ext uri="{28A0092B-C50C-407E-A947-70E740481C1C}">
                  <a14:useLocalDpi xmlns:a14="http://schemas.microsoft.com/office/drawing/2010/main" val="0"/>
                </a:ext>
              </a:extLst>
            </a:blip>
            <a:srcRect l="2752" t="509" r="60244" b="45325"/>
            <a:stretch/>
          </p:blipFill>
          <p:spPr>
            <a:xfrm>
              <a:off x="7685731" y="1043132"/>
              <a:ext cx="1276649" cy="1051187"/>
            </a:xfrm>
            <a:prstGeom prst="rect">
              <a:avLst/>
            </a:prstGeom>
          </p:spPr>
        </p:pic>
      </p:grpSp>
      <p:pic>
        <p:nvPicPr>
          <p:cNvPr id="13" name="Imagen 12"/>
          <p:cNvPicPr>
            <a:picLocks noChangeAspect="1"/>
          </p:cNvPicPr>
          <p:nvPr/>
        </p:nvPicPr>
        <p:blipFill>
          <a:blip r:embed="rId7"/>
          <a:stretch>
            <a:fillRect/>
          </a:stretch>
        </p:blipFill>
        <p:spPr>
          <a:xfrm>
            <a:off x="16430" y="174587"/>
            <a:ext cx="2334970" cy="701101"/>
          </a:xfrm>
          <a:prstGeom prst="rect">
            <a:avLst/>
          </a:prstGeom>
        </p:spPr>
      </p:pic>
    </p:spTree>
    <p:extLst>
      <p:ext uri="{BB962C8B-B14F-4D97-AF65-F5344CB8AC3E}">
        <p14:creationId xmlns:p14="http://schemas.microsoft.com/office/powerpoint/2010/main" val="343420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5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childTnLst>
                                </p:cTn>
                              </p:par>
                            </p:childTnLst>
                          </p:cTn>
                        </p:par>
                        <p:par>
                          <p:cTn id="28" fill="hold">
                            <p:stCondLst>
                              <p:cond delay="750"/>
                            </p:stCondLst>
                            <p:childTnLst>
                              <p:par>
                                <p:cTn id="29" presetID="10"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63488B66-6A27-4E02-AD0D-14CF297F4029}"/>
              </a:ext>
            </a:extLst>
          </p:cNvPr>
          <p:cNvSpPr/>
          <p:nvPr/>
        </p:nvSpPr>
        <p:spPr>
          <a:xfrm>
            <a:off x="1543417" y="613398"/>
            <a:ext cx="6316153" cy="461665"/>
          </a:xfrm>
          <a:prstGeom prst="rect">
            <a:avLst/>
          </a:prstGeom>
        </p:spPr>
        <p:txBody>
          <a:bodyPr wrap="none">
            <a:spAutoFit/>
          </a:bodyPr>
          <a:lstStyle/>
          <a:p>
            <a:r>
              <a:rPr lang="es-MX" sz="2400" b="1" dirty="0">
                <a:latin typeface="Arial Rounded MT Bold" panose="020F0704030504030204" pitchFamily="34" charset="0"/>
              </a:rPr>
              <a:t>Teoría de evolución por </a:t>
            </a:r>
            <a:r>
              <a:rPr lang="es-MX" sz="2400" b="1" dirty="0">
                <a:solidFill>
                  <a:srgbClr val="C00000"/>
                </a:solidFill>
                <a:latin typeface="Arial Rounded MT Bold" panose="020F0704030504030204" pitchFamily="34" charset="0"/>
              </a:rPr>
              <a:t>selección natural</a:t>
            </a:r>
            <a:endParaRPr lang="es-CL" sz="2400" b="1" dirty="0">
              <a:solidFill>
                <a:srgbClr val="C00000"/>
              </a:solidFill>
              <a:latin typeface="Arial Rounded MT Bold" panose="020F0704030504030204" pitchFamily="34" charset="0"/>
            </a:endParaRPr>
          </a:p>
        </p:txBody>
      </p:sp>
      <p:sp>
        <p:nvSpPr>
          <p:cNvPr id="14"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528223" y="2326242"/>
            <a:ext cx="3957707" cy="1191816"/>
          </a:xfrm>
          <a:prstGeom prst="wedgeRoundRectCallout">
            <a:avLst>
              <a:gd name="adj1" fmla="val 10447"/>
              <a:gd name="adj2" fmla="val -21168"/>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CL" sz="1600" b="1" dirty="0">
                <a:solidFill>
                  <a:schemeClr val="bg1"/>
                </a:solidFill>
              </a:rPr>
              <a:t>Las ideas de James Hutton (siglo XVIII) y Charles </a:t>
            </a:r>
            <a:r>
              <a:rPr lang="es-CL" sz="1600" b="1" dirty="0" err="1">
                <a:solidFill>
                  <a:schemeClr val="bg1"/>
                </a:solidFill>
              </a:rPr>
              <a:t>Lyell</a:t>
            </a:r>
            <a:r>
              <a:rPr lang="es-CL" sz="1600" b="1" dirty="0">
                <a:solidFill>
                  <a:schemeClr val="bg1"/>
                </a:solidFill>
              </a:rPr>
              <a:t> (siglo XIX) apoyaban la idea de que </a:t>
            </a:r>
            <a:r>
              <a:rPr lang="es-CL" sz="1600" b="1" dirty="0">
                <a:solidFill>
                  <a:schemeClr val="accent4"/>
                </a:solidFill>
              </a:rPr>
              <a:t>la Tierra </a:t>
            </a:r>
            <a:r>
              <a:rPr lang="es-ES" sz="1600" b="1" dirty="0">
                <a:solidFill>
                  <a:schemeClr val="accent4"/>
                </a:solidFill>
              </a:rPr>
              <a:t>era mucho más antigua de lo previamente considerado</a:t>
            </a:r>
            <a:r>
              <a:rPr lang="es-ES" sz="1600" b="1" dirty="0">
                <a:solidFill>
                  <a:schemeClr val="bg1"/>
                </a:solidFill>
              </a:rPr>
              <a:t>.</a:t>
            </a:r>
            <a:endParaRPr lang="es-ES_tradnl" sz="1600" b="1" dirty="0">
              <a:solidFill>
                <a:schemeClr val="bg1"/>
              </a:solidFill>
              <a:cs typeface="Arial" pitchFamily="34" charset="0"/>
            </a:endParaRPr>
          </a:p>
        </p:txBody>
      </p:sp>
      <p:sp>
        <p:nvSpPr>
          <p:cNvPr id="15" name="CuadroTexto 14"/>
          <p:cNvSpPr txBox="1"/>
          <p:nvPr/>
        </p:nvSpPr>
        <p:spPr>
          <a:xfrm>
            <a:off x="1097340" y="1263680"/>
            <a:ext cx="7079588" cy="646331"/>
          </a:xfrm>
          <a:prstGeom prst="rect">
            <a:avLst/>
          </a:prstGeom>
          <a:noFill/>
        </p:spPr>
        <p:txBody>
          <a:bodyPr wrap="square" rtlCol="0">
            <a:spAutoFit/>
          </a:bodyPr>
          <a:lstStyle/>
          <a:p>
            <a:pPr algn="ctr"/>
            <a:r>
              <a:rPr lang="es-CL" dirty="0"/>
              <a:t>Algunas ideas y observaciones previas que influenciaron el desarrollo de esta teoría:</a:t>
            </a:r>
          </a:p>
        </p:txBody>
      </p:sp>
      <p:sp>
        <p:nvSpPr>
          <p:cNvPr id="18"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4637133" y="4483688"/>
            <a:ext cx="3957707" cy="1464231"/>
          </a:xfrm>
          <a:prstGeom prst="wedgeRoundRectCallout">
            <a:avLst>
              <a:gd name="adj1" fmla="val 10447"/>
              <a:gd name="adj2" fmla="val -21168"/>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rPr>
              <a:t> Thomas Malthus (siglo XIX) argumentaba que el crecimiento poblacional exponencial eventualmente superaría la producción de recursos, llevando a una "</a:t>
            </a:r>
            <a:r>
              <a:rPr lang="es-ES" sz="1600" b="1" dirty="0">
                <a:solidFill>
                  <a:schemeClr val="accent4"/>
                </a:solidFill>
              </a:rPr>
              <a:t>lucha por la existencia</a:t>
            </a:r>
            <a:r>
              <a:rPr lang="es-ES" sz="1600" b="1" dirty="0">
                <a:solidFill>
                  <a:schemeClr val="bg1"/>
                </a:solidFill>
              </a:rPr>
              <a:t>".</a:t>
            </a:r>
          </a:p>
        </p:txBody>
      </p:sp>
      <p:pic>
        <p:nvPicPr>
          <p:cNvPr id="23" name="Imagen 22"/>
          <p:cNvPicPr>
            <a:picLocks noChangeAspect="1"/>
          </p:cNvPicPr>
          <p:nvPr/>
        </p:nvPicPr>
        <p:blipFill>
          <a:blip r:embed="rId3"/>
          <a:stretch>
            <a:fillRect/>
          </a:stretch>
        </p:blipFill>
        <p:spPr>
          <a:xfrm>
            <a:off x="4701494" y="1678791"/>
            <a:ext cx="2955665" cy="2385448"/>
          </a:xfrm>
          <a:prstGeom prst="rect">
            <a:avLst/>
          </a:prstGeom>
        </p:spPr>
      </p:pic>
      <p:pic>
        <p:nvPicPr>
          <p:cNvPr id="25" name="Imagen 24"/>
          <p:cNvPicPr>
            <a:picLocks noChangeAspect="1"/>
          </p:cNvPicPr>
          <p:nvPr/>
        </p:nvPicPr>
        <p:blipFill>
          <a:blip r:embed="rId4"/>
          <a:stretch>
            <a:fillRect/>
          </a:stretch>
        </p:blipFill>
        <p:spPr>
          <a:xfrm>
            <a:off x="1281830" y="3719046"/>
            <a:ext cx="3204100" cy="29571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595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ángulo 18"/>
          <p:cNvSpPr/>
          <p:nvPr/>
        </p:nvSpPr>
        <p:spPr>
          <a:xfrm>
            <a:off x="457200" y="4422836"/>
            <a:ext cx="4572000" cy="369332"/>
          </a:xfrm>
          <a:prstGeom prst="rect">
            <a:avLst/>
          </a:prstGeom>
        </p:spPr>
        <p:txBody>
          <a:bodyPr>
            <a:spAutoFit/>
          </a:bodyPr>
          <a:lstStyle/>
          <a:p>
            <a:endParaRPr lang="es-CL" dirty="0"/>
          </a:p>
        </p:txBody>
      </p:sp>
      <p:sp>
        <p:nvSpPr>
          <p:cNvPr id="20"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980020" y="2435471"/>
            <a:ext cx="3957707" cy="1191816"/>
          </a:xfrm>
          <a:prstGeom prst="wedgeRoundRectCallout">
            <a:avLst>
              <a:gd name="adj1" fmla="val 10447"/>
              <a:gd name="adj2" fmla="val -21168"/>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rPr>
              <a:t>El descubrimiento de fósiles y sus interpretaciones mostraron que </a:t>
            </a:r>
            <a:r>
              <a:rPr lang="es-ES" sz="1600" b="1" dirty="0">
                <a:solidFill>
                  <a:schemeClr val="accent4"/>
                </a:solidFill>
              </a:rPr>
              <a:t>muchas especies habían existido y luego extinguido</a:t>
            </a:r>
            <a:r>
              <a:rPr lang="es-ES" sz="1600" b="1" dirty="0">
                <a:solidFill>
                  <a:schemeClr val="bg1"/>
                </a:solidFill>
              </a:rPr>
              <a:t>.</a:t>
            </a:r>
          </a:p>
        </p:txBody>
      </p:sp>
      <p:sp>
        <p:nvSpPr>
          <p:cNvPr id="21"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3896317" y="4792168"/>
            <a:ext cx="4860606" cy="1191816"/>
          </a:xfrm>
          <a:prstGeom prst="wedgeRoundRectCallout">
            <a:avLst>
              <a:gd name="adj1" fmla="val 10447"/>
              <a:gd name="adj2" fmla="val -21168"/>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rPr>
              <a:t>Comparaciones anatómicas, la clasificación de organismos (sistemática), e incluso el abuelo de Darwin (Erasmus Darwin), propusieron la idea de que </a:t>
            </a:r>
            <a:r>
              <a:rPr lang="es-ES" sz="1600" b="1" dirty="0">
                <a:solidFill>
                  <a:schemeClr val="accent4"/>
                </a:solidFill>
              </a:rPr>
              <a:t>las especies se encontraban relacionadas entre sí</a:t>
            </a:r>
            <a:r>
              <a:rPr lang="es-ES" sz="1600" b="1" dirty="0">
                <a:solidFill>
                  <a:schemeClr val="bg1"/>
                </a:solidFill>
              </a:rPr>
              <a:t>. </a:t>
            </a:r>
          </a:p>
        </p:txBody>
      </p:sp>
      <p:pic>
        <p:nvPicPr>
          <p:cNvPr id="3" name="Imagen 2"/>
          <p:cNvPicPr>
            <a:picLocks noChangeAspect="1"/>
          </p:cNvPicPr>
          <p:nvPr/>
        </p:nvPicPr>
        <p:blipFill>
          <a:blip r:embed="rId2"/>
          <a:stretch>
            <a:fillRect/>
          </a:stretch>
        </p:blipFill>
        <p:spPr>
          <a:xfrm>
            <a:off x="419122" y="4237176"/>
            <a:ext cx="3477195" cy="2002359"/>
          </a:xfrm>
          <a:prstGeom prst="rect">
            <a:avLst/>
          </a:prstGeom>
        </p:spPr>
      </p:pic>
      <p:pic>
        <p:nvPicPr>
          <p:cNvPr id="4" name="Imagen 3"/>
          <p:cNvPicPr>
            <a:picLocks noChangeAspect="1"/>
          </p:cNvPicPr>
          <p:nvPr/>
        </p:nvPicPr>
        <p:blipFill rotWithShape="1">
          <a:blip r:embed="rId3"/>
          <a:srcRect r="2686"/>
          <a:stretch/>
        </p:blipFill>
        <p:spPr>
          <a:xfrm>
            <a:off x="5029200" y="1947398"/>
            <a:ext cx="3531379" cy="2398060"/>
          </a:xfrm>
          <a:prstGeom prst="rect">
            <a:avLst/>
          </a:prstGeom>
        </p:spPr>
      </p:pic>
      <p:sp>
        <p:nvSpPr>
          <p:cNvPr id="17" name="CuadroTexto 16"/>
          <p:cNvSpPr txBox="1"/>
          <p:nvPr/>
        </p:nvSpPr>
        <p:spPr>
          <a:xfrm>
            <a:off x="1097340" y="1263680"/>
            <a:ext cx="7079588" cy="646331"/>
          </a:xfrm>
          <a:prstGeom prst="rect">
            <a:avLst/>
          </a:prstGeom>
          <a:noFill/>
        </p:spPr>
        <p:txBody>
          <a:bodyPr wrap="square" rtlCol="0">
            <a:spAutoFit/>
          </a:bodyPr>
          <a:lstStyle/>
          <a:p>
            <a:pPr algn="ctr"/>
            <a:r>
              <a:rPr lang="es-CL" dirty="0"/>
              <a:t>Algunas ideas y observaciones previas que influenciaron el desarrollo de esta teoría:</a:t>
            </a:r>
          </a:p>
        </p:txBody>
      </p:sp>
      <p:sp>
        <p:nvSpPr>
          <p:cNvPr id="9" name="Rectángulo 8">
            <a:extLst>
              <a:ext uri="{FF2B5EF4-FFF2-40B4-BE49-F238E27FC236}">
                <a16:creationId xmlns:a16="http://schemas.microsoft.com/office/drawing/2014/main" id="{63488B66-6A27-4E02-AD0D-14CF297F4029}"/>
              </a:ext>
            </a:extLst>
          </p:cNvPr>
          <p:cNvSpPr/>
          <p:nvPr/>
        </p:nvSpPr>
        <p:spPr>
          <a:xfrm>
            <a:off x="1543417" y="613398"/>
            <a:ext cx="6316153" cy="461665"/>
          </a:xfrm>
          <a:prstGeom prst="rect">
            <a:avLst/>
          </a:prstGeom>
        </p:spPr>
        <p:txBody>
          <a:bodyPr wrap="none">
            <a:spAutoFit/>
          </a:bodyPr>
          <a:lstStyle/>
          <a:p>
            <a:r>
              <a:rPr lang="es-MX" sz="2400" b="1" dirty="0">
                <a:latin typeface="Arial Rounded MT Bold" panose="020F0704030504030204" pitchFamily="34" charset="0"/>
              </a:rPr>
              <a:t>Teoría de evolución por </a:t>
            </a:r>
            <a:r>
              <a:rPr lang="es-MX" sz="2400" b="1" dirty="0">
                <a:solidFill>
                  <a:srgbClr val="C00000"/>
                </a:solidFill>
                <a:latin typeface="Arial Rounded MT Bold" panose="020F0704030504030204" pitchFamily="34" charset="0"/>
              </a:rPr>
              <a:t>selección natural</a:t>
            </a:r>
            <a:endParaRPr lang="es-CL" sz="24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132946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4 Grupo">
            <a:extLst>
              <a:ext uri="{FF2B5EF4-FFF2-40B4-BE49-F238E27FC236}">
                <a16:creationId xmlns:a16="http://schemas.microsoft.com/office/drawing/2014/main" id="{C3AA10E9-D47A-44E1-BFD0-8CC1DF78E495}"/>
              </a:ext>
            </a:extLst>
          </p:cNvPr>
          <p:cNvGrpSpPr>
            <a:grpSpLocks/>
          </p:cNvGrpSpPr>
          <p:nvPr/>
        </p:nvGrpSpPr>
        <p:grpSpPr bwMode="auto">
          <a:xfrm>
            <a:off x="184108" y="1202942"/>
            <a:ext cx="2232025" cy="2571750"/>
            <a:chOff x="6120327" y="1060709"/>
            <a:chExt cx="2232025" cy="2570543"/>
          </a:xfrm>
        </p:grpSpPr>
        <p:pic>
          <p:nvPicPr>
            <p:cNvPr id="8" name="Picture 17" descr="Resultado de imagen para darwin">
              <a:extLst>
                <a:ext uri="{FF2B5EF4-FFF2-40B4-BE49-F238E27FC236}">
                  <a16:creationId xmlns:a16="http://schemas.microsoft.com/office/drawing/2014/main" id="{E997413F-4BCA-4CD3-BA62-819F1D9C10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0327" y="1060709"/>
              <a:ext cx="2232025" cy="2232025"/>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9" name="2 CuadroTexto">
              <a:extLst>
                <a:ext uri="{FF2B5EF4-FFF2-40B4-BE49-F238E27FC236}">
                  <a16:creationId xmlns:a16="http://schemas.microsoft.com/office/drawing/2014/main" id="{32F87A57-F90F-48FD-A476-354A1891ABB1}"/>
                </a:ext>
              </a:extLst>
            </p:cNvPr>
            <p:cNvSpPr txBox="1">
              <a:spLocks noChangeArrowheads="1"/>
            </p:cNvSpPr>
            <p:nvPr/>
          </p:nvSpPr>
          <p:spPr bwMode="auto">
            <a:xfrm>
              <a:off x="6444296" y="3292698"/>
              <a:ext cx="1584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CL" altLang="es-CL" sz="1600" i="1"/>
                <a:t>Charles Darwin</a:t>
              </a:r>
            </a:p>
          </p:txBody>
        </p:sp>
      </p:grpSp>
      <p:grpSp>
        <p:nvGrpSpPr>
          <p:cNvPr id="10" name="5 Grupo">
            <a:extLst>
              <a:ext uri="{FF2B5EF4-FFF2-40B4-BE49-F238E27FC236}">
                <a16:creationId xmlns:a16="http://schemas.microsoft.com/office/drawing/2014/main" id="{931FACFE-4949-49A6-8724-E3D6ED9B0380}"/>
              </a:ext>
            </a:extLst>
          </p:cNvPr>
          <p:cNvGrpSpPr>
            <a:grpSpLocks/>
          </p:cNvGrpSpPr>
          <p:nvPr/>
        </p:nvGrpSpPr>
        <p:grpSpPr bwMode="auto">
          <a:xfrm>
            <a:off x="156326" y="3841713"/>
            <a:ext cx="2287588" cy="2606675"/>
            <a:chOff x="911778" y="1194397"/>
            <a:chExt cx="2287458" cy="2606132"/>
          </a:xfrm>
        </p:grpSpPr>
        <p:pic>
          <p:nvPicPr>
            <p:cNvPr id="11" name="Picture 15" descr="Resultado de imagen para wallace">
              <a:extLst>
                <a:ext uri="{FF2B5EF4-FFF2-40B4-BE49-F238E27FC236}">
                  <a16:creationId xmlns:a16="http://schemas.microsoft.com/office/drawing/2014/main" id="{7F6A8019-471C-414A-BB14-4E3978641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778" y="1194397"/>
              <a:ext cx="2287458" cy="2267578"/>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2" name="3 CuadroTexto">
              <a:extLst>
                <a:ext uri="{FF2B5EF4-FFF2-40B4-BE49-F238E27FC236}">
                  <a16:creationId xmlns:a16="http://schemas.microsoft.com/office/drawing/2014/main" id="{03C10C22-3444-43E0-93EB-7D1BA2C4C8F1}"/>
                </a:ext>
              </a:extLst>
            </p:cNvPr>
            <p:cNvSpPr txBox="1">
              <a:spLocks noChangeArrowheads="1"/>
            </p:cNvSpPr>
            <p:nvPr/>
          </p:nvSpPr>
          <p:spPr bwMode="auto">
            <a:xfrm>
              <a:off x="963156" y="3461975"/>
              <a:ext cx="21847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CL" altLang="es-CL" sz="1600" i="1"/>
                <a:t>Alfred Russel Wallace</a:t>
              </a:r>
            </a:p>
          </p:txBody>
        </p:sp>
      </p:grpSp>
      <p:sp>
        <p:nvSpPr>
          <p:cNvPr id="15"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4637134" y="1063164"/>
            <a:ext cx="3957707" cy="374571"/>
          </a:xfrm>
          <a:prstGeom prst="wedgeRoundRectCallout">
            <a:avLst>
              <a:gd name="adj1" fmla="val 12148"/>
              <a:gd name="adj2" fmla="val -16675"/>
              <a:gd name="adj3" fmla="val 16667"/>
            </a:avLst>
          </a:prstGeom>
          <a:solidFill>
            <a:srgbClr val="7030A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cs typeface="Arial" pitchFamily="34" charset="0"/>
              </a:rPr>
              <a:t>Propuesta a mediados del siglo XIX.</a:t>
            </a:r>
            <a:endParaRPr lang="es-ES_tradnl" sz="1600" b="1" dirty="0">
              <a:solidFill>
                <a:schemeClr val="bg1"/>
              </a:solidFill>
              <a:cs typeface="Arial" pitchFamily="34" charset="0"/>
            </a:endParaRPr>
          </a:p>
        </p:txBody>
      </p:sp>
      <p:pic>
        <p:nvPicPr>
          <p:cNvPr id="3" name="Imagen 2"/>
          <p:cNvPicPr>
            <a:picLocks noChangeAspect="1"/>
          </p:cNvPicPr>
          <p:nvPr/>
        </p:nvPicPr>
        <p:blipFill>
          <a:blip r:embed="rId4"/>
          <a:stretch>
            <a:fillRect/>
          </a:stretch>
        </p:blipFill>
        <p:spPr>
          <a:xfrm>
            <a:off x="2224090" y="2204829"/>
            <a:ext cx="3169825" cy="2793499"/>
          </a:xfrm>
          <a:prstGeom prst="rect">
            <a:avLst/>
          </a:prstGeom>
        </p:spPr>
      </p:pic>
      <p:sp>
        <p:nvSpPr>
          <p:cNvPr id="16" name="Text Box 8">
            <a:extLst>
              <a:ext uri="{FF2B5EF4-FFF2-40B4-BE49-F238E27FC236}">
                <a16:creationId xmlns:a16="http://schemas.microsoft.com/office/drawing/2014/main" id="{53D4B340-44A3-4B02-9933-95847DAD5915}"/>
              </a:ext>
            </a:extLst>
          </p:cNvPr>
          <p:cNvSpPr txBox="1">
            <a:spLocks noChangeArrowheads="1"/>
          </p:cNvSpPr>
          <p:nvPr/>
        </p:nvSpPr>
        <p:spPr bwMode="auto">
          <a:xfrm>
            <a:off x="4676338" y="2118480"/>
            <a:ext cx="3684817" cy="3881735"/>
          </a:xfrm>
          <a:prstGeom prst="wedgeRoundRectCallout">
            <a:avLst>
              <a:gd name="adj1" fmla="val 10447"/>
              <a:gd name="adj2" fmla="val -21168"/>
              <a:gd name="adj3" fmla="val 16667"/>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ES" sz="1600" b="1" dirty="0">
                <a:solidFill>
                  <a:schemeClr val="bg1"/>
                </a:solidFill>
              </a:rPr>
              <a:t>Charles Darwin navegó en el HMS Beagle desde 1831 a 1836, </a:t>
            </a:r>
            <a:r>
              <a:rPr lang="es-ES" sz="1600" b="1" dirty="0">
                <a:solidFill>
                  <a:schemeClr val="accent4"/>
                </a:solidFill>
              </a:rPr>
              <a:t>estudiando la biodiversidad y adaptación de especies en América del Sur y las Islas Galápagos</a:t>
            </a:r>
            <a:r>
              <a:rPr lang="es-ES" sz="1600" b="1" dirty="0">
                <a:solidFill>
                  <a:schemeClr val="bg1"/>
                </a:solidFill>
              </a:rPr>
              <a:t>, lo que fundamentó su teoría de la evolución. </a:t>
            </a:r>
          </a:p>
          <a:p>
            <a:pPr algn="ctr">
              <a:defRPr/>
            </a:pPr>
            <a:endParaRPr lang="es-ES" sz="1600" b="1" dirty="0">
              <a:solidFill>
                <a:schemeClr val="bg1"/>
              </a:solidFill>
            </a:endParaRPr>
          </a:p>
          <a:p>
            <a:pPr algn="ctr">
              <a:defRPr/>
            </a:pPr>
            <a:r>
              <a:rPr lang="es-ES" sz="1600" b="1" dirty="0">
                <a:solidFill>
                  <a:schemeClr val="bg1"/>
                </a:solidFill>
              </a:rPr>
              <a:t>Alfred Russel Wallace </a:t>
            </a:r>
            <a:r>
              <a:rPr lang="es-ES" sz="1600" b="1" dirty="0">
                <a:solidFill>
                  <a:schemeClr val="accent4"/>
                </a:solidFill>
              </a:rPr>
              <a:t>exploró el Amazonas y el archipiélago malayo</a:t>
            </a:r>
            <a:r>
              <a:rPr lang="es-ES" sz="1600" b="1" dirty="0">
                <a:solidFill>
                  <a:schemeClr val="bg1"/>
                </a:solidFill>
              </a:rPr>
              <a:t> entre 1848 y 1862, observaciones que lo llevaron a concebir, de manera independiente, una teoría similar sobre la selección natural.</a:t>
            </a:r>
          </a:p>
        </p:txBody>
      </p:sp>
      <p:pic>
        <p:nvPicPr>
          <p:cNvPr id="2" name="Imagen 1"/>
          <p:cNvPicPr>
            <a:picLocks noChangeAspect="1"/>
          </p:cNvPicPr>
          <p:nvPr/>
        </p:nvPicPr>
        <p:blipFill>
          <a:blip r:embed="rId5"/>
          <a:stretch>
            <a:fillRect/>
          </a:stretch>
        </p:blipFill>
        <p:spPr>
          <a:xfrm>
            <a:off x="7813675" y="5113804"/>
            <a:ext cx="1397891" cy="1744196"/>
          </a:xfrm>
          <a:prstGeom prst="rect">
            <a:avLst/>
          </a:prstGeom>
        </p:spPr>
      </p:pic>
      <p:sp>
        <p:nvSpPr>
          <p:cNvPr id="14" name="Rectángulo 13">
            <a:extLst>
              <a:ext uri="{FF2B5EF4-FFF2-40B4-BE49-F238E27FC236}">
                <a16:creationId xmlns:a16="http://schemas.microsoft.com/office/drawing/2014/main" id="{63488B66-6A27-4E02-AD0D-14CF297F4029}"/>
              </a:ext>
            </a:extLst>
          </p:cNvPr>
          <p:cNvSpPr/>
          <p:nvPr/>
        </p:nvSpPr>
        <p:spPr>
          <a:xfrm>
            <a:off x="1543417" y="613398"/>
            <a:ext cx="6316153" cy="461665"/>
          </a:xfrm>
          <a:prstGeom prst="rect">
            <a:avLst/>
          </a:prstGeom>
        </p:spPr>
        <p:txBody>
          <a:bodyPr wrap="none">
            <a:spAutoFit/>
          </a:bodyPr>
          <a:lstStyle/>
          <a:p>
            <a:r>
              <a:rPr lang="es-MX" sz="2400" b="1" dirty="0">
                <a:latin typeface="Arial Rounded MT Bold" panose="020F0704030504030204" pitchFamily="34" charset="0"/>
              </a:rPr>
              <a:t>Teoría de evolución por </a:t>
            </a:r>
            <a:r>
              <a:rPr lang="es-MX" sz="2400" b="1" dirty="0">
                <a:solidFill>
                  <a:srgbClr val="C00000"/>
                </a:solidFill>
                <a:latin typeface="Arial Rounded MT Bold" panose="020F0704030504030204" pitchFamily="34" charset="0"/>
              </a:rPr>
              <a:t>selección natural</a:t>
            </a:r>
            <a:endParaRPr lang="es-CL" sz="24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324435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o 5"/>
          <p:cNvGrpSpPr/>
          <p:nvPr/>
        </p:nvGrpSpPr>
        <p:grpSpPr>
          <a:xfrm>
            <a:off x="6618611" y="5100613"/>
            <a:ext cx="2229968" cy="1585252"/>
            <a:chOff x="6115365" y="4728779"/>
            <a:chExt cx="2281361" cy="1585252"/>
          </a:xfrm>
        </p:grpSpPr>
        <p:grpSp>
          <p:nvGrpSpPr>
            <p:cNvPr id="16" name="22 Grupo">
              <a:extLst>
                <a:ext uri="{FF2B5EF4-FFF2-40B4-BE49-F238E27FC236}">
                  <a16:creationId xmlns:a16="http://schemas.microsoft.com/office/drawing/2014/main" id="{DC3555C4-2508-594F-9F80-02A7D52E8B18}"/>
                </a:ext>
              </a:extLst>
            </p:cNvPr>
            <p:cNvGrpSpPr/>
            <p:nvPr/>
          </p:nvGrpSpPr>
          <p:grpSpPr>
            <a:xfrm>
              <a:off x="6115365" y="4728779"/>
              <a:ext cx="1973782" cy="1585252"/>
              <a:chOff x="5947679" y="342142"/>
              <a:chExt cx="2944697" cy="2287241"/>
            </a:xfrm>
          </p:grpSpPr>
          <p:pic>
            <p:nvPicPr>
              <p:cNvPr id="17" name="Picture 3" descr="C:\Users\karla.hernandez\Desktop\PROGRAMAS ANUALES\TC31\íconos en png para PPT\pos it.png">
                <a:extLst>
                  <a:ext uri="{FF2B5EF4-FFF2-40B4-BE49-F238E27FC236}">
                    <a16:creationId xmlns:a16="http://schemas.microsoft.com/office/drawing/2014/main" id="{C6C50D2B-CB75-A045-B880-C0B727418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7679" y="759528"/>
                <a:ext cx="2784483" cy="1869855"/>
              </a:xfrm>
              <a:prstGeom prst="rect">
                <a:avLst/>
              </a:prstGeom>
              <a:noFill/>
              <a:extLst>
                <a:ext uri="{909E8E84-426E-40DD-AFC4-6F175D3DCCD1}">
                  <a14:hiddenFill xmlns:a14="http://schemas.microsoft.com/office/drawing/2010/main">
                    <a:solidFill>
                      <a:srgbClr val="FFFFFF"/>
                    </a:solidFill>
                  </a14:hiddenFill>
                </a:ext>
              </a:extLst>
            </p:spPr>
          </p:pic>
          <p:sp>
            <p:nvSpPr>
              <p:cNvPr id="18" name="24 Rectángulo">
                <a:extLst>
                  <a:ext uri="{FF2B5EF4-FFF2-40B4-BE49-F238E27FC236}">
                    <a16:creationId xmlns:a16="http://schemas.microsoft.com/office/drawing/2014/main" id="{4637185B-1329-844B-85E1-AC690FB45BEA}"/>
                  </a:ext>
                </a:extLst>
              </p:cNvPr>
              <p:cNvSpPr/>
              <p:nvPr/>
            </p:nvSpPr>
            <p:spPr>
              <a:xfrm rot="21211048">
                <a:off x="6388891" y="992885"/>
                <a:ext cx="1777536" cy="1376609"/>
              </a:xfrm>
              <a:prstGeom prst="rect">
                <a:avLst/>
              </a:prstGeom>
            </p:spPr>
            <p:txBody>
              <a:bodyPr wrap="square">
                <a:spAutoFit/>
              </a:bodyPr>
              <a:lstStyle/>
              <a:p>
                <a:pPr algn="just"/>
                <a:r>
                  <a:rPr lang="es-ES" altLang="es-CL" sz="1400" b="1" dirty="0">
                    <a:latin typeface="+mj-lt"/>
                    <a:ea typeface="Myriad Arabic"/>
                    <a:cs typeface="Myriad Arabic"/>
                  </a:rPr>
                  <a:t>Habilidad:</a:t>
                </a:r>
              </a:p>
              <a:p>
                <a:pPr algn="ctr"/>
                <a:r>
                  <a:rPr lang="es-ES" altLang="es-CL" sz="1400" dirty="0">
                    <a:latin typeface="+mj-lt"/>
                    <a:ea typeface="Myriad Arabic"/>
                    <a:cs typeface="Myriad Arabic"/>
                  </a:rPr>
                  <a:t>Observar y plantear preguntas</a:t>
                </a:r>
              </a:p>
            </p:txBody>
          </p:sp>
          <p:pic>
            <p:nvPicPr>
              <p:cNvPr id="19" name="Picture 5" descr="C:\Users\karla.hernandez\Desktop\PROGRAMAS ANUALES\TC31\íconos en png para PPT\08 ícono.png">
                <a:extLst>
                  <a:ext uri="{FF2B5EF4-FFF2-40B4-BE49-F238E27FC236}">
                    <a16:creationId xmlns:a16="http://schemas.microsoft.com/office/drawing/2014/main" id="{B3AB63C8-6EC2-8940-944C-CB73AA8549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342142"/>
                <a:ext cx="936000" cy="93600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8 Rectángulo redondeado">
              <a:extLst>
                <a:ext uri="{FF2B5EF4-FFF2-40B4-BE49-F238E27FC236}">
                  <a16:creationId xmlns:a16="http://schemas.microsoft.com/office/drawing/2014/main" id="{B457FA86-69FC-CC49-A1D3-FA351F51BB91}"/>
                </a:ext>
              </a:extLst>
            </p:cNvPr>
            <p:cNvSpPr/>
            <p:nvPr/>
          </p:nvSpPr>
          <p:spPr>
            <a:xfrm>
              <a:off x="7711302" y="5570983"/>
              <a:ext cx="685424" cy="702078"/>
            </a:xfrm>
            <a:prstGeom prst="roundRect">
              <a:avLst/>
            </a:prstGeom>
            <a:solidFill>
              <a:srgbClr val="008080"/>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t>B</a:t>
              </a:r>
              <a:endParaRPr lang="es-CL" sz="3600" b="1" dirty="0"/>
            </a:p>
          </p:txBody>
        </p:sp>
      </p:grpSp>
      <p:pic>
        <p:nvPicPr>
          <p:cNvPr id="15" name="Imagen 14"/>
          <p:cNvPicPr>
            <a:picLocks noChangeAspect="1"/>
          </p:cNvPicPr>
          <p:nvPr/>
        </p:nvPicPr>
        <p:blipFill>
          <a:blip r:embed="rId5"/>
          <a:stretch>
            <a:fillRect/>
          </a:stretch>
        </p:blipFill>
        <p:spPr>
          <a:xfrm>
            <a:off x="80084" y="237815"/>
            <a:ext cx="2334970" cy="701101"/>
          </a:xfrm>
          <a:prstGeom prst="rect">
            <a:avLst/>
          </a:prstGeom>
        </p:spPr>
      </p:pic>
      <p:sp>
        <p:nvSpPr>
          <p:cNvPr id="5" name="Rectángulo 4"/>
          <p:cNvSpPr/>
          <p:nvPr/>
        </p:nvSpPr>
        <p:spPr>
          <a:xfrm>
            <a:off x="611471" y="1442577"/>
            <a:ext cx="7831488" cy="3970318"/>
          </a:xfrm>
          <a:prstGeom prst="rect">
            <a:avLst/>
          </a:prstGeom>
        </p:spPr>
        <p:txBody>
          <a:bodyPr wrap="square">
            <a:spAutoFit/>
          </a:bodyPr>
          <a:lstStyle/>
          <a:p>
            <a:pPr algn="just"/>
            <a:r>
              <a:rPr lang="es-ES" dirty="0">
                <a:solidFill>
                  <a:srgbClr val="0E0E0E"/>
                </a:solidFill>
                <a:latin typeface="Arial" panose="020B0604020202020204" pitchFamily="34" charset="0"/>
              </a:rPr>
              <a:t>Durante un viaje a las Islas Galápagos, un grupo de estudiantes observó que las tortugas gigantes de diferentes islas tenían variaciones significativas en el tamaño y la forma de sus caparazones. En relación con estas observaciones, ¿cuál de las siguientes preguntas de investigación es adecuada para estudiar la evolución de estas tortugas?</a:t>
            </a:r>
          </a:p>
          <a:p>
            <a:pPr algn="just"/>
            <a:r>
              <a:rPr lang="es-ES" dirty="0">
                <a:solidFill>
                  <a:srgbClr val="0E0E0E"/>
                </a:solidFill>
                <a:latin typeface="Arial" panose="020B0604020202020204" pitchFamily="34" charset="0"/>
              </a:rPr>
              <a:t> </a:t>
            </a:r>
            <a:r>
              <a:rPr lang="es-ES" dirty="0">
                <a:solidFill>
                  <a:srgbClr val="000000"/>
                </a:solidFill>
                <a:latin typeface="Arial" panose="020B0604020202020204" pitchFamily="34" charset="0"/>
              </a:rPr>
              <a:t>	</a:t>
            </a:r>
          </a:p>
          <a:p>
            <a:pPr marL="342900" indent="-342900" algn="just">
              <a:buAutoNum type="alphaUcParenR"/>
            </a:pPr>
            <a:r>
              <a:rPr lang="es-ES" dirty="0">
                <a:solidFill>
                  <a:srgbClr val="000000"/>
                </a:solidFill>
                <a:latin typeface="Arial" panose="020B0604020202020204" pitchFamily="34" charset="0"/>
              </a:rPr>
              <a:t>¿De qué manera influye la dieta en el tamaño de las tortugas gigantes de las Galápagos?</a:t>
            </a:r>
          </a:p>
          <a:p>
            <a:pPr marL="342900" indent="-342900" algn="just">
              <a:buAutoNum type="alphaUcParenR"/>
            </a:pPr>
            <a:r>
              <a:rPr lang="es-ES" dirty="0">
                <a:solidFill>
                  <a:srgbClr val="000000"/>
                </a:solidFill>
                <a:latin typeface="Arial" panose="020B0604020202020204" pitchFamily="34" charset="0"/>
              </a:rPr>
              <a:t>¿Qué factores ambientales influyen en las formas de caparazón de las tortugas gigantes en las Galápagos?</a:t>
            </a:r>
          </a:p>
          <a:p>
            <a:pPr marL="342900" indent="-342900" algn="just">
              <a:buAutoNum type="alphaUcParenR"/>
            </a:pPr>
            <a:r>
              <a:rPr lang="es-ES" dirty="0">
                <a:solidFill>
                  <a:srgbClr val="000000"/>
                </a:solidFill>
                <a:latin typeface="Arial" panose="020B0604020202020204" pitchFamily="34" charset="0"/>
              </a:rPr>
              <a:t>¿Cómo se comparan las tasas de crecimiento de las tortugas gigantes en diferentes islas?</a:t>
            </a:r>
          </a:p>
          <a:p>
            <a:pPr marL="342900" indent="-342900" algn="just">
              <a:buAutoNum type="alphaUcParenR"/>
            </a:pPr>
            <a:r>
              <a:rPr lang="es-ES" dirty="0">
                <a:solidFill>
                  <a:srgbClr val="000000"/>
                </a:solidFill>
                <a:latin typeface="Arial" panose="020B0604020202020204" pitchFamily="34" charset="0"/>
              </a:rPr>
              <a:t>¿Qué tipo de depredadores afectan a las tortugas gigantes en las Islas Galápagos? 	</a:t>
            </a:r>
          </a:p>
        </p:txBody>
      </p:sp>
      <p:sp>
        <p:nvSpPr>
          <p:cNvPr id="21" name="CuadroTexto 20"/>
          <p:cNvSpPr txBox="1"/>
          <p:nvPr/>
        </p:nvSpPr>
        <p:spPr>
          <a:xfrm>
            <a:off x="57647" y="6478461"/>
            <a:ext cx="6197448" cy="246221"/>
          </a:xfrm>
          <a:prstGeom prst="rect">
            <a:avLst/>
          </a:prstGeom>
          <a:noFill/>
        </p:spPr>
        <p:txBody>
          <a:bodyPr wrap="square" rtlCol="0">
            <a:spAutoFit/>
          </a:bodyPr>
          <a:lstStyle/>
          <a:p>
            <a:r>
              <a:rPr lang="es-ES" sz="1000" b="1" dirty="0"/>
              <a:t>Pregunta 1 – Teorías de la evolución, cuaderno de ejercicios. CPECH.</a:t>
            </a:r>
            <a:endParaRPr lang="es-CL" sz="1000" b="1" dirty="0"/>
          </a:p>
        </p:txBody>
      </p:sp>
      <mc:AlternateContent xmlns:mc="http://schemas.openxmlformats.org/markup-compatibility/2006">
        <mc:Choice xmlns:p14="http://schemas.microsoft.com/office/powerpoint/2010/main" Requires="p14">
          <p:contentPart p14:bwMode="auto" r:id="rId6">
            <p14:nvContentPartPr>
              <p14:cNvPr id="2" name="Entrada de lápiz 1">
                <a:extLst>
                  <a:ext uri="{FF2B5EF4-FFF2-40B4-BE49-F238E27FC236}">
                    <a16:creationId xmlns:a16="http://schemas.microsoft.com/office/drawing/2014/main" id="{359D706C-F3AB-AE73-071F-5F4DF7F34CBF}"/>
                  </a:ext>
                </a:extLst>
              </p14:cNvPr>
              <p14:cNvContentPartPr/>
              <p14:nvPr/>
            </p14:nvContentPartPr>
            <p14:xfrm>
              <a:off x="492480" y="1726200"/>
              <a:ext cx="7671240" cy="695160"/>
            </p14:xfrm>
          </p:contentPart>
        </mc:Choice>
        <mc:Fallback>
          <p:pic>
            <p:nvPicPr>
              <p:cNvPr id="2" name="Entrada de lápiz 1">
                <a:extLst>
                  <a:ext uri="{FF2B5EF4-FFF2-40B4-BE49-F238E27FC236}">
                    <a16:creationId xmlns:a16="http://schemas.microsoft.com/office/drawing/2014/main" id="{359D706C-F3AB-AE73-071F-5F4DF7F34CBF}"/>
                  </a:ext>
                </a:extLst>
              </p:cNvPr>
              <p:cNvPicPr/>
              <p:nvPr/>
            </p:nvPicPr>
            <p:blipFill>
              <a:blip r:embed="rId7"/>
              <a:stretch>
                <a:fillRect/>
              </a:stretch>
            </p:blipFill>
            <p:spPr>
              <a:xfrm>
                <a:off x="483120" y="1716840"/>
                <a:ext cx="7689960" cy="713880"/>
              </a:xfrm>
              <a:prstGeom prst="rect">
                <a:avLst/>
              </a:prstGeom>
            </p:spPr>
          </p:pic>
        </mc:Fallback>
      </mc:AlternateContent>
    </p:spTree>
    <p:extLst>
      <p:ext uri="{BB962C8B-B14F-4D97-AF65-F5344CB8AC3E}">
        <p14:creationId xmlns:p14="http://schemas.microsoft.com/office/powerpoint/2010/main" val="2152103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809401" y="1020439"/>
            <a:ext cx="6043645" cy="5717346"/>
          </a:xfrm>
          <a:prstGeom prst="rect">
            <a:avLst/>
          </a:prstGeom>
          <a:effectLst/>
        </p:spPr>
      </p:pic>
      <p:sp>
        <p:nvSpPr>
          <p:cNvPr id="3" name="Text Box 8">
            <a:extLst>
              <a:ext uri="{FF2B5EF4-FFF2-40B4-BE49-F238E27FC236}">
                <a16:creationId xmlns:a16="http://schemas.microsoft.com/office/drawing/2014/main" id="{CDFC0BD5-5519-4768-A107-7D678F92E22A}"/>
              </a:ext>
            </a:extLst>
          </p:cNvPr>
          <p:cNvSpPr txBox="1">
            <a:spLocks noChangeArrowheads="1"/>
          </p:cNvSpPr>
          <p:nvPr/>
        </p:nvSpPr>
        <p:spPr bwMode="auto">
          <a:xfrm>
            <a:off x="2470226" y="1825852"/>
            <a:ext cx="3236751" cy="1464231"/>
          </a:xfrm>
          <a:prstGeom prst="roundRect">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CL" sz="1600" b="1" dirty="0">
                <a:solidFill>
                  <a:schemeClr val="accent4"/>
                </a:solidFill>
                <a:cs typeface="Arial" pitchFamily="34" charset="0"/>
              </a:rPr>
              <a:t>Evolucionismo</a:t>
            </a:r>
          </a:p>
          <a:p>
            <a:pPr algn="ctr">
              <a:defRPr/>
            </a:pPr>
            <a:endParaRPr lang="es-CL" sz="1600" b="1" dirty="0">
              <a:solidFill>
                <a:schemeClr val="bg1"/>
              </a:solidFill>
              <a:cs typeface="Arial" pitchFamily="34" charset="0"/>
            </a:endParaRPr>
          </a:p>
          <a:p>
            <a:pPr algn="ctr">
              <a:defRPr/>
            </a:pPr>
            <a:r>
              <a:rPr lang="es-ES" sz="1600" b="1" dirty="0">
                <a:solidFill>
                  <a:schemeClr val="bg1"/>
                </a:solidFill>
              </a:rPr>
              <a:t>Las especies </a:t>
            </a:r>
            <a:r>
              <a:rPr lang="es-ES" sz="1600" b="1" dirty="0">
                <a:solidFill>
                  <a:schemeClr val="accent4"/>
                </a:solidFill>
              </a:rPr>
              <a:t>cambian constantemente</a:t>
            </a:r>
            <a:r>
              <a:rPr lang="es-ES" sz="1600" b="1" dirty="0">
                <a:solidFill>
                  <a:schemeClr val="bg1"/>
                </a:solidFill>
              </a:rPr>
              <a:t>, algunas se extinguen y otras se originan. </a:t>
            </a:r>
            <a:endParaRPr lang="es-ES_tradnl" sz="1600" b="1" dirty="0">
              <a:solidFill>
                <a:schemeClr val="bg1"/>
              </a:solidFill>
              <a:cs typeface="Arial" pitchFamily="34" charset="0"/>
            </a:endParaRPr>
          </a:p>
        </p:txBody>
      </p:sp>
      <p:sp>
        <p:nvSpPr>
          <p:cNvPr id="4" name="Text Box 8">
            <a:extLst>
              <a:ext uri="{FF2B5EF4-FFF2-40B4-BE49-F238E27FC236}">
                <a16:creationId xmlns:a16="http://schemas.microsoft.com/office/drawing/2014/main" id="{6215B2EA-3131-45C7-A887-776F66396A08}"/>
              </a:ext>
            </a:extLst>
          </p:cNvPr>
          <p:cNvSpPr txBox="1">
            <a:spLocks noChangeArrowheads="1"/>
          </p:cNvSpPr>
          <p:nvPr/>
        </p:nvSpPr>
        <p:spPr bwMode="auto">
          <a:xfrm>
            <a:off x="5521570" y="2696812"/>
            <a:ext cx="3386742" cy="1464231"/>
          </a:xfrm>
          <a:prstGeom prst="roundRect">
            <a:avLst/>
          </a:prstGeom>
          <a:solidFill>
            <a:srgbClr val="7030A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CL" sz="1600" b="1" dirty="0">
                <a:solidFill>
                  <a:schemeClr val="accent4"/>
                </a:solidFill>
                <a:cs typeface="Arial" pitchFamily="34" charset="0"/>
              </a:rPr>
              <a:t>Origen común</a:t>
            </a:r>
          </a:p>
          <a:p>
            <a:pPr algn="ctr">
              <a:defRPr/>
            </a:pPr>
            <a:endParaRPr lang="es-CL" sz="1600" b="1" dirty="0">
              <a:solidFill>
                <a:schemeClr val="bg1"/>
              </a:solidFill>
              <a:cs typeface="Arial" pitchFamily="34" charset="0"/>
            </a:endParaRPr>
          </a:p>
          <a:p>
            <a:pPr algn="ctr">
              <a:defRPr/>
            </a:pPr>
            <a:r>
              <a:rPr lang="es-ES" sz="1600" b="1" dirty="0">
                <a:solidFill>
                  <a:schemeClr val="bg1"/>
                </a:solidFill>
              </a:rPr>
              <a:t>A partir de una especie o </a:t>
            </a:r>
            <a:r>
              <a:rPr lang="es-ES" sz="1600" b="1" dirty="0">
                <a:solidFill>
                  <a:schemeClr val="accent4"/>
                </a:solidFill>
              </a:rPr>
              <a:t>ancestro común</a:t>
            </a:r>
            <a:r>
              <a:rPr lang="es-ES" sz="1600" b="1" dirty="0">
                <a:solidFill>
                  <a:schemeClr val="bg1"/>
                </a:solidFill>
              </a:rPr>
              <a:t> se pueden producir diferentes linajes evolutivos.</a:t>
            </a:r>
            <a:endParaRPr lang="es-ES_tradnl" sz="1600" b="1" dirty="0">
              <a:solidFill>
                <a:schemeClr val="bg1"/>
              </a:solidFill>
              <a:cs typeface="Arial" pitchFamily="34" charset="0"/>
            </a:endParaRPr>
          </a:p>
        </p:txBody>
      </p:sp>
      <p:sp>
        <p:nvSpPr>
          <p:cNvPr id="5" name="Text Box 8">
            <a:extLst>
              <a:ext uri="{FF2B5EF4-FFF2-40B4-BE49-F238E27FC236}">
                <a16:creationId xmlns:a16="http://schemas.microsoft.com/office/drawing/2014/main" id="{7C6EC816-5CD1-4941-A87F-629CA849078B}"/>
              </a:ext>
            </a:extLst>
          </p:cNvPr>
          <p:cNvSpPr txBox="1">
            <a:spLocks noChangeArrowheads="1"/>
          </p:cNvSpPr>
          <p:nvPr/>
        </p:nvSpPr>
        <p:spPr bwMode="auto">
          <a:xfrm>
            <a:off x="5709425" y="5406009"/>
            <a:ext cx="3254153" cy="1191816"/>
          </a:xfrm>
          <a:prstGeom prst="roundRect">
            <a:avLst/>
          </a:prstGeom>
          <a:solidFill>
            <a:srgbClr val="7030A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CL" sz="1600" b="1" dirty="0">
                <a:solidFill>
                  <a:schemeClr val="accent4"/>
                </a:solidFill>
                <a:cs typeface="Arial" pitchFamily="34" charset="0"/>
              </a:rPr>
              <a:t>Gradualismo</a:t>
            </a:r>
          </a:p>
          <a:p>
            <a:pPr algn="ctr">
              <a:defRPr/>
            </a:pPr>
            <a:endParaRPr lang="es-CL" sz="1600" b="1" dirty="0">
              <a:solidFill>
                <a:schemeClr val="bg1"/>
              </a:solidFill>
              <a:cs typeface="Arial" pitchFamily="34" charset="0"/>
            </a:endParaRPr>
          </a:p>
          <a:p>
            <a:pPr algn="ctr">
              <a:defRPr/>
            </a:pPr>
            <a:r>
              <a:rPr lang="es-ES" sz="1600" b="1" dirty="0">
                <a:solidFill>
                  <a:schemeClr val="bg1"/>
                </a:solidFill>
              </a:rPr>
              <a:t>Los cambios evolutivos ocurren </a:t>
            </a:r>
            <a:r>
              <a:rPr lang="es-ES" sz="1600" b="1" dirty="0">
                <a:solidFill>
                  <a:schemeClr val="accent4"/>
                </a:solidFill>
              </a:rPr>
              <a:t>lentamente</a:t>
            </a:r>
            <a:r>
              <a:rPr lang="es-ES" sz="1600" b="1" dirty="0">
                <a:solidFill>
                  <a:schemeClr val="bg1"/>
                </a:solidFill>
              </a:rPr>
              <a:t> y de </a:t>
            </a:r>
            <a:r>
              <a:rPr lang="es-ES" sz="1600" b="1" dirty="0">
                <a:solidFill>
                  <a:schemeClr val="accent4"/>
                </a:solidFill>
              </a:rPr>
              <a:t>forma continua</a:t>
            </a:r>
            <a:r>
              <a:rPr lang="es-ES" sz="1600" b="1" dirty="0">
                <a:solidFill>
                  <a:schemeClr val="bg1"/>
                </a:solidFill>
              </a:rPr>
              <a:t>.</a:t>
            </a:r>
            <a:endParaRPr lang="es-ES_tradnl" sz="1600" b="1" dirty="0">
              <a:solidFill>
                <a:schemeClr val="bg1"/>
              </a:solidFill>
              <a:cs typeface="Arial" pitchFamily="34" charset="0"/>
            </a:endParaRPr>
          </a:p>
        </p:txBody>
      </p:sp>
      <p:sp>
        <p:nvSpPr>
          <p:cNvPr id="6" name="Text Box 8">
            <a:extLst>
              <a:ext uri="{FF2B5EF4-FFF2-40B4-BE49-F238E27FC236}">
                <a16:creationId xmlns:a16="http://schemas.microsoft.com/office/drawing/2014/main" id="{9902715D-5B51-4908-A2CC-7C3C7F04E8E1}"/>
              </a:ext>
            </a:extLst>
          </p:cNvPr>
          <p:cNvSpPr txBox="1">
            <a:spLocks noChangeArrowheads="1"/>
          </p:cNvSpPr>
          <p:nvPr/>
        </p:nvSpPr>
        <p:spPr bwMode="auto">
          <a:xfrm>
            <a:off x="2463333" y="4059291"/>
            <a:ext cx="3664293" cy="1464231"/>
          </a:xfrm>
          <a:prstGeom prst="roundRect">
            <a:avLst/>
          </a:prstGeom>
          <a:solidFill>
            <a:srgbClr val="002060"/>
          </a:solidFill>
          <a:ln>
            <a:noFill/>
            <a:headEnd/>
            <a:tailEnd/>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pPr algn="ctr">
              <a:defRPr/>
            </a:pPr>
            <a:r>
              <a:rPr lang="es-CL" sz="1600" b="1" dirty="0">
                <a:solidFill>
                  <a:schemeClr val="accent4"/>
                </a:solidFill>
                <a:cs typeface="Arial" pitchFamily="34" charset="0"/>
              </a:rPr>
              <a:t>Selección natural</a:t>
            </a:r>
          </a:p>
          <a:p>
            <a:pPr algn="ctr">
              <a:defRPr/>
            </a:pPr>
            <a:endParaRPr lang="es-CL" sz="1600" b="1" dirty="0">
              <a:solidFill>
                <a:schemeClr val="bg1"/>
              </a:solidFill>
              <a:cs typeface="Arial" pitchFamily="34" charset="0"/>
            </a:endParaRPr>
          </a:p>
          <a:p>
            <a:pPr algn="ctr">
              <a:defRPr/>
            </a:pPr>
            <a:r>
              <a:rPr lang="es-ES" sz="1600" b="1" dirty="0">
                <a:solidFill>
                  <a:schemeClr val="bg1"/>
                </a:solidFill>
              </a:rPr>
              <a:t>Darwin y Wallace afirmaron que la </a:t>
            </a:r>
            <a:r>
              <a:rPr lang="es-ES" sz="1600" b="1" dirty="0">
                <a:solidFill>
                  <a:schemeClr val="accent4"/>
                </a:solidFill>
              </a:rPr>
              <a:t>causa principal </a:t>
            </a:r>
            <a:r>
              <a:rPr lang="es-ES" sz="1600" b="1" dirty="0">
                <a:solidFill>
                  <a:schemeClr val="bg1"/>
                </a:solidFill>
              </a:rPr>
              <a:t>de la evolución es la </a:t>
            </a:r>
            <a:r>
              <a:rPr lang="es-ES" sz="1600" b="1" dirty="0">
                <a:solidFill>
                  <a:schemeClr val="accent4"/>
                </a:solidFill>
              </a:rPr>
              <a:t>selección natural</a:t>
            </a:r>
            <a:r>
              <a:rPr lang="es-ES" sz="1600" b="1" dirty="0">
                <a:solidFill>
                  <a:schemeClr val="bg1"/>
                </a:solidFill>
              </a:rPr>
              <a:t>. </a:t>
            </a:r>
            <a:endParaRPr lang="es-ES_tradnl" sz="1600" b="1" dirty="0">
              <a:solidFill>
                <a:schemeClr val="bg1"/>
              </a:solidFill>
              <a:cs typeface="Arial" pitchFamily="34" charset="0"/>
            </a:endParaRPr>
          </a:p>
        </p:txBody>
      </p:sp>
      <p:grpSp>
        <p:nvGrpSpPr>
          <p:cNvPr id="14" name="4 Grupo">
            <a:extLst>
              <a:ext uri="{FF2B5EF4-FFF2-40B4-BE49-F238E27FC236}">
                <a16:creationId xmlns:a16="http://schemas.microsoft.com/office/drawing/2014/main" id="{C3AA10E9-D47A-44E1-BFD0-8CC1DF78E495}"/>
              </a:ext>
            </a:extLst>
          </p:cNvPr>
          <p:cNvGrpSpPr>
            <a:grpSpLocks/>
          </p:cNvGrpSpPr>
          <p:nvPr/>
        </p:nvGrpSpPr>
        <p:grpSpPr bwMode="auto">
          <a:xfrm>
            <a:off x="231308" y="1269963"/>
            <a:ext cx="2232025" cy="2571750"/>
            <a:chOff x="6120327" y="1060709"/>
            <a:chExt cx="2232025" cy="2570543"/>
          </a:xfrm>
        </p:grpSpPr>
        <p:pic>
          <p:nvPicPr>
            <p:cNvPr id="15" name="Picture 17" descr="Resultado de imagen para darwin">
              <a:extLst>
                <a:ext uri="{FF2B5EF4-FFF2-40B4-BE49-F238E27FC236}">
                  <a16:creationId xmlns:a16="http://schemas.microsoft.com/office/drawing/2014/main" id="{E997413F-4BCA-4CD3-BA62-819F1D9C10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0327" y="1060709"/>
              <a:ext cx="2232025" cy="2232025"/>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6" name="2 CuadroTexto">
              <a:extLst>
                <a:ext uri="{FF2B5EF4-FFF2-40B4-BE49-F238E27FC236}">
                  <a16:creationId xmlns:a16="http://schemas.microsoft.com/office/drawing/2014/main" id="{32F87A57-F90F-48FD-A476-354A1891ABB1}"/>
                </a:ext>
              </a:extLst>
            </p:cNvPr>
            <p:cNvSpPr txBox="1">
              <a:spLocks noChangeArrowheads="1"/>
            </p:cNvSpPr>
            <p:nvPr/>
          </p:nvSpPr>
          <p:spPr bwMode="auto">
            <a:xfrm>
              <a:off x="6444296" y="3292698"/>
              <a:ext cx="1584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CL" altLang="es-CL" sz="1600" i="1"/>
                <a:t>Charles Darwin</a:t>
              </a:r>
            </a:p>
          </p:txBody>
        </p:sp>
      </p:grpSp>
      <p:grpSp>
        <p:nvGrpSpPr>
          <p:cNvPr id="17" name="5 Grupo">
            <a:extLst>
              <a:ext uri="{FF2B5EF4-FFF2-40B4-BE49-F238E27FC236}">
                <a16:creationId xmlns:a16="http://schemas.microsoft.com/office/drawing/2014/main" id="{931FACFE-4949-49A6-8724-E3D6ED9B0380}"/>
              </a:ext>
            </a:extLst>
          </p:cNvPr>
          <p:cNvGrpSpPr>
            <a:grpSpLocks/>
          </p:cNvGrpSpPr>
          <p:nvPr/>
        </p:nvGrpSpPr>
        <p:grpSpPr bwMode="auto">
          <a:xfrm>
            <a:off x="186795" y="3972628"/>
            <a:ext cx="2287588" cy="2606675"/>
            <a:chOff x="911778" y="1194397"/>
            <a:chExt cx="2287458" cy="2606132"/>
          </a:xfrm>
        </p:grpSpPr>
        <p:pic>
          <p:nvPicPr>
            <p:cNvPr id="18" name="Picture 15" descr="Resultado de imagen para wallace">
              <a:extLst>
                <a:ext uri="{FF2B5EF4-FFF2-40B4-BE49-F238E27FC236}">
                  <a16:creationId xmlns:a16="http://schemas.microsoft.com/office/drawing/2014/main" id="{7F6A8019-471C-414A-BB14-4E39786414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778" y="1194397"/>
              <a:ext cx="2287458" cy="2267578"/>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9" name="3 CuadroTexto">
              <a:extLst>
                <a:ext uri="{FF2B5EF4-FFF2-40B4-BE49-F238E27FC236}">
                  <a16:creationId xmlns:a16="http://schemas.microsoft.com/office/drawing/2014/main" id="{03C10C22-3444-43E0-93EB-7D1BA2C4C8F1}"/>
                </a:ext>
              </a:extLst>
            </p:cNvPr>
            <p:cNvSpPr txBox="1">
              <a:spLocks noChangeArrowheads="1"/>
            </p:cNvSpPr>
            <p:nvPr/>
          </p:nvSpPr>
          <p:spPr bwMode="auto">
            <a:xfrm>
              <a:off x="963156" y="3461975"/>
              <a:ext cx="21847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CL" altLang="es-CL" sz="1600" i="1"/>
                <a:t>Alfred Russel Wallace</a:t>
              </a:r>
            </a:p>
          </p:txBody>
        </p:sp>
      </p:grpSp>
      <p:sp>
        <p:nvSpPr>
          <p:cNvPr id="20" name="CuadroTexto 19"/>
          <p:cNvSpPr txBox="1"/>
          <p:nvPr/>
        </p:nvSpPr>
        <p:spPr>
          <a:xfrm>
            <a:off x="2798351" y="1021040"/>
            <a:ext cx="3775406" cy="369332"/>
          </a:xfrm>
          <a:prstGeom prst="rect">
            <a:avLst/>
          </a:prstGeom>
          <a:noFill/>
        </p:spPr>
        <p:txBody>
          <a:bodyPr wrap="square" rtlCol="0">
            <a:spAutoFit/>
          </a:bodyPr>
          <a:lstStyle/>
          <a:p>
            <a:r>
              <a:rPr lang="es-ES" dirty="0"/>
              <a:t>Las ideas centrales de esta teoría son:</a:t>
            </a:r>
            <a:endParaRPr lang="es-CL" dirty="0"/>
          </a:p>
        </p:txBody>
      </p:sp>
      <p:sp>
        <p:nvSpPr>
          <p:cNvPr id="21" name="Rectángulo 20">
            <a:extLst>
              <a:ext uri="{FF2B5EF4-FFF2-40B4-BE49-F238E27FC236}">
                <a16:creationId xmlns:a16="http://schemas.microsoft.com/office/drawing/2014/main" id="{63488B66-6A27-4E02-AD0D-14CF297F4029}"/>
              </a:ext>
            </a:extLst>
          </p:cNvPr>
          <p:cNvSpPr/>
          <p:nvPr/>
        </p:nvSpPr>
        <p:spPr>
          <a:xfrm>
            <a:off x="2536893" y="323978"/>
            <a:ext cx="6316153" cy="461665"/>
          </a:xfrm>
          <a:prstGeom prst="rect">
            <a:avLst/>
          </a:prstGeom>
        </p:spPr>
        <p:txBody>
          <a:bodyPr wrap="none">
            <a:spAutoFit/>
          </a:bodyPr>
          <a:lstStyle/>
          <a:p>
            <a:r>
              <a:rPr lang="es-MX" sz="2400" b="1" dirty="0">
                <a:latin typeface="Arial Rounded MT Bold" panose="020F0704030504030204" pitchFamily="34" charset="0"/>
              </a:rPr>
              <a:t>Teoría de evolución por </a:t>
            </a:r>
            <a:r>
              <a:rPr lang="es-MX" sz="2400" b="1" dirty="0">
                <a:solidFill>
                  <a:srgbClr val="C00000"/>
                </a:solidFill>
                <a:latin typeface="Arial Rounded MT Bold" panose="020F0704030504030204" pitchFamily="34" charset="0"/>
              </a:rPr>
              <a:t>selección natural</a:t>
            </a:r>
            <a:endParaRPr lang="es-CL" sz="2400" b="1" dirty="0">
              <a:solidFill>
                <a:srgbClr val="C00000"/>
              </a:solidFill>
              <a:latin typeface="Arial Rounded MT Bold" panose="020F0704030504030204" pitchFamily="34" charset="0"/>
            </a:endParaRPr>
          </a:p>
        </p:txBody>
      </p:sp>
      <p:pic>
        <p:nvPicPr>
          <p:cNvPr id="22" name="Imagen 21"/>
          <p:cNvPicPr>
            <a:picLocks noChangeAspect="1"/>
          </p:cNvPicPr>
          <p:nvPr/>
        </p:nvPicPr>
        <p:blipFill>
          <a:blip r:embed="rId5"/>
          <a:stretch>
            <a:fillRect/>
          </a:stretch>
        </p:blipFill>
        <p:spPr>
          <a:xfrm>
            <a:off x="70674" y="228526"/>
            <a:ext cx="2334970" cy="701101"/>
          </a:xfrm>
          <a:prstGeom prst="rect">
            <a:avLst/>
          </a:prstGeom>
        </p:spPr>
      </p:pic>
    </p:spTree>
    <p:extLst>
      <p:ext uri="{BB962C8B-B14F-4D97-AF65-F5344CB8AC3E}">
        <p14:creationId xmlns:p14="http://schemas.microsoft.com/office/powerpoint/2010/main" val="346194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7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7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p:cNvGrpSpPr/>
          <p:nvPr/>
        </p:nvGrpSpPr>
        <p:grpSpPr>
          <a:xfrm>
            <a:off x="1555042" y="2748716"/>
            <a:ext cx="1369450" cy="1352902"/>
            <a:chOff x="975412" y="1668970"/>
            <a:chExt cx="1800000" cy="1800000"/>
          </a:xfrm>
        </p:grpSpPr>
        <p:sp>
          <p:nvSpPr>
            <p:cNvPr id="31" name="Elipse 30">
              <a:extLst>
                <a:ext uri="{FF2B5EF4-FFF2-40B4-BE49-F238E27FC236}">
                  <a16:creationId xmlns:a16="http://schemas.microsoft.com/office/drawing/2014/main" id="{60BADD6E-43D0-4E57-BEBB-4C69CE80746A}"/>
                </a:ext>
              </a:extLst>
            </p:cNvPr>
            <p:cNvSpPr/>
            <p:nvPr/>
          </p:nvSpPr>
          <p:spPr>
            <a:xfrm>
              <a:off x="975412" y="1668970"/>
              <a:ext cx="1800000" cy="1800000"/>
            </a:xfrm>
            <a:prstGeom prst="ellipse">
              <a:avLst/>
            </a:prstGeom>
            <a:solidFill>
              <a:srgbClr val="C00000">
                <a:alpha val="50196"/>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CL" dirty="0"/>
            </a:p>
          </p:txBody>
        </p:sp>
        <p:pic>
          <p:nvPicPr>
            <p:cNvPr id="32" name="Gráfico 10" descr="Conejo contorno">
              <a:extLst>
                <a:ext uri="{FF2B5EF4-FFF2-40B4-BE49-F238E27FC236}">
                  <a16:creationId xmlns:a16="http://schemas.microsoft.com/office/drawing/2014/main" id="{CFA06E11-F7EF-4292-BE12-C8DCA34CCFB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113" y="2016598"/>
              <a:ext cx="720000" cy="720000"/>
            </a:xfrm>
            <a:prstGeom prst="rect">
              <a:avLst/>
            </a:prstGeom>
            <a:ln>
              <a:noFill/>
            </a:ln>
          </p:spPr>
        </p:pic>
        <p:pic>
          <p:nvPicPr>
            <p:cNvPr id="33" name="Gráfico 86" descr="Conejo con relleno sólido">
              <a:extLst>
                <a:ext uri="{FF2B5EF4-FFF2-40B4-BE49-F238E27FC236}">
                  <a16:creationId xmlns:a16="http://schemas.microsoft.com/office/drawing/2014/main" id="{72CA0754-45CB-4495-A123-856B9318502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64833" y="2318639"/>
              <a:ext cx="720000" cy="720000"/>
            </a:xfrm>
            <a:prstGeom prst="rect">
              <a:avLst/>
            </a:prstGeom>
            <a:ln>
              <a:noFill/>
            </a:ln>
          </p:spPr>
        </p:pic>
        <p:grpSp>
          <p:nvGrpSpPr>
            <p:cNvPr id="34" name="Grupo 33">
              <a:extLst>
                <a:ext uri="{FF2B5EF4-FFF2-40B4-BE49-F238E27FC236}">
                  <a16:creationId xmlns:a16="http://schemas.microsoft.com/office/drawing/2014/main" id="{EDAC23EB-C99F-4FBE-8ABE-E39911B61986}"/>
                </a:ext>
              </a:extLst>
            </p:cNvPr>
            <p:cNvGrpSpPr/>
            <p:nvPr/>
          </p:nvGrpSpPr>
          <p:grpSpPr>
            <a:xfrm>
              <a:off x="1766385" y="1679952"/>
              <a:ext cx="720000" cy="720000"/>
              <a:chOff x="6834063" y="2728875"/>
              <a:chExt cx="720000" cy="720000"/>
            </a:xfrm>
          </p:grpSpPr>
          <p:pic>
            <p:nvPicPr>
              <p:cNvPr id="38" name="Gráfico 87" descr="Conejo contorno">
                <a:extLst>
                  <a:ext uri="{FF2B5EF4-FFF2-40B4-BE49-F238E27FC236}">
                    <a16:creationId xmlns:a16="http://schemas.microsoft.com/office/drawing/2014/main" id="{82866686-3F7C-4324-ABDB-FF171729300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834063" y="2728875"/>
                <a:ext cx="720000" cy="720000"/>
              </a:xfrm>
              <a:prstGeom prst="rect">
                <a:avLst/>
              </a:prstGeom>
              <a:ln>
                <a:noFill/>
              </a:ln>
            </p:spPr>
          </p:pic>
          <p:pic>
            <p:nvPicPr>
              <p:cNvPr id="39" name="Gráfico 14" descr="Europa con relleno sólido">
                <a:extLst>
                  <a:ext uri="{FF2B5EF4-FFF2-40B4-BE49-F238E27FC236}">
                    <a16:creationId xmlns:a16="http://schemas.microsoft.com/office/drawing/2014/main" id="{B70A59AA-B641-4139-8C9B-0E7A305863B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3938">
                <a:off x="7031022" y="2956893"/>
                <a:ext cx="403283" cy="403283"/>
              </a:xfrm>
              <a:prstGeom prst="rect">
                <a:avLst/>
              </a:prstGeom>
              <a:ln>
                <a:noFill/>
              </a:ln>
            </p:spPr>
          </p:pic>
        </p:grpSp>
        <p:grpSp>
          <p:nvGrpSpPr>
            <p:cNvPr id="35" name="Grupo 34">
              <a:extLst>
                <a:ext uri="{FF2B5EF4-FFF2-40B4-BE49-F238E27FC236}">
                  <a16:creationId xmlns:a16="http://schemas.microsoft.com/office/drawing/2014/main" id="{1E69D21A-4C2E-45C8-9AF1-D88C0A4AEC59}"/>
                </a:ext>
              </a:extLst>
            </p:cNvPr>
            <p:cNvGrpSpPr/>
            <p:nvPr/>
          </p:nvGrpSpPr>
          <p:grpSpPr>
            <a:xfrm>
              <a:off x="1492558" y="2748970"/>
              <a:ext cx="720000" cy="720000"/>
              <a:chOff x="6560236" y="3797893"/>
              <a:chExt cx="720000" cy="720000"/>
            </a:xfrm>
          </p:grpSpPr>
          <p:pic>
            <p:nvPicPr>
              <p:cNvPr id="36" name="Gráfico 12" descr="Conejo con relleno sólido">
                <a:extLst>
                  <a:ext uri="{FF2B5EF4-FFF2-40B4-BE49-F238E27FC236}">
                    <a16:creationId xmlns:a16="http://schemas.microsoft.com/office/drawing/2014/main" id="{3EEE5E99-A2EC-466C-9151-E7404724B37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60236" y="3797893"/>
                <a:ext cx="720000" cy="720000"/>
              </a:xfrm>
              <a:prstGeom prst="rect">
                <a:avLst/>
              </a:prstGeom>
              <a:ln>
                <a:noFill/>
              </a:ln>
            </p:spPr>
          </p:pic>
          <p:pic>
            <p:nvPicPr>
              <p:cNvPr id="37" name="Gráfico 88" descr="Europa con relleno sólido">
                <a:extLst>
                  <a:ext uri="{FF2B5EF4-FFF2-40B4-BE49-F238E27FC236}">
                    <a16:creationId xmlns:a16="http://schemas.microsoft.com/office/drawing/2014/main" id="{78636A72-9901-446F-A3E7-14FC705478E2}"/>
                  </a:ext>
                </a:extLst>
              </p:cNvPr>
              <p:cNvPicPr>
                <a:picLocks noChangeAspect="1"/>
              </p:cNvPicPr>
              <p:nvPr/>
            </p:nvPicPr>
            <p:blipFill>
              <a:blip cstate="print">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4401416">
                <a:off x="6919896" y="4157728"/>
                <a:ext cx="285923" cy="285923"/>
              </a:xfrm>
              <a:prstGeom prst="rect">
                <a:avLst/>
              </a:prstGeom>
              <a:ln>
                <a:noFill/>
              </a:ln>
            </p:spPr>
          </p:pic>
        </p:grpSp>
      </p:grpSp>
      <p:sp>
        <p:nvSpPr>
          <p:cNvPr id="84" name="Bocadillo: rectángulo con esquinas redondeadas 25">
            <a:extLst>
              <a:ext uri="{FF2B5EF4-FFF2-40B4-BE49-F238E27FC236}">
                <a16:creationId xmlns:a16="http://schemas.microsoft.com/office/drawing/2014/main" id="{A1A1AA04-5AEF-4469-ADFC-7AF04512FAEA}"/>
              </a:ext>
            </a:extLst>
          </p:cNvPr>
          <p:cNvSpPr/>
          <p:nvPr/>
        </p:nvSpPr>
        <p:spPr>
          <a:xfrm>
            <a:off x="552594" y="5810876"/>
            <a:ext cx="2710468" cy="383718"/>
          </a:xfrm>
          <a:prstGeom prst="wedgeRoundRectCallout">
            <a:avLst>
              <a:gd name="adj1" fmla="val 19535"/>
              <a:gd name="adj2" fmla="val -27913"/>
              <a:gd name="adj3" fmla="val 16667"/>
            </a:avLst>
          </a:prstGeom>
          <a:solidFill>
            <a:srgbClr val="7030A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tLang="es-CL" sz="1600" b="1" dirty="0"/>
              <a:t>Variaciones </a:t>
            </a:r>
            <a:r>
              <a:rPr lang="es-ES" altLang="es-CL" sz="1600" b="1" dirty="0">
                <a:solidFill>
                  <a:schemeClr val="accent4"/>
                </a:solidFill>
              </a:rPr>
              <a:t>heredables</a:t>
            </a:r>
            <a:r>
              <a:rPr lang="es-ES" altLang="es-CL" sz="1600" b="1" dirty="0">
                <a:solidFill>
                  <a:schemeClr val="bg1"/>
                </a:solidFill>
              </a:rPr>
              <a:t>.</a:t>
            </a:r>
            <a:endParaRPr lang="es-CL" altLang="es-CL" sz="1600" b="1" dirty="0">
              <a:solidFill>
                <a:schemeClr val="bg1"/>
              </a:solidFill>
            </a:endParaRPr>
          </a:p>
        </p:txBody>
      </p:sp>
      <p:sp>
        <p:nvSpPr>
          <p:cNvPr id="88" name="CuadroTexto 87"/>
          <p:cNvSpPr txBox="1"/>
          <p:nvPr/>
        </p:nvSpPr>
        <p:spPr>
          <a:xfrm>
            <a:off x="654032" y="1027775"/>
            <a:ext cx="1900306" cy="715089"/>
          </a:xfrm>
          <a:prstGeom prst="roundRect">
            <a:avLst/>
          </a:prstGeom>
          <a:solidFill>
            <a:srgbClr val="002060"/>
          </a:solidFill>
          <a:ln w="57150">
            <a:noFill/>
            <a:prstDash val="sysDot"/>
          </a:ln>
          <a:effectLst>
            <a:outerShdw blurRad="50800" dist="38100" dir="2700000" algn="tl" rotWithShape="0">
              <a:prstClr val="black">
                <a:alpha val="40000"/>
              </a:prstClr>
            </a:outerShdw>
          </a:effectLst>
        </p:spPr>
        <p:txBody>
          <a:bodyPr wrap="square" rtlCol="0">
            <a:spAutoFit/>
          </a:bodyPr>
          <a:lstStyle/>
          <a:p>
            <a:pPr algn="ctr"/>
            <a:r>
              <a:rPr lang="es-ES" b="1" i="1" dirty="0">
                <a:solidFill>
                  <a:schemeClr val="bg1"/>
                </a:solidFill>
              </a:rPr>
              <a:t>Sobreproducción y Variación</a:t>
            </a:r>
            <a:endParaRPr lang="es-CL" b="1" i="1" dirty="0">
              <a:solidFill>
                <a:schemeClr val="bg1"/>
              </a:solidFill>
            </a:endParaRPr>
          </a:p>
        </p:txBody>
      </p:sp>
      <p:sp>
        <p:nvSpPr>
          <p:cNvPr id="89" name="CuadroTexto 88"/>
          <p:cNvSpPr txBox="1"/>
          <p:nvPr/>
        </p:nvSpPr>
        <p:spPr>
          <a:xfrm>
            <a:off x="6514750" y="1049399"/>
            <a:ext cx="1981210" cy="715089"/>
          </a:xfrm>
          <a:prstGeom prst="roundRect">
            <a:avLst/>
          </a:prstGeom>
          <a:solidFill>
            <a:srgbClr val="002060"/>
          </a:solidFill>
          <a:ln>
            <a:noFill/>
          </a:ln>
          <a:effectLst>
            <a:outerShdw blurRad="50800" dist="38100" dir="2700000" algn="tl" rotWithShape="0">
              <a:prstClr val="black">
                <a:alpha val="40000"/>
              </a:prstClr>
            </a:outerShdw>
          </a:effectLst>
        </p:spPr>
        <p:txBody>
          <a:bodyPr wrap="square" rtlCol="0">
            <a:spAutoFit/>
          </a:bodyPr>
          <a:lstStyle/>
          <a:p>
            <a:pPr algn="ctr"/>
            <a:r>
              <a:rPr lang="es-ES" b="1" i="1" dirty="0">
                <a:solidFill>
                  <a:schemeClr val="bg1"/>
                </a:solidFill>
              </a:rPr>
              <a:t>Herencia y Adaptación</a:t>
            </a:r>
            <a:endParaRPr lang="es-CL" b="1" i="1" dirty="0">
              <a:solidFill>
                <a:schemeClr val="bg1"/>
              </a:solidFill>
            </a:endParaRPr>
          </a:p>
        </p:txBody>
      </p:sp>
      <p:sp>
        <p:nvSpPr>
          <p:cNvPr id="90" name="CuadroTexto 89"/>
          <p:cNvSpPr txBox="1"/>
          <p:nvPr/>
        </p:nvSpPr>
        <p:spPr>
          <a:xfrm>
            <a:off x="3700527" y="1180413"/>
            <a:ext cx="1864526" cy="408623"/>
          </a:xfrm>
          <a:prstGeom prst="roundRect">
            <a:avLst/>
          </a:prstGeom>
          <a:solidFill>
            <a:srgbClr val="002060"/>
          </a:solidFill>
          <a:ln w="57150">
            <a:noFill/>
            <a:prstDash val="sysDot"/>
          </a:ln>
          <a:effectLst>
            <a:outerShdw blurRad="50800" dist="38100" dir="2700000" algn="tl" rotWithShape="0">
              <a:prstClr val="black">
                <a:alpha val="40000"/>
              </a:prstClr>
            </a:outerShdw>
          </a:effectLst>
        </p:spPr>
        <p:txBody>
          <a:bodyPr wrap="square" rtlCol="0">
            <a:spAutoFit/>
          </a:bodyPr>
          <a:lstStyle/>
          <a:p>
            <a:pPr algn="ctr"/>
            <a:r>
              <a:rPr lang="es-ES" b="1" i="1" dirty="0">
                <a:solidFill>
                  <a:schemeClr val="bg1"/>
                </a:solidFill>
              </a:rPr>
              <a:t>Presión selectiva</a:t>
            </a:r>
            <a:endParaRPr lang="es-CL" b="1" i="1" dirty="0">
              <a:solidFill>
                <a:schemeClr val="bg1"/>
              </a:solidFill>
            </a:endParaRPr>
          </a:p>
        </p:txBody>
      </p:sp>
      <p:sp>
        <p:nvSpPr>
          <p:cNvPr id="92" name="CuadroTexto 91"/>
          <p:cNvSpPr txBox="1"/>
          <p:nvPr/>
        </p:nvSpPr>
        <p:spPr>
          <a:xfrm>
            <a:off x="3566729" y="3772966"/>
            <a:ext cx="2151768" cy="340519"/>
          </a:xfrm>
          <a:prstGeom prst="wedgeRoundRectCallout">
            <a:avLst>
              <a:gd name="adj1" fmla="val 22171"/>
              <a:gd name="adj2" fmla="val -122417"/>
              <a:gd name="adj3" fmla="val 16667"/>
            </a:avLst>
          </a:prstGeom>
          <a:noFill/>
          <a:ln w="57150">
            <a:solidFill>
              <a:srgbClr val="C00000"/>
            </a:solidFill>
            <a:prstDash val="sysDash"/>
          </a:ln>
        </p:spPr>
        <p:txBody>
          <a:bodyPr wrap="square" rtlCol="0">
            <a:spAutoFit/>
          </a:bodyPr>
          <a:lstStyle/>
          <a:p>
            <a:pPr algn="ctr"/>
            <a:r>
              <a:rPr lang="es-ES" sz="1400" b="1" dirty="0"/>
              <a:t>Reproducción diferencial</a:t>
            </a:r>
            <a:endParaRPr lang="es-CL" sz="1400" b="1" dirty="0"/>
          </a:p>
        </p:txBody>
      </p:sp>
      <p:sp>
        <p:nvSpPr>
          <p:cNvPr id="2" name="CuadroTexto 1"/>
          <p:cNvSpPr txBox="1"/>
          <p:nvPr/>
        </p:nvSpPr>
        <p:spPr>
          <a:xfrm>
            <a:off x="2788079" y="554317"/>
            <a:ext cx="4637156" cy="369332"/>
          </a:xfrm>
          <a:prstGeom prst="rect">
            <a:avLst/>
          </a:prstGeom>
          <a:noFill/>
        </p:spPr>
        <p:txBody>
          <a:bodyPr wrap="square" rtlCol="0">
            <a:spAutoFit/>
          </a:bodyPr>
          <a:lstStyle/>
          <a:p>
            <a:r>
              <a:rPr lang="es-ES" dirty="0"/>
              <a:t>¿Cómo ocurre la </a:t>
            </a:r>
            <a:r>
              <a:rPr lang="es-ES" b="1" dirty="0"/>
              <a:t>selección natural</a:t>
            </a:r>
            <a:r>
              <a:rPr lang="es-ES" dirty="0"/>
              <a:t>?</a:t>
            </a:r>
            <a:endParaRPr lang="es-CL" dirty="0"/>
          </a:p>
        </p:txBody>
      </p:sp>
      <p:sp>
        <p:nvSpPr>
          <p:cNvPr id="95" name="Flecha derecha 94"/>
          <p:cNvSpPr/>
          <p:nvPr/>
        </p:nvSpPr>
        <p:spPr>
          <a:xfrm>
            <a:off x="2931258" y="2443062"/>
            <a:ext cx="655003" cy="483391"/>
          </a:xfrm>
          <a:prstGeom prst="rightArrow">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6" name="Flecha derecha 95"/>
          <p:cNvSpPr/>
          <p:nvPr/>
        </p:nvSpPr>
        <p:spPr>
          <a:xfrm>
            <a:off x="5829392" y="2727365"/>
            <a:ext cx="655003" cy="483391"/>
          </a:xfrm>
          <a:prstGeom prst="rightArrow">
            <a:avLst/>
          </a:prstGeom>
          <a:solidFill>
            <a:schemeClr val="tx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7" name="CuadroTexto 96"/>
          <p:cNvSpPr txBox="1"/>
          <p:nvPr/>
        </p:nvSpPr>
        <p:spPr>
          <a:xfrm>
            <a:off x="1136521" y="4829224"/>
            <a:ext cx="7073349" cy="715089"/>
          </a:xfrm>
          <a:prstGeom prst="wedgeRoundRectCallout">
            <a:avLst>
              <a:gd name="adj1" fmla="val -18933"/>
              <a:gd name="adj2" fmla="val -39877"/>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¿Qué diferencia hay entre las imágenes 2 y 3, y qué conclusión sobre el resultado de la selección se puede plantear? </a:t>
            </a:r>
            <a:endParaRPr lang="es-CL" b="1" dirty="0">
              <a:solidFill>
                <a:schemeClr val="tx1"/>
              </a:solidFill>
            </a:endParaRPr>
          </a:p>
        </p:txBody>
      </p:sp>
      <p:grpSp>
        <p:nvGrpSpPr>
          <p:cNvPr id="7" name="Grupo 6"/>
          <p:cNvGrpSpPr/>
          <p:nvPr/>
        </p:nvGrpSpPr>
        <p:grpSpPr>
          <a:xfrm>
            <a:off x="3757342" y="1764488"/>
            <a:ext cx="1804318" cy="1876406"/>
            <a:chOff x="3669219" y="1630767"/>
            <a:chExt cx="1804318" cy="1876406"/>
          </a:xfrm>
        </p:grpSpPr>
        <p:grpSp>
          <p:nvGrpSpPr>
            <p:cNvPr id="6" name="Grupo 5"/>
            <p:cNvGrpSpPr/>
            <p:nvPr/>
          </p:nvGrpSpPr>
          <p:grpSpPr>
            <a:xfrm>
              <a:off x="3669219" y="1707173"/>
              <a:ext cx="1804318" cy="1800000"/>
              <a:chOff x="3669219" y="1707173"/>
              <a:chExt cx="1804318" cy="1800000"/>
            </a:xfrm>
          </p:grpSpPr>
          <p:sp>
            <p:nvSpPr>
              <p:cNvPr id="63" name="Elipse 62">
                <a:extLst>
                  <a:ext uri="{FF2B5EF4-FFF2-40B4-BE49-F238E27FC236}">
                    <a16:creationId xmlns:a16="http://schemas.microsoft.com/office/drawing/2014/main" id="{B30DA3C9-A788-4F66-B609-793F94427F19}"/>
                  </a:ext>
                </a:extLst>
              </p:cNvPr>
              <p:cNvSpPr/>
              <p:nvPr/>
            </p:nvSpPr>
            <p:spPr>
              <a:xfrm>
                <a:off x="3673537" y="1707173"/>
                <a:ext cx="1800000" cy="1800000"/>
              </a:xfrm>
              <a:prstGeom prst="ellipse">
                <a:avLst/>
              </a:prstGeom>
              <a:solidFill>
                <a:srgbClr val="C00000">
                  <a:alpha val="50196"/>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s-CL"/>
              </a:p>
            </p:txBody>
          </p:sp>
          <p:grpSp>
            <p:nvGrpSpPr>
              <p:cNvPr id="65" name="Grupo 64">
                <a:extLst>
                  <a:ext uri="{FF2B5EF4-FFF2-40B4-BE49-F238E27FC236}">
                    <a16:creationId xmlns:a16="http://schemas.microsoft.com/office/drawing/2014/main" id="{7343E2B6-8384-492A-8470-BA7B727FDCEF}"/>
                  </a:ext>
                </a:extLst>
              </p:cNvPr>
              <p:cNvGrpSpPr/>
              <p:nvPr/>
            </p:nvGrpSpPr>
            <p:grpSpPr>
              <a:xfrm>
                <a:off x="4790959" y="2861327"/>
                <a:ext cx="457200" cy="457200"/>
                <a:chOff x="6834063" y="2728875"/>
                <a:chExt cx="720000" cy="720000"/>
              </a:xfrm>
            </p:grpSpPr>
            <p:pic>
              <p:nvPicPr>
                <p:cNvPr id="79" name="Gráfico 111" descr="Conejo contorno">
                  <a:extLst>
                    <a:ext uri="{FF2B5EF4-FFF2-40B4-BE49-F238E27FC236}">
                      <a16:creationId xmlns:a16="http://schemas.microsoft.com/office/drawing/2014/main" id="{34D1AC76-6955-492B-97F3-CAB0CB90BB4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834063" y="2728875"/>
                  <a:ext cx="720000" cy="720000"/>
                </a:xfrm>
                <a:prstGeom prst="rect">
                  <a:avLst/>
                </a:prstGeom>
                <a:ln>
                  <a:noFill/>
                </a:ln>
              </p:spPr>
            </p:pic>
            <p:pic>
              <p:nvPicPr>
                <p:cNvPr id="80" name="Gráfico 112" descr="Europa con relleno sólido">
                  <a:extLst>
                    <a:ext uri="{FF2B5EF4-FFF2-40B4-BE49-F238E27FC236}">
                      <a16:creationId xmlns:a16="http://schemas.microsoft.com/office/drawing/2014/main" id="{83C1F606-B64F-4A76-A661-077FE8B90CC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3938">
                  <a:off x="7031022" y="2956893"/>
                  <a:ext cx="403283" cy="403283"/>
                </a:xfrm>
                <a:prstGeom prst="rect">
                  <a:avLst/>
                </a:prstGeom>
                <a:ln>
                  <a:noFill/>
                </a:ln>
              </p:spPr>
            </p:pic>
          </p:grpSp>
          <p:pic>
            <p:nvPicPr>
              <p:cNvPr id="66" name="Gráfico 116" descr="Conejo contorno">
                <a:extLst>
                  <a:ext uri="{FF2B5EF4-FFF2-40B4-BE49-F238E27FC236}">
                    <a16:creationId xmlns:a16="http://schemas.microsoft.com/office/drawing/2014/main" id="{121713A5-2A7B-4786-A9C1-A96518F51B7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77741" y="2861327"/>
                <a:ext cx="457200" cy="457200"/>
              </a:xfrm>
              <a:prstGeom prst="rect">
                <a:avLst/>
              </a:prstGeom>
              <a:ln>
                <a:noFill/>
              </a:ln>
            </p:spPr>
          </p:pic>
          <p:grpSp>
            <p:nvGrpSpPr>
              <p:cNvPr id="67" name="Grupo 66">
                <a:extLst>
                  <a:ext uri="{FF2B5EF4-FFF2-40B4-BE49-F238E27FC236}">
                    <a16:creationId xmlns:a16="http://schemas.microsoft.com/office/drawing/2014/main" id="{301BB12A-C045-40D4-B2A6-E7A7EDD9CA48}"/>
                  </a:ext>
                </a:extLst>
              </p:cNvPr>
              <p:cNvGrpSpPr/>
              <p:nvPr/>
            </p:nvGrpSpPr>
            <p:grpSpPr>
              <a:xfrm>
                <a:off x="4965473" y="2479442"/>
                <a:ext cx="457200" cy="457200"/>
                <a:chOff x="6560236" y="3797893"/>
                <a:chExt cx="720000" cy="720000"/>
              </a:xfrm>
            </p:grpSpPr>
            <p:pic>
              <p:nvPicPr>
                <p:cNvPr id="77" name="Gráfico 118" descr="Conejo con relleno sólido">
                  <a:extLst>
                    <a:ext uri="{FF2B5EF4-FFF2-40B4-BE49-F238E27FC236}">
                      <a16:creationId xmlns:a16="http://schemas.microsoft.com/office/drawing/2014/main" id="{2F14AEEF-7728-450B-8049-765EA087FB6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60236" y="3797893"/>
                  <a:ext cx="720000" cy="720000"/>
                </a:xfrm>
                <a:prstGeom prst="rect">
                  <a:avLst/>
                </a:prstGeom>
                <a:ln>
                  <a:noFill/>
                </a:ln>
              </p:spPr>
            </p:pic>
            <p:pic>
              <p:nvPicPr>
                <p:cNvPr id="78" name="Gráfico 119" descr="Europa con relleno sólido">
                  <a:extLst>
                    <a:ext uri="{FF2B5EF4-FFF2-40B4-BE49-F238E27FC236}">
                      <a16:creationId xmlns:a16="http://schemas.microsoft.com/office/drawing/2014/main" id="{A4927F5D-FBA5-4C3C-98F2-298030B32A9B}"/>
                    </a:ext>
                  </a:extLst>
                </p:cNvPr>
                <p:cNvPicPr>
                  <a:picLocks noChangeAspect="1"/>
                </p:cNvPicPr>
                <p:nvPr/>
              </p:nvPicPr>
              <p:blipFill>
                <a:blip cstate="print">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4401416">
                  <a:off x="6919894" y="4157726"/>
                  <a:ext cx="285923" cy="285923"/>
                </a:xfrm>
                <a:prstGeom prst="rect">
                  <a:avLst/>
                </a:prstGeom>
                <a:ln>
                  <a:noFill/>
                </a:ln>
              </p:spPr>
            </p:pic>
          </p:grpSp>
          <p:pic>
            <p:nvPicPr>
              <p:cNvPr id="68" name="Gráfico 120" descr="Conejo con relleno sólido">
                <a:extLst>
                  <a:ext uri="{FF2B5EF4-FFF2-40B4-BE49-F238E27FC236}">
                    <a16:creationId xmlns:a16="http://schemas.microsoft.com/office/drawing/2014/main" id="{7D2A84CF-5AE2-4A26-B95D-EB6D1C090AC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4374174" y="3024714"/>
                <a:ext cx="457200" cy="457200"/>
              </a:xfrm>
              <a:prstGeom prst="rect">
                <a:avLst/>
              </a:prstGeom>
              <a:ln>
                <a:noFill/>
              </a:ln>
            </p:spPr>
          </p:pic>
          <p:grpSp>
            <p:nvGrpSpPr>
              <p:cNvPr id="69" name="Grupo 68">
                <a:extLst>
                  <a:ext uri="{FF2B5EF4-FFF2-40B4-BE49-F238E27FC236}">
                    <a16:creationId xmlns:a16="http://schemas.microsoft.com/office/drawing/2014/main" id="{8852ED43-BBED-4AD7-82E7-6738F72C2D5A}"/>
                  </a:ext>
                </a:extLst>
              </p:cNvPr>
              <p:cNvGrpSpPr/>
              <p:nvPr/>
            </p:nvGrpSpPr>
            <p:grpSpPr>
              <a:xfrm flipH="1">
                <a:off x="3669219" y="2250842"/>
                <a:ext cx="457200" cy="457200"/>
                <a:chOff x="6560236" y="3797893"/>
                <a:chExt cx="720000" cy="720000"/>
              </a:xfrm>
            </p:grpSpPr>
            <p:pic>
              <p:nvPicPr>
                <p:cNvPr id="75" name="Gráfico 122" descr="Conejo con relleno sólido">
                  <a:extLst>
                    <a:ext uri="{FF2B5EF4-FFF2-40B4-BE49-F238E27FC236}">
                      <a16:creationId xmlns:a16="http://schemas.microsoft.com/office/drawing/2014/main" id="{6A31A27D-AFFB-470F-8C65-88D40A35B1E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60236" y="3797893"/>
                  <a:ext cx="720000" cy="720000"/>
                </a:xfrm>
                <a:prstGeom prst="rect">
                  <a:avLst/>
                </a:prstGeom>
                <a:ln>
                  <a:noFill/>
                </a:ln>
              </p:spPr>
            </p:pic>
            <p:pic>
              <p:nvPicPr>
                <p:cNvPr id="76" name="Gráfico 123" descr="Europa con relleno sólido">
                  <a:extLst>
                    <a:ext uri="{FF2B5EF4-FFF2-40B4-BE49-F238E27FC236}">
                      <a16:creationId xmlns:a16="http://schemas.microsoft.com/office/drawing/2014/main" id="{5D8F136D-CA23-4A4B-B3C0-B38FD0A0EAB9}"/>
                    </a:ext>
                  </a:extLst>
                </p:cNvPr>
                <p:cNvPicPr>
                  <a:picLocks noChangeAspect="1"/>
                </p:cNvPicPr>
                <p:nvPr/>
              </p:nvPicPr>
              <p:blipFill>
                <a:blip cstate="print">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4401416">
                  <a:off x="6919896" y="4157728"/>
                  <a:ext cx="285923" cy="285923"/>
                </a:xfrm>
                <a:prstGeom prst="rect">
                  <a:avLst/>
                </a:prstGeom>
                <a:ln>
                  <a:noFill/>
                </a:ln>
              </p:spPr>
            </p:pic>
          </p:grpSp>
          <p:pic>
            <p:nvPicPr>
              <p:cNvPr id="70" name="Gráfico 124" descr="Conejo contorno">
                <a:extLst>
                  <a:ext uri="{FF2B5EF4-FFF2-40B4-BE49-F238E27FC236}">
                    <a16:creationId xmlns:a16="http://schemas.microsoft.com/office/drawing/2014/main" id="{3507FC23-368F-4CCF-867D-E857C8EF2C1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77741" y="2468805"/>
                <a:ext cx="457200" cy="457200"/>
              </a:xfrm>
              <a:prstGeom prst="rect">
                <a:avLst/>
              </a:prstGeom>
              <a:ln>
                <a:noFill/>
              </a:ln>
            </p:spPr>
          </p:pic>
          <p:pic>
            <p:nvPicPr>
              <p:cNvPr id="71" name="Gráfico 125" descr="Conejo con relleno sólido">
                <a:extLst>
                  <a:ext uri="{FF2B5EF4-FFF2-40B4-BE49-F238E27FC236}">
                    <a16:creationId xmlns:a16="http://schemas.microsoft.com/office/drawing/2014/main" id="{D86BFA92-1855-4898-B571-48A4144678E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38495" y="2316567"/>
                <a:ext cx="457200" cy="457200"/>
              </a:xfrm>
              <a:prstGeom prst="rect">
                <a:avLst/>
              </a:prstGeom>
              <a:ln>
                <a:noFill/>
              </a:ln>
            </p:spPr>
          </p:pic>
          <p:grpSp>
            <p:nvGrpSpPr>
              <p:cNvPr id="72" name="Grupo 71">
                <a:extLst>
                  <a:ext uri="{FF2B5EF4-FFF2-40B4-BE49-F238E27FC236}">
                    <a16:creationId xmlns:a16="http://schemas.microsoft.com/office/drawing/2014/main" id="{81765C58-6DBE-4414-82B2-513963E1282E}"/>
                  </a:ext>
                </a:extLst>
              </p:cNvPr>
              <p:cNvGrpSpPr/>
              <p:nvPr/>
            </p:nvGrpSpPr>
            <p:grpSpPr>
              <a:xfrm>
                <a:off x="4343326" y="2665745"/>
                <a:ext cx="457200" cy="457200"/>
                <a:chOff x="6834063" y="2728875"/>
                <a:chExt cx="720000" cy="720000"/>
              </a:xfrm>
            </p:grpSpPr>
            <p:pic>
              <p:nvPicPr>
                <p:cNvPr id="73" name="Gráfico 127" descr="Conejo contorno">
                  <a:extLst>
                    <a:ext uri="{FF2B5EF4-FFF2-40B4-BE49-F238E27FC236}">
                      <a16:creationId xmlns:a16="http://schemas.microsoft.com/office/drawing/2014/main" id="{35D86059-3D8B-43AB-A891-E38404DAB20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834063" y="2728875"/>
                  <a:ext cx="720000" cy="720000"/>
                </a:xfrm>
                <a:prstGeom prst="rect">
                  <a:avLst/>
                </a:prstGeom>
                <a:ln>
                  <a:noFill/>
                </a:ln>
              </p:spPr>
            </p:pic>
            <p:pic>
              <p:nvPicPr>
                <p:cNvPr id="74" name="Gráfico 128" descr="Europa con relleno sólido">
                  <a:extLst>
                    <a:ext uri="{FF2B5EF4-FFF2-40B4-BE49-F238E27FC236}">
                      <a16:creationId xmlns:a16="http://schemas.microsoft.com/office/drawing/2014/main" id="{6D66C044-534F-4696-9ED9-3B02726C0CD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3938">
                  <a:off x="7031022" y="2956893"/>
                  <a:ext cx="403283" cy="403283"/>
                </a:xfrm>
                <a:prstGeom prst="rect">
                  <a:avLst/>
                </a:prstGeom>
                <a:ln>
                  <a:noFill/>
                </a:ln>
              </p:spPr>
            </p:pic>
          </p:grpSp>
        </p:grpSp>
        <p:grpSp>
          <p:nvGrpSpPr>
            <p:cNvPr id="64" name="Grupo 63">
              <a:extLst>
                <a:ext uri="{FF2B5EF4-FFF2-40B4-BE49-F238E27FC236}">
                  <a16:creationId xmlns:a16="http://schemas.microsoft.com/office/drawing/2014/main" id="{AA282BDC-275B-4AE4-9C27-6754FC762431}"/>
                </a:ext>
              </a:extLst>
            </p:cNvPr>
            <p:cNvGrpSpPr/>
            <p:nvPr/>
          </p:nvGrpSpPr>
          <p:grpSpPr>
            <a:xfrm>
              <a:off x="3987340" y="1630767"/>
              <a:ext cx="1132113" cy="914400"/>
              <a:chOff x="4467627" y="4728991"/>
              <a:chExt cx="1132113" cy="914400"/>
            </a:xfrm>
          </p:grpSpPr>
          <p:pic>
            <p:nvPicPr>
              <p:cNvPr id="81" name="Gráfico 108" descr="Zorro con relleno sólido">
                <a:extLst>
                  <a:ext uri="{FF2B5EF4-FFF2-40B4-BE49-F238E27FC236}">
                    <a16:creationId xmlns:a16="http://schemas.microsoft.com/office/drawing/2014/main" id="{DD34A66D-816C-4A90-9766-5D12346B8A3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67627" y="4728991"/>
                <a:ext cx="914400" cy="914400"/>
              </a:xfrm>
              <a:prstGeom prst="rect">
                <a:avLst/>
              </a:prstGeom>
              <a:ln>
                <a:noFill/>
              </a:ln>
            </p:spPr>
          </p:pic>
          <p:pic>
            <p:nvPicPr>
              <p:cNvPr id="82" name="Gráfico 109" descr="Conejo contorno">
                <a:extLst>
                  <a:ext uri="{FF2B5EF4-FFF2-40B4-BE49-F238E27FC236}">
                    <a16:creationId xmlns:a16="http://schemas.microsoft.com/office/drawing/2014/main" id="{DA10DF67-9B3A-4B33-9FBB-F147055620C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777075">
                <a:off x="5142540" y="4924933"/>
                <a:ext cx="457200" cy="457200"/>
              </a:xfrm>
              <a:prstGeom prst="rect">
                <a:avLst/>
              </a:prstGeom>
              <a:ln>
                <a:noFill/>
              </a:ln>
            </p:spPr>
          </p:pic>
        </p:grpSp>
      </p:grpSp>
      <p:grpSp>
        <p:nvGrpSpPr>
          <p:cNvPr id="8" name="Grupo 7"/>
          <p:cNvGrpSpPr/>
          <p:nvPr/>
        </p:nvGrpSpPr>
        <p:grpSpPr>
          <a:xfrm>
            <a:off x="6695960" y="1774402"/>
            <a:ext cx="1800000" cy="1875299"/>
            <a:chOff x="6618894" y="1670670"/>
            <a:chExt cx="1800000" cy="1875299"/>
          </a:xfrm>
        </p:grpSpPr>
        <p:sp>
          <p:nvSpPr>
            <p:cNvPr id="41" name="Elipse 40">
              <a:extLst>
                <a:ext uri="{FF2B5EF4-FFF2-40B4-BE49-F238E27FC236}">
                  <a16:creationId xmlns:a16="http://schemas.microsoft.com/office/drawing/2014/main" id="{422CF90C-BFBA-4A1F-8D81-CD401E869A9C}"/>
                </a:ext>
              </a:extLst>
            </p:cNvPr>
            <p:cNvSpPr/>
            <p:nvPr/>
          </p:nvSpPr>
          <p:spPr>
            <a:xfrm>
              <a:off x="6618894" y="1745969"/>
              <a:ext cx="1800000" cy="1800000"/>
            </a:xfrm>
            <a:prstGeom prst="ellipse">
              <a:avLst/>
            </a:prstGeom>
            <a:solidFill>
              <a:srgbClr val="C00000">
                <a:alpha val="50196"/>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s-CL"/>
            </a:p>
          </p:txBody>
        </p:sp>
        <p:grpSp>
          <p:nvGrpSpPr>
            <p:cNvPr id="43" name="Grupo 42">
              <a:extLst>
                <a:ext uri="{FF2B5EF4-FFF2-40B4-BE49-F238E27FC236}">
                  <a16:creationId xmlns:a16="http://schemas.microsoft.com/office/drawing/2014/main" id="{C0463699-E1C2-43D1-9C47-B9C0BB32FA03}"/>
                </a:ext>
              </a:extLst>
            </p:cNvPr>
            <p:cNvGrpSpPr/>
            <p:nvPr/>
          </p:nvGrpSpPr>
          <p:grpSpPr>
            <a:xfrm>
              <a:off x="7515130" y="2519967"/>
              <a:ext cx="457200" cy="457200"/>
              <a:chOff x="6834063" y="2728875"/>
              <a:chExt cx="720000" cy="720000"/>
            </a:xfrm>
          </p:grpSpPr>
          <p:pic>
            <p:nvPicPr>
              <p:cNvPr id="58" name="Gráfico 91" descr="Conejo contorno">
                <a:extLst>
                  <a:ext uri="{FF2B5EF4-FFF2-40B4-BE49-F238E27FC236}">
                    <a16:creationId xmlns:a16="http://schemas.microsoft.com/office/drawing/2014/main" id="{D99DB182-5027-4AFF-83A3-CDC0437EAE4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834063" y="2728875"/>
                <a:ext cx="720000" cy="720000"/>
              </a:xfrm>
              <a:prstGeom prst="rect">
                <a:avLst/>
              </a:prstGeom>
              <a:ln>
                <a:noFill/>
              </a:ln>
            </p:spPr>
          </p:pic>
          <p:pic>
            <p:nvPicPr>
              <p:cNvPr id="59" name="Gráfico 92" descr="Europa con relleno sólido">
                <a:extLst>
                  <a:ext uri="{FF2B5EF4-FFF2-40B4-BE49-F238E27FC236}">
                    <a16:creationId xmlns:a16="http://schemas.microsoft.com/office/drawing/2014/main" id="{E3A4847A-049D-425D-9B42-BABE0C80B5B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3938">
                <a:off x="7031022" y="2956893"/>
                <a:ext cx="403283" cy="403283"/>
              </a:xfrm>
              <a:prstGeom prst="rect">
                <a:avLst/>
              </a:prstGeom>
              <a:ln>
                <a:noFill/>
              </a:ln>
            </p:spPr>
          </p:pic>
        </p:grpSp>
        <p:grpSp>
          <p:nvGrpSpPr>
            <p:cNvPr id="44" name="Grupo 43">
              <a:extLst>
                <a:ext uri="{FF2B5EF4-FFF2-40B4-BE49-F238E27FC236}">
                  <a16:creationId xmlns:a16="http://schemas.microsoft.com/office/drawing/2014/main" id="{CA1B214C-E535-4190-9823-C478E2685C53}"/>
                </a:ext>
              </a:extLst>
            </p:cNvPr>
            <p:cNvGrpSpPr/>
            <p:nvPr/>
          </p:nvGrpSpPr>
          <p:grpSpPr>
            <a:xfrm>
              <a:off x="7105362" y="2657892"/>
              <a:ext cx="457200" cy="457200"/>
              <a:chOff x="6560236" y="3797893"/>
              <a:chExt cx="720000" cy="720000"/>
            </a:xfrm>
          </p:grpSpPr>
          <p:pic>
            <p:nvPicPr>
              <p:cNvPr id="56" name="Gráfico 94" descr="Conejo con relleno sólido">
                <a:extLst>
                  <a:ext uri="{FF2B5EF4-FFF2-40B4-BE49-F238E27FC236}">
                    <a16:creationId xmlns:a16="http://schemas.microsoft.com/office/drawing/2014/main" id="{D7A524C3-7CA0-4892-8452-CC3AC47994A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60236" y="3797893"/>
                <a:ext cx="720000" cy="720000"/>
              </a:xfrm>
              <a:prstGeom prst="rect">
                <a:avLst/>
              </a:prstGeom>
              <a:ln>
                <a:noFill/>
              </a:ln>
            </p:spPr>
          </p:pic>
          <p:pic>
            <p:nvPicPr>
              <p:cNvPr id="57" name="Gráfico 95" descr="Europa con relleno sólido">
                <a:extLst>
                  <a:ext uri="{FF2B5EF4-FFF2-40B4-BE49-F238E27FC236}">
                    <a16:creationId xmlns:a16="http://schemas.microsoft.com/office/drawing/2014/main" id="{B709003A-D23A-4FEA-8CB3-43B615B46115}"/>
                  </a:ext>
                </a:extLst>
              </p:cNvPr>
              <p:cNvPicPr>
                <a:picLocks noChangeAspect="1"/>
              </p:cNvPicPr>
              <p:nvPr/>
            </p:nvPicPr>
            <p:blipFill>
              <a:blip cstate="print">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4401416">
                <a:off x="6919896" y="4157728"/>
                <a:ext cx="285923" cy="285923"/>
              </a:xfrm>
              <a:prstGeom prst="rect">
                <a:avLst/>
              </a:prstGeom>
              <a:ln>
                <a:noFill/>
              </a:ln>
            </p:spPr>
          </p:pic>
        </p:grpSp>
        <p:pic>
          <p:nvPicPr>
            <p:cNvPr id="45" name="Gráfico 96" descr="Conejo contorno">
              <a:extLst>
                <a:ext uri="{FF2B5EF4-FFF2-40B4-BE49-F238E27FC236}">
                  <a16:creationId xmlns:a16="http://schemas.microsoft.com/office/drawing/2014/main" id="{B96B0522-7832-447A-8C51-70BCE2FF134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01912" y="2519967"/>
              <a:ext cx="457200" cy="457200"/>
            </a:xfrm>
            <a:prstGeom prst="rect">
              <a:avLst/>
            </a:prstGeom>
            <a:ln>
              <a:noFill/>
            </a:ln>
          </p:spPr>
        </p:pic>
        <p:pic>
          <p:nvPicPr>
            <p:cNvPr id="46" name="Gráfico 97" descr="Conejo con relleno sólido">
              <a:extLst>
                <a:ext uri="{FF2B5EF4-FFF2-40B4-BE49-F238E27FC236}">
                  <a16:creationId xmlns:a16="http://schemas.microsoft.com/office/drawing/2014/main" id="{3B765B7E-EB4F-40FF-B179-B18B75EF12C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90294" y="3016356"/>
              <a:ext cx="457200" cy="457200"/>
            </a:xfrm>
            <a:prstGeom prst="rect">
              <a:avLst/>
            </a:prstGeom>
            <a:ln>
              <a:noFill/>
            </a:ln>
          </p:spPr>
        </p:pic>
        <p:pic>
          <p:nvPicPr>
            <p:cNvPr id="47" name="Gráfico 98" descr="Conejo con relleno sólido">
              <a:extLst>
                <a:ext uri="{FF2B5EF4-FFF2-40B4-BE49-F238E27FC236}">
                  <a16:creationId xmlns:a16="http://schemas.microsoft.com/office/drawing/2014/main" id="{16F84861-B010-4BD7-A2B5-87BC262103A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7744326" y="2866212"/>
              <a:ext cx="457200" cy="457200"/>
            </a:xfrm>
            <a:prstGeom prst="rect">
              <a:avLst/>
            </a:prstGeom>
            <a:ln>
              <a:noFill/>
            </a:ln>
          </p:spPr>
        </p:pic>
        <p:pic>
          <p:nvPicPr>
            <p:cNvPr id="48" name="Gráfico 99" descr="Conejo con relleno sólido">
              <a:extLst>
                <a:ext uri="{FF2B5EF4-FFF2-40B4-BE49-F238E27FC236}">
                  <a16:creationId xmlns:a16="http://schemas.microsoft.com/office/drawing/2014/main" id="{77975634-0263-4684-856B-CE21430FF4F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57376" y="2452338"/>
              <a:ext cx="457200" cy="457200"/>
            </a:xfrm>
            <a:prstGeom prst="rect">
              <a:avLst/>
            </a:prstGeom>
            <a:ln>
              <a:noFill/>
            </a:ln>
          </p:spPr>
        </p:pic>
        <p:pic>
          <p:nvPicPr>
            <p:cNvPr id="49" name="Gráfico 100" descr="Conejo con relleno sólido">
              <a:extLst>
                <a:ext uri="{FF2B5EF4-FFF2-40B4-BE49-F238E27FC236}">
                  <a16:creationId xmlns:a16="http://schemas.microsoft.com/office/drawing/2014/main" id="{ED73A382-1234-4F4D-8EDA-D69AE5975CD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70523" y="2298332"/>
              <a:ext cx="457200" cy="457200"/>
            </a:xfrm>
            <a:prstGeom prst="rect">
              <a:avLst/>
            </a:prstGeom>
            <a:ln>
              <a:noFill/>
            </a:ln>
          </p:spPr>
        </p:pic>
        <p:grpSp>
          <p:nvGrpSpPr>
            <p:cNvPr id="50" name="Grupo 49">
              <a:extLst>
                <a:ext uri="{FF2B5EF4-FFF2-40B4-BE49-F238E27FC236}">
                  <a16:creationId xmlns:a16="http://schemas.microsoft.com/office/drawing/2014/main" id="{C2E7EC4F-00D9-4176-A8A0-B42B5F1D2BB6}"/>
                </a:ext>
              </a:extLst>
            </p:cNvPr>
            <p:cNvGrpSpPr/>
            <p:nvPr/>
          </p:nvGrpSpPr>
          <p:grpSpPr>
            <a:xfrm>
              <a:off x="7689644" y="2138082"/>
              <a:ext cx="457200" cy="457200"/>
              <a:chOff x="6560236" y="3797893"/>
              <a:chExt cx="720000" cy="720000"/>
            </a:xfrm>
          </p:grpSpPr>
          <p:pic>
            <p:nvPicPr>
              <p:cNvPr id="54" name="Gráfico 102" descr="Conejo con relleno sólido">
                <a:extLst>
                  <a:ext uri="{FF2B5EF4-FFF2-40B4-BE49-F238E27FC236}">
                    <a16:creationId xmlns:a16="http://schemas.microsoft.com/office/drawing/2014/main" id="{2C97943A-5BD8-40D9-A9DD-60176D04CD7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60236" y="3797893"/>
                <a:ext cx="720000" cy="720000"/>
              </a:xfrm>
              <a:prstGeom prst="rect">
                <a:avLst/>
              </a:prstGeom>
              <a:ln>
                <a:noFill/>
              </a:ln>
            </p:spPr>
          </p:pic>
          <p:pic>
            <p:nvPicPr>
              <p:cNvPr id="55" name="Gráfico 103" descr="Europa con relleno sólido">
                <a:extLst>
                  <a:ext uri="{FF2B5EF4-FFF2-40B4-BE49-F238E27FC236}">
                    <a16:creationId xmlns:a16="http://schemas.microsoft.com/office/drawing/2014/main" id="{6B454CD1-E541-48B0-9AA2-78761DEB3477}"/>
                  </a:ext>
                </a:extLst>
              </p:cNvPr>
              <p:cNvPicPr>
                <a:picLocks noChangeAspect="1"/>
              </p:cNvPicPr>
              <p:nvPr/>
            </p:nvPicPr>
            <p:blipFill>
              <a:blip cstate="print">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4401416">
                <a:off x="6919896" y="4157728"/>
                <a:ext cx="285923" cy="285923"/>
              </a:xfrm>
              <a:prstGeom prst="rect">
                <a:avLst/>
              </a:prstGeom>
              <a:ln>
                <a:noFill/>
              </a:ln>
            </p:spPr>
          </p:pic>
        </p:grpSp>
        <p:grpSp>
          <p:nvGrpSpPr>
            <p:cNvPr id="51" name="Grupo 50">
              <a:extLst>
                <a:ext uri="{FF2B5EF4-FFF2-40B4-BE49-F238E27FC236}">
                  <a16:creationId xmlns:a16="http://schemas.microsoft.com/office/drawing/2014/main" id="{1805141B-9029-4E9A-B2E6-753597DA985A}"/>
                </a:ext>
              </a:extLst>
            </p:cNvPr>
            <p:cNvGrpSpPr/>
            <p:nvPr/>
          </p:nvGrpSpPr>
          <p:grpSpPr>
            <a:xfrm flipH="1">
              <a:off x="6876762" y="2964006"/>
              <a:ext cx="457200" cy="457200"/>
              <a:chOff x="6560236" y="3797893"/>
              <a:chExt cx="720000" cy="720000"/>
            </a:xfrm>
          </p:grpSpPr>
          <p:pic>
            <p:nvPicPr>
              <p:cNvPr id="52" name="Gráfico 105" descr="Conejo con relleno sólido">
                <a:extLst>
                  <a:ext uri="{FF2B5EF4-FFF2-40B4-BE49-F238E27FC236}">
                    <a16:creationId xmlns:a16="http://schemas.microsoft.com/office/drawing/2014/main" id="{8C7015AD-233C-4883-A707-B9F86BBDF1B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6560236" y="3797893"/>
                <a:ext cx="720000" cy="720000"/>
              </a:xfrm>
              <a:prstGeom prst="rect">
                <a:avLst/>
              </a:prstGeom>
              <a:ln>
                <a:noFill/>
              </a:ln>
            </p:spPr>
          </p:pic>
          <p:pic>
            <p:nvPicPr>
              <p:cNvPr id="53" name="Gráfico 106" descr="Europa con relleno sólido">
                <a:extLst>
                  <a:ext uri="{FF2B5EF4-FFF2-40B4-BE49-F238E27FC236}">
                    <a16:creationId xmlns:a16="http://schemas.microsoft.com/office/drawing/2014/main" id="{E3FD6F10-1A2D-4073-90DE-BDADADA2C319}"/>
                  </a:ext>
                </a:extLst>
              </p:cNvPr>
              <p:cNvPicPr>
                <a:picLocks noChangeAspect="1"/>
              </p:cNvPicPr>
              <p:nvPr/>
            </p:nvPicPr>
            <p:blipFill>
              <a:blip cstate="print">
                <a:duotone>
                  <a:schemeClr val="accent4">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4401416">
                <a:off x="6919896" y="4157728"/>
                <a:ext cx="285923" cy="285923"/>
              </a:xfrm>
              <a:prstGeom prst="rect">
                <a:avLst/>
              </a:prstGeom>
              <a:ln>
                <a:noFill/>
              </a:ln>
            </p:spPr>
          </p:pic>
        </p:grpSp>
        <p:grpSp>
          <p:nvGrpSpPr>
            <p:cNvPr id="42" name="Grupo 41">
              <a:extLst>
                <a:ext uri="{FF2B5EF4-FFF2-40B4-BE49-F238E27FC236}">
                  <a16:creationId xmlns:a16="http://schemas.microsoft.com/office/drawing/2014/main" id="{663E4EAC-EA96-49DA-BEAE-774091F074F2}"/>
                </a:ext>
              </a:extLst>
            </p:cNvPr>
            <p:cNvGrpSpPr/>
            <p:nvPr/>
          </p:nvGrpSpPr>
          <p:grpSpPr>
            <a:xfrm>
              <a:off x="6738448" y="1670670"/>
              <a:ext cx="1132113" cy="914400"/>
              <a:chOff x="4467627" y="4728991"/>
              <a:chExt cx="1132113" cy="914400"/>
            </a:xfrm>
          </p:grpSpPr>
          <p:pic>
            <p:nvPicPr>
              <p:cNvPr id="60" name="Gráfico 16" descr="Zorro con relleno sólido">
                <a:extLst>
                  <a:ext uri="{FF2B5EF4-FFF2-40B4-BE49-F238E27FC236}">
                    <a16:creationId xmlns:a16="http://schemas.microsoft.com/office/drawing/2014/main" id="{04DAC8A1-E4AA-4DD4-983C-3D9B04AF7D0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67627" y="4728991"/>
                <a:ext cx="914400" cy="914400"/>
              </a:xfrm>
              <a:prstGeom prst="rect">
                <a:avLst/>
              </a:prstGeom>
              <a:ln>
                <a:noFill/>
              </a:ln>
            </p:spPr>
          </p:pic>
          <p:pic>
            <p:nvPicPr>
              <p:cNvPr id="61" name="Gráfico 89" descr="Conejo contorno">
                <a:extLst>
                  <a:ext uri="{FF2B5EF4-FFF2-40B4-BE49-F238E27FC236}">
                    <a16:creationId xmlns:a16="http://schemas.microsoft.com/office/drawing/2014/main" id="{6FC44158-B63F-422F-B528-0D4DCA00A7B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777075">
                <a:off x="5142540" y="4924933"/>
                <a:ext cx="457200" cy="457200"/>
              </a:xfrm>
              <a:prstGeom prst="rect">
                <a:avLst/>
              </a:prstGeom>
              <a:ln>
                <a:noFill/>
              </a:ln>
            </p:spPr>
          </p:pic>
        </p:grpSp>
      </p:grpSp>
      <p:sp>
        <p:nvSpPr>
          <p:cNvPr id="99" name="CuadroTexto 98"/>
          <p:cNvSpPr txBox="1"/>
          <p:nvPr/>
        </p:nvSpPr>
        <p:spPr>
          <a:xfrm>
            <a:off x="261303" y="4226388"/>
            <a:ext cx="3539703" cy="1328023"/>
          </a:xfrm>
          <a:prstGeom prst="wedgeRoundRectCallout">
            <a:avLst>
              <a:gd name="adj1" fmla="val -21254"/>
              <a:gd name="adj2" fmla="val -19480"/>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¿Qué característica debiesen tener las variaciones en la población para formar parte de este proceso?</a:t>
            </a:r>
            <a:endParaRPr lang="es-CL" b="1" dirty="0">
              <a:solidFill>
                <a:schemeClr val="tx1"/>
              </a:solidFill>
            </a:endParaRPr>
          </a:p>
        </p:txBody>
      </p:sp>
      <p:sp>
        <p:nvSpPr>
          <p:cNvPr id="100" name="CuadroTexto 99"/>
          <p:cNvSpPr txBox="1"/>
          <p:nvPr/>
        </p:nvSpPr>
        <p:spPr>
          <a:xfrm>
            <a:off x="4254345" y="4243730"/>
            <a:ext cx="4576053" cy="1021556"/>
          </a:xfrm>
          <a:prstGeom prst="wedgeRoundRectCallout">
            <a:avLst>
              <a:gd name="adj1" fmla="val -21254"/>
              <a:gd name="adj2" fmla="val -19480"/>
              <a:gd name="adj3" fmla="val 16667"/>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¿Qué beneficio tendrían los organismos con variaciones que les proporcionen ventajas frente a las presiones selectivas?</a:t>
            </a:r>
            <a:endParaRPr lang="es-CL" b="1" dirty="0">
              <a:solidFill>
                <a:schemeClr val="tx1"/>
              </a:solidFill>
            </a:endParaRPr>
          </a:p>
        </p:txBody>
      </p:sp>
      <p:sp>
        <p:nvSpPr>
          <p:cNvPr id="101" name="Bocadillo: rectángulo con esquinas redondeadas 25">
            <a:extLst>
              <a:ext uri="{FF2B5EF4-FFF2-40B4-BE49-F238E27FC236}">
                <a16:creationId xmlns:a16="http://schemas.microsoft.com/office/drawing/2014/main" id="{A1A1AA04-5AEF-4469-ADFC-7AF04512FAEA}"/>
              </a:ext>
            </a:extLst>
          </p:cNvPr>
          <p:cNvSpPr/>
          <p:nvPr/>
        </p:nvSpPr>
        <p:spPr>
          <a:xfrm>
            <a:off x="4626618" y="5376640"/>
            <a:ext cx="4114166" cy="825372"/>
          </a:xfrm>
          <a:prstGeom prst="wedgeRoundRectCallout">
            <a:avLst>
              <a:gd name="adj1" fmla="val 19535"/>
              <a:gd name="adj2" fmla="val -27913"/>
              <a:gd name="adj3" fmla="val 16667"/>
            </a:avLst>
          </a:prstGeom>
          <a:solidFill>
            <a:srgbClr val="7030A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tLang="es-CL" sz="1600" b="1" dirty="0"/>
              <a:t>Más oportunidades de sobrevivir y reproducirse, es decir, </a:t>
            </a:r>
            <a:r>
              <a:rPr lang="es-ES" altLang="es-CL" sz="1600" b="1" u="sng" dirty="0">
                <a:solidFill>
                  <a:schemeClr val="accent4"/>
                </a:solidFill>
              </a:rPr>
              <a:t>mayor éxito reproductivo</a:t>
            </a:r>
            <a:r>
              <a:rPr lang="es-ES" altLang="es-CL" sz="1600" b="1" dirty="0">
                <a:solidFill>
                  <a:schemeClr val="accent4"/>
                </a:solidFill>
              </a:rPr>
              <a:t> </a:t>
            </a:r>
            <a:r>
              <a:rPr lang="es-ES" altLang="es-CL" sz="1600" b="1" dirty="0">
                <a:solidFill>
                  <a:schemeClr val="bg1"/>
                </a:solidFill>
              </a:rPr>
              <a:t>(</a:t>
            </a:r>
            <a:r>
              <a:rPr lang="es-ES" altLang="es-CL" sz="1600" b="1" u="sng" dirty="0">
                <a:solidFill>
                  <a:schemeClr val="accent4"/>
                </a:solidFill>
              </a:rPr>
              <a:t>adecuación biológica </a:t>
            </a:r>
            <a:r>
              <a:rPr lang="es-ES" altLang="es-CL" sz="1600" b="1" dirty="0">
                <a:solidFill>
                  <a:schemeClr val="bg1"/>
                </a:solidFill>
              </a:rPr>
              <a:t>o</a:t>
            </a:r>
            <a:r>
              <a:rPr lang="es-ES" altLang="es-CL" sz="1600" b="1" dirty="0">
                <a:solidFill>
                  <a:schemeClr val="accent4"/>
                </a:solidFill>
              </a:rPr>
              <a:t> </a:t>
            </a:r>
            <a:r>
              <a:rPr lang="es-ES" altLang="es-CL" sz="1600" b="1" u="sng" dirty="0">
                <a:solidFill>
                  <a:schemeClr val="accent4"/>
                </a:solidFill>
              </a:rPr>
              <a:t>fitness</a:t>
            </a:r>
            <a:r>
              <a:rPr lang="es-ES" altLang="es-CL" sz="1600" b="1" dirty="0">
                <a:solidFill>
                  <a:schemeClr val="bg1"/>
                </a:solidFill>
              </a:rPr>
              <a:t>).</a:t>
            </a:r>
            <a:endParaRPr lang="es-CL" altLang="es-CL" sz="1600" b="1" dirty="0">
              <a:solidFill>
                <a:schemeClr val="accent4"/>
              </a:solidFill>
            </a:endParaRPr>
          </a:p>
        </p:txBody>
      </p:sp>
      <p:sp>
        <p:nvSpPr>
          <p:cNvPr id="9" name="CuadroTexto 8"/>
          <p:cNvSpPr txBox="1"/>
          <p:nvPr/>
        </p:nvSpPr>
        <p:spPr>
          <a:xfrm>
            <a:off x="238687" y="2071132"/>
            <a:ext cx="765717" cy="369332"/>
          </a:xfrm>
          <a:prstGeom prst="rect">
            <a:avLst/>
          </a:prstGeom>
          <a:noFill/>
        </p:spPr>
        <p:txBody>
          <a:bodyPr wrap="square" rtlCol="0">
            <a:spAutoFit/>
          </a:bodyPr>
          <a:lstStyle/>
          <a:p>
            <a:r>
              <a:rPr lang="es-ES" dirty="0"/>
              <a:t>1.</a:t>
            </a:r>
            <a:endParaRPr lang="es-CL" dirty="0"/>
          </a:p>
        </p:txBody>
      </p:sp>
      <p:sp>
        <p:nvSpPr>
          <p:cNvPr id="102" name="CuadroTexto 101"/>
          <p:cNvSpPr txBox="1"/>
          <p:nvPr/>
        </p:nvSpPr>
        <p:spPr>
          <a:xfrm>
            <a:off x="3488628" y="2022533"/>
            <a:ext cx="765717" cy="369332"/>
          </a:xfrm>
          <a:prstGeom prst="rect">
            <a:avLst/>
          </a:prstGeom>
          <a:noFill/>
        </p:spPr>
        <p:txBody>
          <a:bodyPr wrap="square" rtlCol="0">
            <a:spAutoFit/>
          </a:bodyPr>
          <a:lstStyle/>
          <a:p>
            <a:r>
              <a:rPr lang="es-ES" dirty="0"/>
              <a:t>2.</a:t>
            </a:r>
            <a:endParaRPr lang="es-CL" dirty="0"/>
          </a:p>
        </p:txBody>
      </p:sp>
      <p:sp>
        <p:nvSpPr>
          <p:cNvPr id="103" name="CuadroTexto 102"/>
          <p:cNvSpPr txBox="1"/>
          <p:nvPr/>
        </p:nvSpPr>
        <p:spPr>
          <a:xfrm>
            <a:off x="6372879" y="2027098"/>
            <a:ext cx="765717" cy="369332"/>
          </a:xfrm>
          <a:prstGeom prst="rect">
            <a:avLst/>
          </a:prstGeom>
          <a:noFill/>
        </p:spPr>
        <p:txBody>
          <a:bodyPr wrap="square" rtlCol="0">
            <a:spAutoFit/>
          </a:bodyPr>
          <a:lstStyle/>
          <a:p>
            <a:r>
              <a:rPr lang="es-ES" dirty="0"/>
              <a:t>3.</a:t>
            </a:r>
            <a:endParaRPr lang="es-CL" dirty="0"/>
          </a:p>
        </p:txBody>
      </p:sp>
      <p:sp>
        <p:nvSpPr>
          <p:cNvPr id="104" name="Bocadillo: rectángulo con esquinas redondeadas 25">
            <a:extLst>
              <a:ext uri="{FF2B5EF4-FFF2-40B4-BE49-F238E27FC236}">
                <a16:creationId xmlns:a16="http://schemas.microsoft.com/office/drawing/2014/main" id="{A1A1AA04-5AEF-4469-ADFC-7AF04512FAEA}"/>
              </a:ext>
            </a:extLst>
          </p:cNvPr>
          <p:cNvSpPr/>
          <p:nvPr/>
        </p:nvSpPr>
        <p:spPr>
          <a:xfrm>
            <a:off x="2359780" y="5707157"/>
            <a:ext cx="4746216" cy="825372"/>
          </a:xfrm>
          <a:prstGeom prst="wedgeRoundRectCallout">
            <a:avLst>
              <a:gd name="adj1" fmla="val 19535"/>
              <a:gd name="adj2" fmla="val -27913"/>
              <a:gd name="adj3" fmla="val 16667"/>
            </a:avLst>
          </a:prstGeom>
          <a:solidFill>
            <a:srgbClr val="7030A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ltLang="es-CL" sz="1600" b="1" dirty="0"/>
              <a:t>Hay más conejos oscuros. Las variaciones ventajosas se fijan como </a:t>
            </a:r>
            <a:r>
              <a:rPr lang="es-ES" altLang="es-CL" sz="1600" b="1" dirty="0">
                <a:solidFill>
                  <a:schemeClr val="accent4"/>
                </a:solidFill>
              </a:rPr>
              <a:t>adaptaciones</a:t>
            </a:r>
            <a:r>
              <a:rPr lang="es-ES" altLang="es-CL" sz="1600" b="1" dirty="0"/>
              <a:t> en la población.</a:t>
            </a:r>
            <a:endParaRPr lang="es-CL" altLang="es-CL" sz="1600" b="1" dirty="0">
              <a:solidFill>
                <a:schemeClr val="accent4"/>
              </a:solidFill>
            </a:endParaRPr>
          </a:p>
        </p:txBody>
      </p:sp>
      <p:grpSp>
        <p:nvGrpSpPr>
          <p:cNvPr id="134" name="Grupo 133"/>
          <p:cNvGrpSpPr/>
          <p:nvPr/>
        </p:nvGrpSpPr>
        <p:grpSpPr>
          <a:xfrm>
            <a:off x="617971" y="1787437"/>
            <a:ext cx="1383814" cy="1304280"/>
            <a:chOff x="4825750" y="4582433"/>
            <a:chExt cx="1836202" cy="1810829"/>
          </a:xfrm>
        </p:grpSpPr>
        <p:sp>
          <p:nvSpPr>
            <p:cNvPr id="135" name="Elipse 134">
              <a:extLst>
                <a:ext uri="{FF2B5EF4-FFF2-40B4-BE49-F238E27FC236}">
                  <a16:creationId xmlns:a16="http://schemas.microsoft.com/office/drawing/2014/main" id="{DCDEE303-76E2-49D4-95D3-023058CFFF54}"/>
                </a:ext>
              </a:extLst>
            </p:cNvPr>
            <p:cNvSpPr/>
            <p:nvPr/>
          </p:nvSpPr>
          <p:spPr>
            <a:xfrm>
              <a:off x="4825750" y="4587926"/>
              <a:ext cx="1800000" cy="1800000"/>
            </a:xfrm>
            <a:prstGeom prst="ellipse">
              <a:avLst/>
            </a:prstGeom>
            <a:solidFill>
              <a:srgbClr val="C00000">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36" name="Gráfico 6" descr="Conejo contorno">
              <a:extLst>
                <a:ext uri="{FF2B5EF4-FFF2-40B4-BE49-F238E27FC236}">
                  <a16:creationId xmlns:a16="http://schemas.microsoft.com/office/drawing/2014/main" id="{EA10C988-051A-4B8D-87FF-80FC64BCFA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25750" y="5056012"/>
              <a:ext cx="457200" cy="457200"/>
            </a:xfrm>
            <a:prstGeom prst="rect">
              <a:avLst/>
            </a:prstGeom>
            <a:ln>
              <a:noFill/>
            </a:ln>
          </p:spPr>
        </p:pic>
        <p:pic>
          <p:nvPicPr>
            <p:cNvPr id="137" name="Gráfico 50" descr="Conejo contorno">
              <a:extLst>
                <a:ext uri="{FF2B5EF4-FFF2-40B4-BE49-F238E27FC236}">
                  <a16:creationId xmlns:a16="http://schemas.microsoft.com/office/drawing/2014/main" id="{9B6114FA-C00F-4725-ABD5-0F47CADB5B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8963" y="5936062"/>
              <a:ext cx="457200" cy="457200"/>
            </a:xfrm>
            <a:prstGeom prst="rect">
              <a:avLst/>
            </a:prstGeom>
            <a:ln>
              <a:noFill/>
            </a:ln>
          </p:spPr>
        </p:pic>
        <p:pic>
          <p:nvPicPr>
            <p:cNvPr id="138" name="Gráfico 51" descr="Conejo contorno">
              <a:extLst>
                <a:ext uri="{FF2B5EF4-FFF2-40B4-BE49-F238E27FC236}">
                  <a16:creationId xmlns:a16="http://schemas.microsoft.com/office/drawing/2014/main" id="{CEFCAFC5-EC49-4BB7-82DE-A4DB894F695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86365" y="4582433"/>
              <a:ext cx="457200" cy="457200"/>
            </a:xfrm>
            <a:prstGeom prst="rect">
              <a:avLst/>
            </a:prstGeom>
            <a:ln>
              <a:noFill/>
            </a:ln>
          </p:spPr>
        </p:pic>
        <p:pic>
          <p:nvPicPr>
            <p:cNvPr id="139" name="Gráfico 52" descr="Conejo contorno">
              <a:extLst>
                <a:ext uri="{FF2B5EF4-FFF2-40B4-BE49-F238E27FC236}">
                  <a16:creationId xmlns:a16="http://schemas.microsoft.com/office/drawing/2014/main" id="{FFBF7B10-032E-4639-AC52-58B80DF95E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1139087">
              <a:off x="5986397" y="5584761"/>
              <a:ext cx="457200" cy="457200"/>
            </a:xfrm>
            <a:prstGeom prst="rect">
              <a:avLst/>
            </a:prstGeom>
            <a:ln>
              <a:noFill/>
            </a:ln>
          </p:spPr>
        </p:pic>
        <p:pic>
          <p:nvPicPr>
            <p:cNvPr id="140" name="Gráfico 54" descr="Conejo contorno">
              <a:extLst>
                <a:ext uri="{FF2B5EF4-FFF2-40B4-BE49-F238E27FC236}">
                  <a16:creationId xmlns:a16="http://schemas.microsoft.com/office/drawing/2014/main" id="{BE043CEA-590E-4856-84B1-12DD2BA4C5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225057" y="5297880"/>
              <a:ext cx="457200" cy="457200"/>
            </a:xfrm>
            <a:prstGeom prst="rect">
              <a:avLst/>
            </a:prstGeom>
            <a:ln>
              <a:noFill/>
            </a:ln>
          </p:spPr>
        </p:pic>
        <p:pic>
          <p:nvPicPr>
            <p:cNvPr id="141" name="Gráfico 55" descr="Conejo contorno">
              <a:extLst>
                <a:ext uri="{FF2B5EF4-FFF2-40B4-BE49-F238E27FC236}">
                  <a16:creationId xmlns:a16="http://schemas.microsoft.com/office/drawing/2014/main" id="{5ED698ED-14CE-4147-AE93-4D8548B2C5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25178" y="4985295"/>
              <a:ext cx="457200" cy="457200"/>
            </a:xfrm>
            <a:prstGeom prst="rect">
              <a:avLst/>
            </a:prstGeom>
            <a:ln>
              <a:noFill/>
            </a:ln>
          </p:spPr>
        </p:pic>
        <p:pic>
          <p:nvPicPr>
            <p:cNvPr id="142" name="Gráfico 56" descr="Conejo contorno">
              <a:extLst>
                <a:ext uri="{FF2B5EF4-FFF2-40B4-BE49-F238E27FC236}">
                  <a16:creationId xmlns:a16="http://schemas.microsoft.com/office/drawing/2014/main" id="{4353898D-827C-4878-87D7-8BAA64FE9B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246864" y="4621526"/>
              <a:ext cx="457200" cy="457201"/>
            </a:xfrm>
            <a:prstGeom prst="rect">
              <a:avLst/>
            </a:prstGeom>
            <a:ln>
              <a:noFill/>
            </a:ln>
          </p:spPr>
        </p:pic>
        <p:pic>
          <p:nvPicPr>
            <p:cNvPr id="143" name="Gráfico 57" descr="Conejo contorno">
              <a:extLst>
                <a:ext uri="{FF2B5EF4-FFF2-40B4-BE49-F238E27FC236}">
                  <a16:creationId xmlns:a16="http://schemas.microsoft.com/office/drawing/2014/main" id="{54E8BCA6-2C3B-40C4-A6C3-47E0E8CDAE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564279" y="4900941"/>
              <a:ext cx="457200" cy="457200"/>
            </a:xfrm>
            <a:prstGeom prst="rect">
              <a:avLst/>
            </a:prstGeom>
            <a:ln>
              <a:noFill/>
            </a:ln>
          </p:spPr>
        </p:pic>
        <p:pic>
          <p:nvPicPr>
            <p:cNvPr id="144" name="Gráfico 76" descr="Conejo contorno">
              <a:extLst>
                <a:ext uri="{FF2B5EF4-FFF2-40B4-BE49-F238E27FC236}">
                  <a16:creationId xmlns:a16="http://schemas.microsoft.com/office/drawing/2014/main" id="{3DE7EDA7-8CD0-465D-8412-F3876F2E04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898434" flipH="1">
              <a:off x="5755837" y="5294478"/>
              <a:ext cx="457200" cy="457200"/>
            </a:xfrm>
            <a:prstGeom prst="rect">
              <a:avLst/>
            </a:prstGeom>
            <a:ln>
              <a:noFill/>
            </a:ln>
          </p:spPr>
        </p:pic>
        <p:pic>
          <p:nvPicPr>
            <p:cNvPr id="145" name="Gráfico 77" descr="Conejo contorno">
              <a:extLst>
                <a:ext uri="{FF2B5EF4-FFF2-40B4-BE49-F238E27FC236}">
                  <a16:creationId xmlns:a16="http://schemas.microsoft.com/office/drawing/2014/main" id="{B5BFCAB7-5847-49AA-A3FB-268FD986E2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4929449" y="5426954"/>
              <a:ext cx="457200" cy="457200"/>
            </a:xfrm>
            <a:prstGeom prst="rect">
              <a:avLst/>
            </a:prstGeom>
            <a:ln>
              <a:noFill/>
            </a:ln>
          </p:spPr>
        </p:pic>
        <p:pic>
          <p:nvPicPr>
            <p:cNvPr id="146" name="Gráfico 78" descr="Conejo contorno">
              <a:extLst>
                <a:ext uri="{FF2B5EF4-FFF2-40B4-BE49-F238E27FC236}">
                  <a16:creationId xmlns:a16="http://schemas.microsoft.com/office/drawing/2014/main" id="{729B8182-1A9E-4740-802A-D4B2EC51AE9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155537" y="4958908"/>
              <a:ext cx="457200" cy="457200"/>
            </a:xfrm>
            <a:prstGeom prst="rect">
              <a:avLst/>
            </a:prstGeom>
            <a:ln>
              <a:noFill/>
            </a:ln>
          </p:spPr>
        </p:pic>
        <p:pic>
          <p:nvPicPr>
            <p:cNvPr id="147" name="Gráfico 79" descr="Conejo contorno">
              <a:extLst>
                <a:ext uri="{FF2B5EF4-FFF2-40B4-BE49-F238E27FC236}">
                  <a16:creationId xmlns:a16="http://schemas.microsoft.com/office/drawing/2014/main" id="{E094D183-2E20-4C4A-9DD7-038253C294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20909033" flipH="1">
              <a:off x="5773610" y="5833581"/>
              <a:ext cx="457200" cy="457200"/>
            </a:xfrm>
            <a:prstGeom prst="rect">
              <a:avLst/>
            </a:prstGeom>
            <a:ln>
              <a:noFill/>
            </a:ln>
          </p:spPr>
        </p:pic>
        <p:pic>
          <p:nvPicPr>
            <p:cNvPr id="148" name="Gráfico 80" descr="Conejo contorno">
              <a:extLst>
                <a:ext uri="{FF2B5EF4-FFF2-40B4-BE49-F238E27FC236}">
                  <a16:creationId xmlns:a16="http://schemas.microsoft.com/office/drawing/2014/main" id="{B7691652-5BAF-423F-8C83-E25D0EB076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204752" y="5311489"/>
              <a:ext cx="457200" cy="457200"/>
            </a:xfrm>
            <a:prstGeom prst="rect">
              <a:avLst/>
            </a:prstGeom>
            <a:ln>
              <a:noFill/>
            </a:ln>
          </p:spPr>
        </p:pic>
        <p:pic>
          <p:nvPicPr>
            <p:cNvPr id="149" name="Gráfico 81" descr="Conejo contorno">
              <a:extLst>
                <a:ext uri="{FF2B5EF4-FFF2-40B4-BE49-F238E27FC236}">
                  <a16:creationId xmlns:a16="http://schemas.microsoft.com/office/drawing/2014/main" id="{C56676B6-E8F5-4029-BC2B-E342F7F748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243627" flipH="1">
              <a:off x="5027430" y="5765081"/>
              <a:ext cx="457200" cy="457200"/>
            </a:xfrm>
            <a:prstGeom prst="rect">
              <a:avLst/>
            </a:prstGeom>
            <a:ln>
              <a:noFill/>
            </a:ln>
          </p:spPr>
        </p:pic>
        <p:pic>
          <p:nvPicPr>
            <p:cNvPr id="150" name="Gráfico 82" descr="Conejo contorno">
              <a:extLst>
                <a:ext uri="{FF2B5EF4-FFF2-40B4-BE49-F238E27FC236}">
                  <a16:creationId xmlns:a16="http://schemas.microsoft.com/office/drawing/2014/main" id="{E5BDD0E5-0400-4811-8FDF-765D998101E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208312" flipH="1">
              <a:off x="5508552" y="5536481"/>
              <a:ext cx="457200" cy="457200"/>
            </a:xfrm>
            <a:prstGeom prst="rect">
              <a:avLst/>
            </a:prstGeom>
            <a:ln>
              <a:noFill/>
            </a:ln>
          </p:spPr>
        </p:pic>
        <p:pic>
          <p:nvPicPr>
            <p:cNvPr id="151" name="Gráfico 83" descr="Conejo contorno">
              <a:extLst>
                <a:ext uri="{FF2B5EF4-FFF2-40B4-BE49-F238E27FC236}">
                  <a16:creationId xmlns:a16="http://schemas.microsoft.com/office/drawing/2014/main" id="{239EADE7-C547-4A78-A47F-99E7FFD5E0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5905772" y="4798181"/>
              <a:ext cx="457200" cy="457200"/>
            </a:xfrm>
            <a:prstGeom prst="rect">
              <a:avLst/>
            </a:prstGeom>
            <a:ln>
              <a:noFill/>
            </a:ln>
          </p:spPr>
        </p:pic>
      </p:grpSp>
    </p:spTree>
    <p:extLst>
      <p:ext uri="{BB962C8B-B14F-4D97-AF65-F5344CB8AC3E}">
        <p14:creationId xmlns:p14="http://schemas.microsoft.com/office/powerpoint/2010/main" val="2958509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fade">
                                      <p:cBhvr>
                                        <p:cTn id="16" dur="500"/>
                                        <p:tgtEl>
                                          <p:spTgt spid="9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fade">
                                      <p:cBhvr>
                                        <p:cTn id="39" dur="500"/>
                                        <p:tgtEl>
                                          <p:spTgt spid="8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92"/>
                                        </p:tgtEl>
                                        <p:attrNameLst>
                                          <p:attrName>style.visibility</p:attrName>
                                        </p:attrNameLst>
                                      </p:cBhvr>
                                      <p:to>
                                        <p:strVal val="visible"/>
                                      </p:to>
                                    </p:set>
                                    <p:animEffect transition="in" filter="fade">
                                      <p:cBhvr>
                                        <p:cTn id="48" dur="500"/>
                                        <p:tgtEl>
                                          <p:spTgt spid="9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99"/>
                                        </p:tgtEl>
                                        <p:attrNameLst>
                                          <p:attrName>style.visibility</p:attrName>
                                        </p:attrNameLst>
                                      </p:cBhvr>
                                      <p:to>
                                        <p:strVal val="visible"/>
                                      </p:to>
                                    </p:set>
                                    <p:animEffect transition="in" filter="fade">
                                      <p:cBhvr>
                                        <p:cTn id="58" dur="500"/>
                                        <p:tgtEl>
                                          <p:spTgt spid="9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500"/>
                                        <p:tgtEl>
                                          <p:spTgt spid="8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00"/>
                                        </p:tgtEl>
                                        <p:attrNameLst>
                                          <p:attrName>style.visibility</p:attrName>
                                        </p:attrNameLst>
                                      </p:cBhvr>
                                      <p:to>
                                        <p:strVal val="visible"/>
                                      </p:to>
                                    </p:set>
                                    <p:animEffect transition="in" filter="fade">
                                      <p:cBhvr>
                                        <p:cTn id="68" dur="500"/>
                                        <p:tgtEl>
                                          <p:spTgt spid="10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01"/>
                                        </p:tgtEl>
                                        <p:attrNameLst>
                                          <p:attrName>style.visibility</p:attrName>
                                        </p:attrNameLst>
                                      </p:cBhvr>
                                      <p:to>
                                        <p:strVal val="visible"/>
                                      </p:to>
                                    </p:set>
                                    <p:animEffect transition="in" filter="fade">
                                      <p:cBhvr>
                                        <p:cTn id="73" dur="500"/>
                                        <p:tgtEl>
                                          <p:spTgt spid="10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500"/>
                                        <p:tgtEl>
                                          <p:spTgt spid="99"/>
                                        </p:tgtEl>
                                      </p:cBhvr>
                                    </p:animEffect>
                                    <p:set>
                                      <p:cBhvr>
                                        <p:cTn id="78" dur="1" fill="hold">
                                          <p:stCondLst>
                                            <p:cond delay="499"/>
                                          </p:stCondLst>
                                        </p:cTn>
                                        <p:tgtEl>
                                          <p:spTgt spid="99"/>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500"/>
                                        <p:tgtEl>
                                          <p:spTgt spid="84"/>
                                        </p:tgtEl>
                                      </p:cBhvr>
                                    </p:animEffect>
                                    <p:set>
                                      <p:cBhvr>
                                        <p:cTn id="81" dur="1" fill="hold">
                                          <p:stCondLst>
                                            <p:cond delay="499"/>
                                          </p:stCondLst>
                                        </p:cTn>
                                        <p:tgtEl>
                                          <p:spTgt spid="84"/>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500"/>
                                        <p:tgtEl>
                                          <p:spTgt spid="100"/>
                                        </p:tgtEl>
                                      </p:cBhvr>
                                    </p:animEffect>
                                    <p:set>
                                      <p:cBhvr>
                                        <p:cTn id="84" dur="1" fill="hold">
                                          <p:stCondLst>
                                            <p:cond delay="499"/>
                                          </p:stCondLst>
                                        </p:cTn>
                                        <p:tgtEl>
                                          <p:spTgt spid="100"/>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500"/>
                                        <p:tgtEl>
                                          <p:spTgt spid="101"/>
                                        </p:tgtEl>
                                      </p:cBhvr>
                                    </p:animEffect>
                                    <p:set>
                                      <p:cBhvr>
                                        <p:cTn id="87" dur="1" fill="hold">
                                          <p:stCondLst>
                                            <p:cond delay="499"/>
                                          </p:stCondLst>
                                        </p:cTn>
                                        <p:tgtEl>
                                          <p:spTgt spid="101"/>
                                        </p:tgtEl>
                                        <p:attrNameLst>
                                          <p:attrName>style.visibility</p:attrName>
                                        </p:attrNameLst>
                                      </p:cBhvr>
                                      <p:to>
                                        <p:strVal val="hidden"/>
                                      </p:to>
                                    </p:set>
                                  </p:childTnLst>
                                </p:cTn>
                              </p:par>
                            </p:childTnLst>
                          </p:cTn>
                        </p:par>
                        <p:par>
                          <p:cTn id="88" fill="hold">
                            <p:stCondLst>
                              <p:cond delay="500"/>
                            </p:stCondLst>
                            <p:childTnLst>
                              <p:par>
                                <p:cTn id="89" presetID="10" presetClass="entr" presetSubtype="0" fill="hold" grpId="0" nodeType="afterEffect">
                                  <p:stCondLst>
                                    <p:cond delay="0"/>
                                  </p:stCondLst>
                                  <p:childTnLst>
                                    <p:set>
                                      <p:cBhvr>
                                        <p:cTn id="90" dur="1" fill="hold">
                                          <p:stCondLst>
                                            <p:cond delay="0"/>
                                          </p:stCondLst>
                                        </p:cTn>
                                        <p:tgtEl>
                                          <p:spTgt spid="97"/>
                                        </p:tgtEl>
                                        <p:attrNameLst>
                                          <p:attrName>style.visibility</p:attrName>
                                        </p:attrNameLst>
                                      </p:cBhvr>
                                      <p:to>
                                        <p:strVal val="visible"/>
                                      </p:to>
                                    </p:set>
                                    <p:animEffect transition="in" filter="fade">
                                      <p:cBhvr>
                                        <p:cTn id="91" dur="500"/>
                                        <p:tgtEl>
                                          <p:spTgt spid="97"/>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104"/>
                                        </p:tgtEl>
                                        <p:attrNameLst>
                                          <p:attrName>style.visibility</p:attrName>
                                        </p:attrNameLst>
                                      </p:cBhvr>
                                      <p:to>
                                        <p:strVal val="visible"/>
                                      </p:to>
                                    </p:set>
                                    <p:animEffect transition="in" filter="fade">
                                      <p:cBhvr>
                                        <p:cTn id="96"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4" grpId="1" animBg="1"/>
      <p:bldP spid="88" grpId="0" animBg="1"/>
      <p:bldP spid="89" grpId="0" animBg="1"/>
      <p:bldP spid="90" grpId="0" animBg="1"/>
      <p:bldP spid="92" grpId="0" animBg="1"/>
      <p:bldP spid="2" grpId="0"/>
      <p:bldP spid="95" grpId="0" animBg="1"/>
      <p:bldP spid="96" grpId="0" animBg="1"/>
      <p:bldP spid="97" grpId="0" animBg="1"/>
      <p:bldP spid="99" grpId="0" animBg="1"/>
      <p:bldP spid="99" grpId="1" animBg="1"/>
      <p:bldP spid="100" grpId="0" animBg="1"/>
      <p:bldP spid="100" grpId="1" animBg="1"/>
      <p:bldP spid="101" grpId="0" animBg="1"/>
      <p:bldP spid="101" grpId="1" animBg="1"/>
      <p:bldP spid="9" grpId="0"/>
      <p:bldP spid="102" grpId="0"/>
      <p:bldP spid="103" grpId="0"/>
      <p:bldP spid="10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901212" y="1507102"/>
            <a:ext cx="7303981" cy="1754326"/>
          </a:xfrm>
          <a:prstGeom prst="rect">
            <a:avLst/>
          </a:prstGeom>
        </p:spPr>
        <p:txBody>
          <a:bodyPr wrap="square">
            <a:spAutoFit/>
          </a:bodyPr>
          <a:lstStyle/>
          <a:p>
            <a:pPr algn="just"/>
            <a:r>
              <a:rPr lang="es-ES" dirty="0">
                <a:latin typeface="Arial" panose="020B0604020202020204" pitchFamily="34" charset="0"/>
                <a:cs typeface="Arial" panose="020B0604020202020204" pitchFamily="34" charset="0"/>
              </a:rPr>
              <a:t>Se ha observado que en la época de apareamiento cada pareja de caballitos de mar fecunda cerca de 2000 huevos, de los cuales eclosionan entre 100 a 1000 individuos. Finalmente, llegan a la etapa adulta alrededor de 50 caballitos de mar. Al respecto, ¿qué elemento de la teoría de evolución por selección natural está ejemplificado directamente en el texto anterior?</a:t>
            </a:r>
            <a:endParaRPr lang="es-CL" dirty="0">
              <a:latin typeface="Arial" panose="020B0604020202020204" pitchFamily="34" charset="0"/>
              <a:cs typeface="Arial" panose="020B0604020202020204" pitchFamily="34" charset="0"/>
            </a:endParaRPr>
          </a:p>
        </p:txBody>
      </p:sp>
      <p:sp>
        <p:nvSpPr>
          <p:cNvPr id="7" name="Rectángulo 6"/>
          <p:cNvSpPr/>
          <p:nvPr/>
        </p:nvSpPr>
        <p:spPr>
          <a:xfrm>
            <a:off x="901212" y="3576491"/>
            <a:ext cx="7254902" cy="1200329"/>
          </a:xfrm>
          <a:prstGeom prst="rect">
            <a:avLst/>
          </a:prstGeom>
        </p:spPr>
        <p:txBody>
          <a:bodyPr wrap="square">
            <a:spAutoFit/>
          </a:bodyPr>
          <a:lstStyle/>
          <a:p>
            <a:pPr marL="342900" indent="-342900" algn="just">
              <a:buAutoNum type="alphaUcParenR"/>
            </a:pPr>
            <a:r>
              <a:rPr lang="es-ES" dirty="0">
                <a:latin typeface="Arial" panose="020B0604020202020204" pitchFamily="34" charset="0"/>
                <a:cs typeface="Arial" panose="020B0604020202020204" pitchFamily="34" charset="0"/>
              </a:rPr>
              <a:t>La variabilidad genética </a:t>
            </a:r>
          </a:p>
          <a:p>
            <a:pPr marL="342900" indent="-342900" algn="just">
              <a:buAutoNum type="alphaUcParenR"/>
            </a:pPr>
            <a:r>
              <a:rPr lang="es-ES" dirty="0">
                <a:latin typeface="Arial" panose="020B0604020202020204" pitchFamily="34" charset="0"/>
                <a:cs typeface="Arial" panose="020B0604020202020204" pitchFamily="34" charset="0"/>
              </a:rPr>
              <a:t>La sobrevivencia diferencial </a:t>
            </a:r>
          </a:p>
          <a:p>
            <a:pPr marL="342900" indent="-342900" algn="just">
              <a:buAutoNum type="alphaUcParenR"/>
            </a:pPr>
            <a:r>
              <a:rPr lang="es-ES" dirty="0">
                <a:latin typeface="Arial" panose="020B0604020202020204" pitchFamily="34" charset="0"/>
                <a:cs typeface="Arial" panose="020B0604020202020204" pitchFamily="34" charset="0"/>
              </a:rPr>
              <a:t>La herencia de rasgos </a:t>
            </a:r>
          </a:p>
          <a:p>
            <a:pPr marL="342900" indent="-342900" algn="just">
              <a:buAutoNum type="alphaUcParenR"/>
            </a:pPr>
            <a:r>
              <a:rPr lang="es-ES" dirty="0">
                <a:latin typeface="Arial" panose="020B0604020202020204" pitchFamily="34" charset="0"/>
                <a:cs typeface="Arial" panose="020B0604020202020204" pitchFamily="34" charset="0"/>
              </a:rPr>
              <a:t>La acción de fuerzas ambientales</a:t>
            </a:r>
            <a:endParaRPr lang="es-CL" dirty="0">
              <a:latin typeface="Arial" panose="020B0604020202020204" pitchFamily="34" charset="0"/>
              <a:cs typeface="Arial" panose="020B0604020202020204" pitchFamily="34" charset="0"/>
            </a:endParaRPr>
          </a:p>
        </p:txBody>
      </p:sp>
      <p:grpSp>
        <p:nvGrpSpPr>
          <p:cNvPr id="6" name="Grupo 5"/>
          <p:cNvGrpSpPr/>
          <p:nvPr/>
        </p:nvGrpSpPr>
        <p:grpSpPr>
          <a:xfrm>
            <a:off x="6709252" y="4995749"/>
            <a:ext cx="2229968" cy="1585252"/>
            <a:chOff x="6115365" y="4728779"/>
            <a:chExt cx="2281361" cy="1585252"/>
          </a:xfrm>
        </p:grpSpPr>
        <p:grpSp>
          <p:nvGrpSpPr>
            <p:cNvPr id="16" name="22 Grupo">
              <a:extLst>
                <a:ext uri="{FF2B5EF4-FFF2-40B4-BE49-F238E27FC236}">
                  <a16:creationId xmlns:a16="http://schemas.microsoft.com/office/drawing/2014/main" id="{DC3555C4-2508-594F-9F80-02A7D52E8B18}"/>
                </a:ext>
              </a:extLst>
            </p:cNvPr>
            <p:cNvGrpSpPr/>
            <p:nvPr/>
          </p:nvGrpSpPr>
          <p:grpSpPr>
            <a:xfrm>
              <a:off x="6115365" y="4728779"/>
              <a:ext cx="1973782" cy="1585252"/>
              <a:chOff x="5947679" y="342142"/>
              <a:chExt cx="2944697" cy="2287241"/>
            </a:xfrm>
          </p:grpSpPr>
          <p:pic>
            <p:nvPicPr>
              <p:cNvPr id="17" name="Picture 3" descr="C:\Users\karla.hernandez\Desktop\PROGRAMAS ANUALES\TC31\íconos en png para PPT\pos it.png">
                <a:extLst>
                  <a:ext uri="{FF2B5EF4-FFF2-40B4-BE49-F238E27FC236}">
                    <a16:creationId xmlns:a16="http://schemas.microsoft.com/office/drawing/2014/main" id="{C6C50D2B-CB75-A045-B880-C0B727418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7679" y="759528"/>
                <a:ext cx="2784483" cy="1869855"/>
              </a:xfrm>
              <a:prstGeom prst="rect">
                <a:avLst/>
              </a:prstGeom>
              <a:noFill/>
              <a:extLst>
                <a:ext uri="{909E8E84-426E-40DD-AFC4-6F175D3DCCD1}">
                  <a14:hiddenFill xmlns:a14="http://schemas.microsoft.com/office/drawing/2010/main">
                    <a:solidFill>
                      <a:srgbClr val="FFFFFF"/>
                    </a:solidFill>
                  </a14:hiddenFill>
                </a:ext>
              </a:extLst>
            </p:spPr>
          </p:pic>
          <p:sp>
            <p:nvSpPr>
              <p:cNvPr id="18" name="24 Rectángulo">
                <a:extLst>
                  <a:ext uri="{FF2B5EF4-FFF2-40B4-BE49-F238E27FC236}">
                    <a16:creationId xmlns:a16="http://schemas.microsoft.com/office/drawing/2014/main" id="{4637185B-1329-844B-85E1-AC690FB45BEA}"/>
                  </a:ext>
                </a:extLst>
              </p:cNvPr>
              <p:cNvSpPr/>
              <p:nvPr/>
            </p:nvSpPr>
            <p:spPr>
              <a:xfrm rot="21211048">
                <a:off x="6388931" y="993531"/>
                <a:ext cx="1765425" cy="1376609"/>
              </a:xfrm>
              <a:prstGeom prst="rect">
                <a:avLst/>
              </a:prstGeom>
            </p:spPr>
            <p:txBody>
              <a:bodyPr wrap="square">
                <a:spAutoFit/>
              </a:bodyPr>
              <a:lstStyle/>
              <a:p>
                <a:pPr algn="just"/>
                <a:r>
                  <a:rPr lang="es-ES" altLang="es-CL" sz="1400" b="1" dirty="0">
                    <a:latin typeface="+mj-lt"/>
                    <a:ea typeface="Myriad Arabic"/>
                    <a:cs typeface="Myriad Arabic"/>
                  </a:rPr>
                  <a:t>Habilidad:</a:t>
                </a:r>
              </a:p>
              <a:p>
                <a:pPr algn="ctr"/>
                <a:r>
                  <a:rPr lang="es-ES" altLang="es-CL" sz="1400" dirty="0">
                    <a:latin typeface="+mj-lt"/>
                    <a:ea typeface="Myriad Arabic"/>
                    <a:cs typeface="Myriad Arabic"/>
                  </a:rPr>
                  <a:t>Planificar y conducir una investigación</a:t>
                </a:r>
              </a:p>
            </p:txBody>
          </p:sp>
          <p:pic>
            <p:nvPicPr>
              <p:cNvPr id="19" name="Picture 5" descr="C:\Users\karla.hernandez\Desktop\PROGRAMAS ANUALES\TC31\íconos en png para PPT\08 ícono.png">
                <a:extLst>
                  <a:ext uri="{FF2B5EF4-FFF2-40B4-BE49-F238E27FC236}">
                    <a16:creationId xmlns:a16="http://schemas.microsoft.com/office/drawing/2014/main" id="{B3AB63C8-6EC2-8940-944C-CB73AA8549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342142"/>
                <a:ext cx="936000" cy="93600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8 Rectángulo redondeado">
              <a:extLst>
                <a:ext uri="{FF2B5EF4-FFF2-40B4-BE49-F238E27FC236}">
                  <a16:creationId xmlns:a16="http://schemas.microsoft.com/office/drawing/2014/main" id="{B457FA86-69FC-CC49-A1D3-FA351F51BB91}"/>
                </a:ext>
              </a:extLst>
            </p:cNvPr>
            <p:cNvSpPr/>
            <p:nvPr/>
          </p:nvSpPr>
          <p:spPr>
            <a:xfrm>
              <a:off x="7711302" y="5570983"/>
              <a:ext cx="685424" cy="702078"/>
            </a:xfrm>
            <a:prstGeom prst="roundRect">
              <a:avLst/>
            </a:prstGeom>
            <a:solidFill>
              <a:srgbClr val="008080"/>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t>B</a:t>
              </a:r>
              <a:endParaRPr lang="es-CL" sz="3600" b="1" dirty="0"/>
            </a:p>
          </p:txBody>
        </p:sp>
      </p:grpSp>
      <p:pic>
        <p:nvPicPr>
          <p:cNvPr id="13" name="Imagen 12"/>
          <p:cNvPicPr>
            <a:picLocks noChangeAspect="1"/>
          </p:cNvPicPr>
          <p:nvPr/>
        </p:nvPicPr>
        <p:blipFill>
          <a:blip r:embed="rId5"/>
          <a:stretch>
            <a:fillRect/>
          </a:stretch>
        </p:blipFill>
        <p:spPr>
          <a:xfrm>
            <a:off x="80084" y="237815"/>
            <a:ext cx="2334970" cy="701101"/>
          </a:xfrm>
          <a:prstGeom prst="rect">
            <a:avLst/>
          </a:prstGeom>
        </p:spPr>
      </p:pic>
      <p:sp>
        <p:nvSpPr>
          <p:cNvPr id="14" name="CuadroTexto 13"/>
          <p:cNvSpPr txBox="1"/>
          <p:nvPr/>
        </p:nvSpPr>
        <p:spPr>
          <a:xfrm>
            <a:off x="57647" y="6478461"/>
            <a:ext cx="6197448" cy="246221"/>
          </a:xfrm>
          <a:prstGeom prst="rect">
            <a:avLst/>
          </a:prstGeom>
          <a:noFill/>
        </p:spPr>
        <p:txBody>
          <a:bodyPr wrap="square" rtlCol="0">
            <a:spAutoFit/>
          </a:bodyPr>
          <a:lstStyle/>
          <a:p>
            <a:r>
              <a:rPr lang="es-ES" sz="1000" b="1" dirty="0"/>
              <a:t>Pregunta 69 – PAES regular Ciencias Biología, forma 153 – admisión 2025. DEMRE.</a:t>
            </a:r>
            <a:endParaRPr lang="es-CL" sz="1000" b="1" dirty="0"/>
          </a:p>
        </p:txBody>
      </p:sp>
    </p:spTree>
    <p:extLst>
      <p:ext uri="{BB962C8B-B14F-4D97-AF65-F5344CB8AC3E}">
        <p14:creationId xmlns:p14="http://schemas.microsoft.com/office/powerpoint/2010/main" val="188335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5 CuadroTexto">
            <a:extLst>
              <a:ext uri="{FF2B5EF4-FFF2-40B4-BE49-F238E27FC236}">
                <a16:creationId xmlns:a16="http://schemas.microsoft.com/office/drawing/2014/main" id="{DEAF0459-F577-45B5-AA4E-14007F39D490}"/>
              </a:ext>
            </a:extLst>
          </p:cNvPr>
          <p:cNvSpPr txBox="1">
            <a:spLocks noChangeArrowheads="1"/>
          </p:cNvSpPr>
          <p:nvPr/>
        </p:nvSpPr>
        <p:spPr bwMode="auto">
          <a:xfrm>
            <a:off x="2405653" y="1741537"/>
            <a:ext cx="1425183" cy="340519"/>
          </a:xfrm>
          <a:prstGeom prst="roundRect">
            <a:avLst/>
          </a:prstGeom>
          <a:solidFill>
            <a:srgbClr val="7030A0"/>
          </a:solidFill>
          <a:ln>
            <a:noFill/>
          </a:ln>
          <a:effectLst>
            <a:outerShdw blurRad="50800" dist="38100" dir="2700000" algn="tl" rotWithShape="0">
              <a:prstClr val="black">
                <a:alpha val="40000"/>
              </a:prstClr>
            </a:outerShdw>
          </a:effec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ES" altLang="es-CL" sz="1400" b="1" dirty="0">
                <a:solidFill>
                  <a:schemeClr val="bg1"/>
                </a:solidFill>
              </a:rPr>
              <a:t>Estabilizadora</a:t>
            </a:r>
            <a:endParaRPr lang="es-CL" altLang="es-CL" sz="1400" b="1" dirty="0">
              <a:solidFill>
                <a:schemeClr val="bg1"/>
              </a:solidFill>
            </a:endParaRPr>
          </a:p>
        </p:txBody>
      </p:sp>
      <p:sp>
        <p:nvSpPr>
          <p:cNvPr id="30" name="Rectángulo 29"/>
          <p:cNvSpPr/>
          <p:nvPr/>
        </p:nvSpPr>
        <p:spPr>
          <a:xfrm>
            <a:off x="2641744" y="346702"/>
            <a:ext cx="6047501" cy="923330"/>
          </a:xfrm>
          <a:prstGeom prst="rect">
            <a:avLst/>
          </a:prstGeom>
        </p:spPr>
        <p:txBody>
          <a:bodyPr wrap="square">
            <a:spAutoFit/>
          </a:bodyPr>
          <a:lstStyle/>
          <a:p>
            <a:pPr algn="just"/>
            <a:r>
              <a:rPr lang="es-ES" dirty="0"/>
              <a:t>Podemos categorizar a la </a:t>
            </a:r>
            <a:r>
              <a:rPr lang="es-ES" b="1" dirty="0"/>
              <a:t>selección natural </a:t>
            </a:r>
            <a:r>
              <a:rPr lang="es-ES" dirty="0"/>
              <a:t>según </a:t>
            </a:r>
            <a:r>
              <a:rPr lang="es-ES" b="1" dirty="0">
                <a:solidFill>
                  <a:srgbClr val="C00000"/>
                </a:solidFill>
              </a:rPr>
              <a:t>a qué organismos se aplica la presión selectiva</a:t>
            </a:r>
            <a:r>
              <a:rPr lang="es-ES" dirty="0">
                <a:solidFill>
                  <a:srgbClr val="C00000"/>
                </a:solidFill>
              </a:rPr>
              <a:t> </a:t>
            </a:r>
            <a:r>
              <a:rPr lang="es-ES" dirty="0"/>
              <a:t>y las </a:t>
            </a:r>
            <a:r>
              <a:rPr lang="es-ES" b="1" dirty="0">
                <a:solidFill>
                  <a:srgbClr val="C00000"/>
                </a:solidFill>
              </a:rPr>
              <a:t>consecuencias</a:t>
            </a:r>
            <a:r>
              <a:rPr lang="es-ES" dirty="0"/>
              <a:t> que genera en la población.</a:t>
            </a:r>
            <a:endParaRPr lang="en-IN" dirty="0"/>
          </a:p>
        </p:txBody>
      </p:sp>
      <p:grpSp>
        <p:nvGrpSpPr>
          <p:cNvPr id="3" name="Grupo 2"/>
          <p:cNvGrpSpPr/>
          <p:nvPr/>
        </p:nvGrpSpPr>
        <p:grpSpPr>
          <a:xfrm>
            <a:off x="681045" y="2231132"/>
            <a:ext cx="4984450" cy="4407706"/>
            <a:chOff x="681045" y="2231132"/>
            <a:chExt cx="4984450" cy="4407706"/>
          </a:xfrm>
        </p:grpSpPr>
        <p:sp>
          <p:nvSpPr>
            <p:cNvPr id="14" name="5 CuadroTexto">
              <a:extLst>
                <a:ext uri="{FF2B5EF4-FFF2-40B4-BE49-F238E27FC236}">
                  <a16:creationId xmlns:a16="http://schemas.microsoft.com/office/drawing/2014/main" id="{5D8BF639-B1C5-47FF-B857-9B5D0B342913}"/>
                </a:ext>
              </a:extLst>
            </p:cNvPr>
            <p:cNvSpPr txBox="1">
              <a:spLocks noChangeArrowheads="1"/>
            </p:cNvSpPr>
            <p:nvPr/>
          </p:nvSpPr>
          <p:spPr bwMode="auto">
            <a:xfrm>
              <a:off x="834933" y="6331061"/>
              <a:ext cx="4830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CL" altLang="es-CL" sz="1400" b="1" dirty="0"/>
                <a:t>Rango de valores para el color</a:t>
              </a:r>
            </a:p>
          </p:txBody>
        </p:sp>
        <p:sp>
          <p:nvSpPr>
            <p:cNvPr id="15" name="6 CuadroTexto">
              <a:extLst>
                <a:ext uri="{FF2B5EF4-FFF2-40B4-BE49-F238E27FC236}">
                  <a16:creationId xmlns:a16="http://schemas.microsoft.com/office/drawing/2014/main" id="{92F81B05-9B92-4C32-ABDF-0D8FDC518E9D}"/>
                </a:ext>
              </a:extLst>
            </p:cNvPr>
            <p:cNvSpPr txBox="1">
              <a:spLocks noChangeArrowheads="1"/>
            </p:cNvSpPr>
            <p:nvPr/>
          </p:nvSpPr>
          <p:spPr bwMode="auto">
            <a:xfrm rot="16200000">
              <a:off x="-1319304" y="4231481"/>
              <a:ext cx="4308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CL" altLang="es-CL" sz="1400" b="1" dirty="0"/>
                <a:t>Número de individuos de la población</a:t>
              </a:r>
            </a:p>
          </p:txBody>
        </p:sp>
        <p:cxnSp>
          <p:nvCxnSpPr>
            <p:cNvPr id="19" name="8 Conector recto de flecha">
              <a:extLst>
                <a:ext uri="{FF2B5EF4-FFF2-40B4-BE49-F238E27FC236}">
                  <a16:creationId xmlns:a16="http://schemas.microsoft.com/office/drawing/2014/main" id="{2CBA53A6-8F1E-449C-8BD4-5D787C865609}"/>
                </a:ext>
              </a:extLst>
            </p:cNvPr>
            <p:cNvCxnSpPr/>
            <p:nvPr/>
          </p:nvCxnSpPr>
          <p:spPr>
            <a:xfrm flipV="1">
              <a:off x="1023920" y="6282204"/>
              <a:ext cx="4099873" cy="29177"/>
            </a:xfrm>
            <a:prstGeom prst="straightConnector1">
              <a:avLst/>
            </a:prstGeom>
            <a:ln w="38100">
              <a:headEnd type="arrow"/>
              <a:tailEnd type="arrow"/>
            </a:ln>
          </p:spPr>
          <p:style>
            <a:lnRef idx="1">
              <a:schemeClr val="accent4"/>
            </a:lnRef>
            <a:fillRef idx="0">
              <a:schemeClr val="accent4"/>
            </a:fillRef>
            <a:effectRef idx="0">
              <a:schemeClr val="accent4"/>
            </a:effectRef>
            <a:fontRef idx="minor">
              <a:schemeClr val="tx1"/>
            </a:fontRef>
          </p:style>
        </p:cxnSp>
        <p:cxnSp>
          <p:nvCxnSpPr>
            <p:cNvPr id="20" name="11 Conector recto de flecha">
              <a:extLst>
                <a:ext uri="{FF2B5EF4-FFF2-40B4-BE49-F238E27FC236}">
                  <a16:creationId xmlns:a16="http://schemas.microsoft.com/office/drawing/2014/main" id="{F5111B85-A912-4AB7-A62E-350C7C848B40}"/>
                </a:ext>
              </a:extLst>
            </p:cNvPr>
            <p:cNvCxnSpPr/>
            <p:nvPr/>
          </p:nvCxnSpPr>
          <p:spPr>
            <a:xfrm flipV="1">
              <a:off x="1023920" y="2288381"/>
              <a:ext cx="0" cy="4308475"/>
            </a:xfrm>
            <a:prstGeom prst="straightConnector1">
              <a:avLst/>
            </a:prstGeom>
            <a:ln w="38100">
              <a:tailEnd type="arrow"/>
            </a:ln>
          </p:spPr>
          <p:style>
            <a:lnRef idx="1">
              <a:schemeClr val="accent4"/>
            </a:lnRef>
            <a:fillRef idx="0">
              <a:schemeClr val="accent4"/>
            </a:fillRef>
            <a:effectRef idx="0">
              <a:schemeClr val="accent4"/>
            </a:effectRef>
            <a:fontRef idx="minor">
              <a:schemeClr val="tx1"/>
            </a:fontRef>
          </p:style>
        </p:cxnSp>
      </p:grpSp>
      <p:pic>
        <p:nvPicPr>
          <p:cNvPr id="11" name="Picture 5">
            <a:extLst>
              <a:ext uri="{FF2B5EF4-FFF2-40B4-BE49-F238E27FC236}">
                <a16:creationId xmlns:a16="http://schemas.microsoft.com/office/drawing/2014/main" id="{54C179A3-D6C4-4B35-930F-31985C364B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9708" y="2231132"/>
            <a:ext cx="2115831" cy="3950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33 Llamada rectangular redondeada">
            <a:extLst>
              <a:ext uri="{FF2B5EF4-FFF2-40B4-BE49-F238E27FC236}">
                <a16:creationId xmlns:a16="http://schemas.microsoft.com/office/drawing/2014/main" id="{3840ABB9-3934-4F35-B277-F463A15D5BF2}"/>
              </a:ext>
            </a:extLst>
          </p:cNvPr>
          <p:cNvSpPr/>
          <p:nvPr/>
        </p:nvSpPr>
        <p:spPr>
          <a:xfrm>
            <a:off x="4102990" y="4673484"/>
            <a:ext cx="2238375" cy="1312863"/>
          </a:xfrm>
          <a:prstGeom prst="wedgeRoundRectCallout">
            <a:avLst>
              <a:gd name="adj1" fmla="val -66710"/>
              <a:gd name="adj2" fmla="val 16195"/>
              <a:gd name="adj3" fmla="val 16667"/>
            </a:avLst>
          </a:prstGeom>
          <a:solidFill>
            <a:srgbClr val="00206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Los individuos de </a:t>
            </a:r>
            <a:r>
              <a:rPr lang="es-CL" sz="1600" b="1" dirty="0">
                <a:solidFill>
                  <a:schemeClr val="accent4"/>
                </a:solidFill>
              </a:rPr>
              <a:t>mayor adecuación biológica </a:t>
            </a:r>
            <a:r>
              <a:rPr lang="es-CL" sz="1600" b="1" dirty="0">
                <a:solidFill>
                  <a:schemeClr val="bg1"/>
                </a:solidFill>
              </a:rPr>
              <a:t>son los de fenotipo promedio.</a:t>
            </a:r>
          </a:p>
        </p:txBody>
      </p:sp>
      <p:sp>
        <p:nvSpPr>
          <p:cNvPr id="17" name="34 Llamada rectangular redondeada">
            <a:extLst>
              <a:ext uri="{FF2B5EF4-FFF2-40B4-BE49-F238E27FC236}">
                <a16:creationId xmlns:a16="http://schemas.microsoft.com/office/drawing/2014/main" id="{88F64188-23BF-4966-8C60-87533EE126D4}"/>
              </a:ext>
            </a:extLst>
          </p:cNvPr>
          <p:cNvSpPr/>
          <p:nvPr/>
        </p:nvSpPr>
        <p:spPr>
          <a:xfrm>
            <a:off x="5665495" y="2083103"/>
            <a:ext cx="2787650" cy="961423"/>
          </a:xfrm>
          <a:prstGeom prst="wedgeRoundRectCallout">
            <a:avLst>
              <a:gd name="adj1" fmla="val -100181"/>
              <a:gd name="adj2" fmla="val 29746"/>
              <a:gd name="adj3" fmla="val 16667"/>
            </a:avLst>
          </a:prstGeom>
          <a:solidFill>
            <a:srgbClr val="00206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Existe una </a:t>
            </a:r>
            <a:r>
              <a:rPr lang="es-CL" sz="1600" b="1" dirty="0">
                <a:solidFill>
                  <a:schemeClr val="accent4"/>
                </a:solidFill>
              </a:rPr>
              <a:t>presión selectiva </a:t>
            </a:r>
            <a:r>
              <a:rPr lang="es-CL" sz="1600" b="1" dirty="0">
                <a:solidFill>
                  <a:schemeClr val="bg1"/>
                </a:solidFill>
              </a:rPr>
              <a:t>en </a:t>
            </a:r>
            <a:r>
              <a:rPr lang="es-CL" sz="1600" b="1" dirty="0">
                <a:solidFill>
                  <a:schemeClr val="accent4"/>
                </a:solidFill>
              </a:rPr>
              <a:t>contra</a:t>
            </a:r>
            <a:r>
              <a:rPr lang="es-CL" sz="1600" b="1" dirty="0">
                <a:solidFill>
                  <a:schemeClr val="bg1"/>
                </a:solidFill>
              </a:rPr>
              <a:t> de los individuos de </a:t>
            </a:r>
            <a:r>
              <a:rPr lang="es-CL" sz="1600" b="1" dirty="0">
                <a:solidFill>
                  <a:schemeClr val="accent4"/>
                </a:solidFill>
              </a:rPr>
              <a:t>fenotipos extremos</a:t>
            </a:r>
            <a:r>
              <a:rPr lang="es-CL" sz="1600" b="1" dirty="0">
                <a:solidFill>
                  <a:schemeClr val="bg1"/>
                </a:solidFill>
              </a:rPr>
              <a:t>.</a:t>
            </a:r>
          </a:p>
        </p:txBody>
      </p:sp>
      <p:sp>
        <p:nvSpPr>
          <p:cNvPr id="22" name="30 Llamada rectangular redondeada">
            <a:extLst>
              <a:ext uri="{FF2B5EF4-FFF2-40B4-BE49-F238E27FC236}">
                <a16:creationId xmlns:a16="http://schemas.microsoft.com/office/drawing/2014/main" id="{215C8ECE-0078-4CE8-BFB7-0908CF02AD27}"/>
              </a:ext>
            </a:extLst>
          </p:cNvPr>
          <p:cNvSpPr/>
          <p:nvPr/>
        </p:nvSpPr>
        <p:spPr>
          <a:xfrm>
            <a:off x="5123793" y="3466038"/>
            <a:ext cx="3526221" cy="635514"/>
          </a:xfrm>
          <a:prstGeom prst="wedgeRoundRectCallout">
            <a:avLst>
              <a:gd name="adj1" fmla="val -15907"/>
              <a:gd name="adj2" fmla="val -37409"/>
              <a:gd name="adj3" fmla="val 16667"/>
            </a:avLst>
          </a:prstGeom>
          <a:solidFill>
            <a:schemeClr val="accent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¿Qué ejemplos en la naturaleza podríamos encontrar?</a:t>
            </a:r>
          </a:p>
        </p:txBody>
      </p:sp>
      <p:pic>
        <p:nvPicPr>
          <p:cNvPr id="23" name="Imagen 22"/>
          <p:cNvPicPr>
            <a:picLocks noChangeAspect="1"/>
          </p:cNvPicPr>
          <p:nvPr/>
        </p:nvPicPr>
        <p:blipFill rotWithShape="1">
          <a:blip r:embed="rId3">
            <a:extLst>
              <a:ext uri="{28A0092B-C50C-407E-A947-70E740481C1C}">
                <a14:useLocalDpi xmlns:a14="http://schemas.microsoft.com/office/drawing/2010/main" val="0"/>
              </a:ext>
            </a:extLst>
          </a:blip>
          <a:srcRect l="42105" t="-183" r="38596" b="55703"/>
          <a:stretch/>
        </p:blipFill>
        <p:spPr>
          <a:xfrm>
            <a:off x="6922513" y="4395324"/>
            <a:ext cx="2099460" cy="2721762"/>
          </a:xfrm>
          <a:prstGeom prst="rect">
            <a:avLst/>
          </a:prstGeom>
        </p:spPr>
      </p:pic>
      <p:pic>
        <p:nvPicPr>
          <p:cNvPr id="18" name="Imagen 17"/>
          <p:cNvPicPr>
            <a:picLocks noChangeAspect="1"/>
          </p:cNvPicPr>
          <p:nvPr/>
        </p:nvPicPr>
        <p:blipFill>
          <a:blip r:embed="rId4"/>
          <a:stretch>
            <a:fillRect/>
          </a:stretch>
        </p:blipFill>
        <p:spPr>
          <a:xfrm>
            <a:off x="70674" y="228526"/>
            <a:ext cx="2334970" cy="701101"/>
          </a:xfrm>
          <a:prstGeom prst="rect">
            <a:avLst/>
          </a:prstGeom>
        </p:spPr>
      </p:pic>
    </p:spTree>
    <p:extLst>
      <p:ext uri="{BB962C8B-B14F-4D97-AF65-F5344CB8AC3E}">
        <p14:creationId xmlns:p14="http://schemas.microsoft.com/office/powerpoint/2010/main" val="202039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animBg="1"/>
      <p:bldP spid="17"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n 26"/>
          <p:cNvPicPr>
            <a:picLocks noChangeAspect="1"/>
          </p:cNvPicPr>
          <p:nvPr/>
        </p:nvPicPr>
        <p:blipFill rotWithShape="1">
          <a:blip r:embed="rId3">
            <a:extLst>
              <a:ext uri="{28A0092B-C50C-407E-A947-70E740481C1C}">
                <a14:useLocalDpi xmlns:a14="http://schemas.microsoft.com/office/drawing/2010/main" val="0"/>
              </a:ext>
            </a:extLst>
          </a:blip>
          <a:srcRect l="42105" t="-183" r="38596" b="55703"/>
          <a:stretch/>
        </p:blipFill>
        <p:spPr>
          <a:xfrm>
            <a:off x="6922513" y="4395324"/>
            <a:ext cx="2099460" cy="2721762"/>
          </a:xfrm>
          <a:prstGeom prst="rect">
            <a:avLst/>
          </a:prstGeom>
        </p:spPr>
      </p:pic>
      <p:pic>
        <p:nvPicPr>
          <p:cNvPr id="17" name="Picture 4">
            <a:extLst>
              <a:ext uri="{FF2B5EF4-FFF2-40B4-BE49-F238E27FC236}">
                <a16:creationId xmlns:a16="http://schemas.microsoft.com/office/drawing/2014/main" id="{421519EB-09E5-4CA2-820F-1DBA8DD668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6996" y="2284185"/>
            <a:ext cx="2243524" cy="399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15 CuadroTexto">
            <a:extLst>
              <a:ext uri="{FF2B5EF4-FFF2-40B4-BE49-F238E27FC236}">
                <a16:creationId xmlns:a16="http://schemas.microsoft.com/office/drawing/2014/main" id="{DEAF0459-F577-45B5-AA4E-14007F39D490}"/>
              </a:ext>
            </a:extLst>
          </p:cNvPr>
          <p:cNvSpPr txBox="1">
            <a:spLocks noChangeArrowheads="1"/>
          </p:cNvSpPr>
          <p:nvPr/>
        </p:nvSpPr>
        <p:spPr bwMode="auto">
          <a:xfrm>
            <a:off x="2410336" y="1878181"/>
            <a:ext cx="1090657" cy="340519"/>
          </a:xfrm>
          <a:prstGeom prst="roundRect">
            <a:avLst/>
          </a:prstGeom>
          <a:solidFill>
            <a:srgbClr val="7030A0"/>
          </a:solidFill>
          <a:ln>
            <a:noFill/>
          </a:ln>
          <a:effectLst>
            <a:outerShdw blurRad="50800" dist="38100" dir="2700000" algn="tl" rotWithShape="0">
              <a:prstClr val="black">
                <a:alpha val="40000"/>
              </a:prstClr>
            </a:outerShdw>
          </a:effec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CL" altLang="es-CL" sz="1400" b="1">
                <a:solidFill>
                  <a:schemeClr val="bg1"/>
                </a:solidFill>
              </a:rPr>
              <a:t>Disruptiva</a:t>
            </a:r>
          </a:p>
        </p:txBody>
      </p:sp>
      <p:sp>
        <p:nvSpPr>
          <p:cNvPr id="32" name="30 Llamada rectangular redondeada">
            <a:extLst>
              <a:ext uri="{FF2B5EF4-FFF2-40B4-BE49-F238E27FC236}">
                <a16:creationId xmlns:a16="http://schemas.microsoft.com/office/drawing/2014/main" id="{215C8ECE-0078-4CE8-BFB7-0908CF02AD27}"/>
              </a:ext>
            </a:extLst>
          </p:cNvPr>
          <p:cNvSpPr/>
          <p:nvPr/>
        </p:nvSpPr>
        <p:spPr>
          <a:xfrm>
            <a:off x="5269669" y="2231132"/>
            <a:ext cx="2755590" cy="1079500"/>
          </a:xfrm>
          <a:prstGeom prst="wedgeRoundRectCallout">
            <a:avLst>
              <a:gd name="adj1" fmla="val -126303"/>
              <a:gd name="adj2" fmla="val 96453"/>
              <a:gd name="adj3" fmla="val 16667"/>
            </a:avLst>
          </a:prstGeom>
          <a:solidFill>
            <a:srgbClr val="002060"/>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Existe una presión selectiva en </a:t>
            </a:r>
            <a:r>
              <a:rPr lang="es-CL" sz="1600" b="1" dirty="0">
                <a:solidFill>
                  <a:schemeClr val="accent4"/>
                </a:solidFill>
              </a:rPr>
              <a:t>contra</a:t>
            </a:r>
            <a:r>
              <a:rPr lang="es-CL" sz="1600" b="1" dirty="0">
                <a:solidFill>
                  <a:schemeClr val="bg1"/>
                </a:solidFill>
              </a:rPr>
              <a:t> de los individuos de </a:t>
            </a:r>
            <a:r>
              <a:rPr lang="es-CL" sz="1600" b="1" dirty="0">
                <a:solidFill>
                  <a:schemeClr val="accent4"/>
                </a:solidFill>
              </a:rPr>
              <a:t>fenotipo promedio</a:t>
            </a:r>
            <a:r>
              <a:rPr lang="es-CL" sz="1600" b="1" dirty="0">
                <a:solidFill>
                  <a:schemeClr val="bg1"/>
                </a:solidFill>
              </a:rPr>
              <a:t>.</a:t>
            </a:r>
          </a:p>
        </p:txBody>
      </p:sp>
      <p:sp>
        <p:nvSpPr>
          <p:cNvPr id="35" name="29 Llamada rectangular redondeada">
            <a:extLst>
              <a:ext uri="{FF2B5EF4-FFF2-40B4-BE49-F238E27FC236}">
                <a16:creationId xmlns:a16="http://schemas.microsoft.com/office/drawing/2014/main" id="{0E68FA36-F9E3-433A-B814-7123589D140D}"/>
              </a:ext>
            </a:extLst>
          </p:cNvPr>
          <p:cNvSpPr/>
          <p:nvPr/>
        </p:nvSpPr>
        <p:spPr>
          <a:xfrm>
            <a:off x="4902560" y="4797907"/>
            <a:ext cx="2782888" cy="1079500"/>
          </a:xfrm>
          <a:prstGeom prst="wedgeRoundRectCallout">
            <a:avLst>
              <a:gd name="adj1" fmla="val -76963"/>
              <a:gd name="adj2" fmla="val 504"/>
              <a:gd name="adj3" fmla="val 16667"/>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Los individuos de </a:t>
            </a:r>
            <a:r>
              <a:rPr lang="es-CL" sz="1600" b="1" dirty="0">
                <a:solidFill>
                  <a:schemeClr val="accent4"/>
                </a:solidFill>
              </a:rPr>
              <a:t>mayor adecuación biológica </a:t>
            </a:r>
            <a:r>
              <a:rPr lang="es-CL" sz="1600" b="1" dirty="0">
                <a:solidFill>
                  <a:schemeClr val="bg1"/>
                </a:solidFill>
              </a:rPr>
              <a:t>son los de </a:t>
            </a:r>
            <a:r>
              <a:rPr lang="es-CL" sz="1600" b="1" dirty="0">
                <a:solidFill>
                  <a:schemeClr val="accent4"/>
                </a:solidFill>
              </a:rPr>
              <a:t>fenotipos extremos</a:t>
            </a:r>
            <a:r>
              <a:rPr lang="es-CL" sz="1600" b="1" dirty="0">
                <a:solidFill>
                  <a:schemeClr val="bg1"/>
                </a:solidFill>
              </a:rPr>
              <a:t>. </a:t>
            </a:r>
          </a:p>
        </p:txBody>
      </p:sp>
      <p:grpSp>
        <p:nvGrpSpPr>
          <p:cNvPr id="18" name="Grupo 17"/>
          <p:cNvGrpSpPr/>
          <p:nvPr/>
        </p:nvGrpSpPr>
        <p:grpSpPr>
          <a:xfrm>
            <a:off x="681045" y="2231132"/>
            <a:ext cx="4984450" cy="4407706"/>
            <a:chOff x="681045" y="2231132"/>
            <a:chExt cx="4984450" cy="4407706"/>
          </a:xfrm>
        </p:grpSpPr>
        <p:sp>
          <p:nvSpPr>
            <p:cNvPr id="22" name="5 CuadroTexto">
              <a:extLst>
                <a:ext uri="{FF2B5EF4-FFF2-40B4-BE49-F238E27FC236}">
                  <a16:creationId xmlns:a16="http://schemas.microsoft.com/office/drawing/2014/main" id="{5D8BF639-B1C5-47FF-B857-9B5D0B342913}"/>
                </a:ext>
              </a:extLst>
            </p:cNvPr>
            <p:cNvSpPr txBox="1">
              <a:spLocks noChangeArrowheads="1"/>
            </p:cNvSpPr>
            <p:nvPr/>
          </p:nvSpPr>
          <p:spPr bwMode="auto">
            <a:xfrm>
              <a:off x="834933" y="6331061"/>
              <a:ext cx="4830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CL" altLang="es-CL" sz="1400" b="1" dirty="0"/>
                <a:t>Rango de valores para el color</a:t>
              </a:r>
            </a:p>
          </p:txBody>
        </p:sp>
        <p:sp>
          <p:nvSpPr>
            <p:cNvPr id="23" name="6 CuadroTexto">
              <a:extLst>
                <a:ext uri="{FF2B5EF4-FFF2-40B4-BE49-F238E27FC236}">
                  <a16:creationId xmlns:a16="http://schemas.microsoft.com/office/drawing/2014/main" id="{92F81B05-9B92-4C32-ABDF-0D8FDC518E9D}"/>
                </a:ext>
              </a:extLst>
            </p:cNvPr>
            <p:cNvSpPr txBox="1">
              <a:spLocks noChangeArrowheads="1"/>
            </p:cNvSpPr>
            <p:nvPr/>
          </p:nvSpPr>
          <p:spPr bwMode="auto">
            <a:xfrm rot="16200000">
              <a:off x="-1319304" y="4231481"/>
              <a:ext cx="4308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CL" altLang="es-CL" sz="1400" b="1" dirty="0"/>
                <a:t>Número de individuos de la población</a:t>
              </a:r>
            </a:p>
          </p:txBody>
        </p:sp>
        <p:cxnSp>
          <p:nvCxnSpPr>
            <p:cNvPr id="24" name="8 Conector recto de flecha">
              <a:extLst>
                <a:ext uri="{FF2B5EF4-FFF2-40B4-BE49-F238E27FC236}">
                  <a16:creationId xmlns:a16="http://schemas.microsoft.com/office/drawing/2014/main" id="{2CBA53A6-8F1E-449C-8BD4-5D787C865609}"/>
                </a:ext>
              </a:extLst>
            </p:cNvPr>
            <p:cNvCxnSpPr/>
            <p:nvPr/>
          </p:nvCxnSpPr>
          <p:spPr>
            <a:xfrm flipV="1">
              <a:off x="1023920" y="6282204"/>
              <a:ext cx="4099873" cy="29177"/>
            </a:xfrm>
            <a:prstGeom prst="straightConnector1">
              <a:avLst/>
            </a:prstGeom>
            <a:ln w="38100">
              <a:headEnd type="arrow"/>
              <a:tailEnd type="arrow"/>
            </a:ln>
          </p:spPr>
          <p:style>
            <a:lnRef idx="1">
              <a:schemeClr val="accent4"/>
            </a:lnRef>
            <a:fillRef idx="0">
              <a:schemeClr val="accent4"/>
            </a:fillRef>
            <a:effectRef idx="0">
              <a:schemeClr val="accent4"/>
            </a:effectRef>
            <a:fontRef idx="minor">
              <a:schemeClr val="tx1"/>
            </a:fontRef>
          </p:style>
        </p:cxnSp>
        <p:cxnSp>
          <p:nvCxnSpPr>
            <p:cNvPr id="25" name="11 Conector recto de flecha">
              <a:extLst>
                <a:ext uri="{FF2B5EF4-FFF2-40B4-BE49-F238E27FC236}">
                  <a16:creationId xmlns:a16="http://schemas.microsoft.com/office/drawing/2014/main" id="{F5111B85-A912-4AB7-A62E-350C7C848B40}"/>
                </a:ext>
              </a:extLst>
            </p:cNvPr>
            <p:cNvCxnSpPr/>
            <p:nvPr/>
          </p:nvCxnSpPr>
          <p:spPr>
            <a:xfrm flipV="1">
              <a:off x="1023920" y="2288381"/>
              <a:ext cx="0" cy="4308475"/>
            </a:xfrm>
            <a:prstGeom prst="straightConnector1">
              <a:avLst/>
            </a:prstGeom>
            <a:ln w="38100">
              <a:tailEnd type="arrow"/>
            </a:ln>
          </p:spPr>
          <p:style>
            <a:lnRef idx="1">
              <a:schemeClr val="accent4"/>
            </a:lnRef>
            <a:fillRef idx="0">
              <a:schemeClr val="accent4"/>
            </a:fillRef>
            <a:effectRef idx="0">
              <a:schemeClr val="accent4"/>
            </a:effectRef>
            <a:fontRef idx="minor">
              <a:schemeClr val="tx1"/>
            </a:fontRef>
          </p:style>
        </p:cxnSp>
      </p:grpSp>
      <p:sp>
        <p:nvSpPr>
          <p:cNvPr id="26" name="30 Llamada rectangular redondeada">
            <a:extLst>
              <a:ext uri="{FF2B5EF4-FFF2-40B4-BE49-F238E27FC236}">
                <a16:creationId xmlns:a16="http://schemas.microsoft.com/office/drawing/2014/main" id="{215C8ECE-0078-4CE8-BFB7-0908CF02AD27}"/>
              </a:ext>
            </a:extLst>
          </p:cNvPr>
          <p:cNvSpPr/>
          <p:nvPr/>
        </p:nvSpPr>
        <p:spPr>
          <a:xfrm>
            <a:off x="5123793" y="3466038"/>
            <a:ext cx="3526221" cy="635514"/>
          </a:xfrm>
          <a:prstGeom prst="wedgeRoundRectCallout">
            <a:avLst>
              <a:gd name="adj1" fmla="val -15907"/>
              <a:gd name="adj2" fmla="val -37409"/>
              <a:gd name="adj3" fmla="val 16667"/>
            </a:avLst>
          </a:prstGeom>
          <a:solidFill>
            <a:schemeClr val="accent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¿Qué ejemplos en la naturaleza podríamos encontrar?</a:t>
            </a:r>
          </a:p>
        </p:txBody>
      </p:sp>
      <p:sp>
        <p:nvSpPr>
          <p:cNvPr id="14" name="Rectángulo 13"/>
          <p:cNvSpPr/>
          <p:nvPr/>
        </p:nvSpPr>
        <p:spPr>
          <a:xfrm>
            <a:off x="2641744" y="346702"/>
            <a:ext cx="6047501" cy="923330"/>
          </a:xfrm>
          <a:prstGeom prst="rect">
            <a:avLst/>
          </a:prstGeom>
        </p:spPr>
        <p:txBody>
          <a:bodyPr wrap="square">
            <a:spAutoFit/>
          </a:bodyPr>
          <a:lstStyle/>
          <a:p>
            <a:pPr algn="just"/>
            <a:r>
              <a:rPr lang="es-ES" dirty="0"/>
              <a:t>Podemos categorizar a la </a:t>
            </a:r>
            <a:r>
              <a:rPr lang="es-ES" b="1" dirty="0"/>
              <a:t>selección natural </a:t>
            </a:r>
            <a:r>
              <a:rPr lang="es-ES" dirty="0"/>
              <a:t>según </a:t>
            </a:r>
            <a:r>
              <a:rPr lang="es-ES" b="1" dirty="0">
                <a:solidFill>
                  <a:srgbClr val="C00000"/>
                </a:solidFill>
              </a:rPr>
              <a:t>a qué organismos se aplica la presión selectiva</a:t>
            </a:r>
            <a:r>
              <a:rPr lang="es-ES" dirty="0">
                <a:solidFill>
                  <a:srgbClr val="C00000"/>
                </a:solidFill>
              </a:rPr>
              <a:t> </a:t>
            </a:r>
            <a:r>
              <a:rPr lang="es-ES" dirty="0"/>
              <a:t>y las </a:t>
            </a:r>
            <a:r>
              <a:rPr lang="es-ES" b="1" dirty="0">
                <a:solidFill>
                  <a:srgbClr val="C00000"/>
                </a:solidFill>
              </a:rPr>
              <a:t>consecuencias</a:t>
            </a:r>
            <a:r>
              <a:rPr lang="es-ES" dirty="0"/>
              <a:t> que genera en la población.</a:t>
            </a:r>
            <a:endParaRPr lang="en-IN" dirty="0"/>
          </a:p>
        </p:txBody>
      </p:sp>
    </p:spTree>
    <p:extLst>
      <p:ext uri="{BB962C8B-B14F-4D97-AF65-F5344CB8AC3E}">
        <p14:creationId xmlns:p14="http://schemas.microsoft.com/office/powerpoint/2010/main" val="4253471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2" grpId="0" animBg="1"/>
      <p:bldP spid="35"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15 CuadroTexto">
            <a:extLst>
              <a:ext uri="{FF2B5EF4-FFF2-40B4-BE49-F238E27FC236}">
                <a16:creationId xmlns:a16="http://schemas.microsoft.com/office/drawing/2014/main" id="{DEAF0459-F577-45B5-AA4E-14007F39D490}"/>
              </a:ext>
            </a:extLst>
          </p:cNvPr>
          <p:cNvSpPr txBox="1">
            <a:spLocks noChangeArrowheads="1"/>
          </p:cNvSpPr>
          <p:nvPr/>
        </p:nvSpPr>
        <p:spPr bwMode="auto">
          <a:xfrm>
            <a:off x="2353101" y="1741537"/>
            <a:ext cx="1171911" cy="340519"/>
          </a:xfrm>
          <a:prstGeom prst="roundRect">
            <a:avLst/>
          </a:prstGeom>
          <a:solidFill>
            <a:srgbClr val="7030A0"/>
          </a:solidFill>
          <a:ln>
            <a:noFill/>
          </a:ln>
          <a:effectLst>
            <a:outerShdw blurRad="50800" dist="38100" dir="2700000" algn="tl" rotWithShape="0">
              <a:prstClr val="black">
                <a:alpha val="40000"/>
              </a:prstClr>
            </a:outerShdw>
          </a:effectLst>
        </p:spPr>
        <p:txBody>
          <a:bodyPr wrap="non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r>
              <a:rPr lang="es-CL" altLang="es-CL" sz="1400" b="1" dirty="0">
                <a:solidFill>
                  <a:schemeClr val="bg1"/>
                </a:solidFill>
              </a:rPr>
              <a:t>Direccional</a:t>
            </a:r>
          </a:p>
        </p:txBody>
      </p:sp>
      <p:pic>
        <p:nvPicPr>
          <p:cNvPr id="10" name="Picture 3">
            <a:extLst>
              <a:ext uri="{FF2B5EF4-FFF2-40B4-BE49-F238E27FC236}">
                <a16:creationId xmlns:a16="http://schemas.microsoft.com/office/drawing/2014/main" id="{3385B3CD-3DF3-4331-9FDD-5255728106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9237" y="2177202"/>
            <a:ext cx="2199641" cy="4084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31 Llamada rectangular redondeada">
            <a:extLst>
              <a:ext uri="{FF2B5EF4-FFF2-40B4-BE49-F238E27FC236}">
                <a16:creationId xmlns:a16="http://schemas.microsoft.com/office/drawing/2014/main" id="{4BD29C1B-3674-47EE-8F38-67E6BFE8A35C}"/>
              </a:ext>
            </a:extLst>
          </p:cNvPr>
          <p:cNvSpPr/>
          <p:nvPr/>
        </p:nvSpPr>
        <p:spPr>
          <a:xfrm>
            <a:off x="4885353" y="4793434"/>
            <a:ext cx="2613778" cy="1130037"/>
          </a:xfrm>
          <a:prstGeom prst="wedgeRoundRectCallout">
            <a:avLst>
              <a:gd name="adj1" fmla="val -78868"/>
              <a:gd name="adj2" fmla="val 12207"/>
              <a:gd name="adj3" fmla="val 16667"/>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Los individuos de </a:t>
            </a:r>
            <a:r>
              <a:rPr lang="es-CL" sz="1600" b="1" dirty="0">
                <a:solidFill>
                  <a:schemeClr val="accent4"/>
                </a:solidFill>
              </a:rPr>
              <a:t>mayor adecuación biológica </a:t>
            </a:r>
            <a:r>
              <a:rPr lang="es-CL" sz="1600" b="1" dirty="0">
                <a:solidFill>
                  <a:schemeClr val="bg1"/>
                </a:solidFill>
              </a:rPr>
              <a:t>son los de </a:t>
            </a:r>
            <a:r>
              <a:rPr lang="es-CL" sz="1600" b="1" dirty="0">
                <a:solidFill>
                  <a:schemeClr val="accent4"/>
                </a:solidFill>
              </a:rPr>
              <a:t>uno de los extremos </a:t>
            </a:r>
            <a:r>
              <a:rPr lang="es-CL" sz="1600" b="1" dirty="0">
                <a:solidFill>
                  <a:schemeClr val="bg1"/>
                </a:solidFill>
              </a:rPr>
              <a:t>de la distribución.</a:t>
            </a:r>
          </a:p>
        </p:txBody>
      </p:sp>
      <p:sp>
        <p:nvSpPr>
          <p:cNvPr id="13" name="32 Llamada rectangular redondeada">
            <a:extLst>
              <a:ext uri="{FF2B5EF4-FFF2-40B4-BE49-F238E27FC236}">
                <a16:creationId xmlns:a16="http://schemas.microsoft.com/office/drawing/2014/main" id="{ED463F62-ADEC-460B-B6B6-F3C581345820}"/>
              </a:ext>
            </a:extLst>
          </p:cNvPr>
          <p:cNvSpPr/>
          <p:nvPr/>
        </p:nvSpPr>
        <p:spPr>
          <a:xfrm>
            <a:off x="4722655" y="1824541"/>
            <a:ext cx="2898775" cy="1008063"/>
          </a:xfrm>
          <a:prstGeom prst="wedgeRoundRectCallout">
            <a:avLst>
              <a:gd name="adj1" fmla="val -86352"/>
              <a:gd name="adj2" fmla="val 9807"/>
              <a:gd name="adj3" fmla="val 16667"/>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Existe una </a:t>
            </a:r>
            <a:r>
              <a:rPr lang="es-CL" sz="1600" b="1" dirty="0">
                <a:solidFill>
                  <a:schemeClr val="accent4"/>
                </a:solidFill>
              </a:rPr>
              <a:t>presión selectiva </a:t>
            </a:r>
            <a:r>
              <a:rPr lang="es-CL" sz="1600" b="1" dirty="0">
                <a:solidFill>
                  <a:schemeClr val="bg1"/>
                </a:solidFill>
              </a:rPr>
              <a:t>en </a:t>
            </a:r>
            <a:r>
              <a:rPr lang="es-CL" sz="1600" b="1" dirty="0">
                <a:solidFill>
                  <a:schemeClr val="accent4"/>
                </a:solidFill>
              </a:rPr>
              <a:t>contra</a:t>
            </a:r>
            <a:r>
              <a:rPr lang="es-CL" sz="1600" b="1" dirty="0">
                <a:solidFill>
                  <a:schemeClr val="bg1"/>
                </a:solidFill>
              </a:rPr>
              <a:t> de los individuos de </a:t>
            </a:r>
            <a:r>
              <a:rPr lang="es-CL" sz="1600" b="1" dirty="0">
                <a:solidFill>
                  <a:schemeClr val="accent4"/>
                </a:solidFill>
              </a:rPr>
              <a:t>un extremo</a:t>
            </a:r>
            <a:r>
              <a:rPr lang="es-CL" sz="1600" b="1" dirty="0">
                <a:solidFill>
                  <a:schemeClr val="bg1"/>
                </a:solidFill>
              </a:rPr>
              <a:t>.</a:t>
            </a:r>
          </a:p>
        </p:txBody>
      </p:sp>
      <p:grpSp>
        <p:nvGrpSpPr>
          <p:cNvPr id="22" name="Grupo 21"/>
          <p:cNvGrpSpPr/>
          <p:nvPr/>
        </p:nvGrpSpPr>
        <p:grpSpPr>
          <a:xfrm>
            <a:off x="681045" y="2231132"/>
            <a:ext cx="4984450" cy="4407706"/>
            <a:chOff x="681045" y="2231132"/>
            <a:chExt cx="4984450" cy="4407706"/>
          </a:xfrm>
        </p:grpSpPr>
        <p:sp>
          <p:nvSpPr>
            <p:cNvPr id="23" name="5 CuadroTexto">
              <a:extLst>
                <a:ext uri="{FF2B5EF4-FFF2-40B4-BE49-F238E27FC236}">
                  <a16:creationId xmlns:a16="http://schemas.microsoft.com/office/drawing/2014/main" id="{5D8BF639-B1C5-47FF-B857-9B5D0B342913}"/>
                </a:ext>
              </a:extLst>
            </p:cNvPr>
            <p:cNvSpPr txBox="1">
              <a:spLocks noChangeArrowheads="1"/>
            </p:cNvSpPr>
            <p:nvPr/>
          </p:nvSpPr>
          <p:spPr bwMode="auto">
            <a:xfrm>
              <a:off x="834933" y="6331061"/>
              <a:ext cx="4830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CL" altLang="es-CL" sz="1400" b="1" dirty="0"/>
                <a:t>Rango de valores para el color</a:t>
              </a:r>
            </a:p>
          </p:txBody>
        </p:sp>
        <p:sp>
          <p:nvSpPr>
            <p:cNvPr id="24" name="6 CuadroTexto">
              <a:extLst>
                <a:ext uri="{FF2B5EF4-FFF2-40B4-BE49-F238E27FC236}">
                  <a16:creationId xmlns:a16="http://schemas.microsoft.com/office/drawing/2014/main" id="{92F81B05-9B92-4C32-ABDF-0D8FDC518E9D}"/>
                </a:ext>
              </a:extLst>
            </p:cNvPr>
            <p:cNvSpPr txBox="1">
              <a:spLocks noChangeArrowheads="1"/>
            </p:cNvSpPr>
            <p:nvPr/>
          </p:nvSpPr>
          <p:spPr bwMode="auto">
            <a:xfrm rot="16200000">
              <a:off x="-1319304" y="4231481"/>
              <a:ext cx="4308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eaLnBrk="1" hangingPunct="1"/>
              <a:r>
                <a:rPr lang="es-CL" altLang="es-CL" sz="1400" b="1" dirty="0"/>
                <a:t>Número de individuos de la población</a:t>
              </a:r>
            </a:p>
          </p:txBody>
        </p:sp>
        <p:cxnSp>
          <p:nvCxnSpPr>
            <p:cNvPr id="25" name="8 Conector recto de flecha">
              <a:extLst>
                <a:ext uri="{FF2B5EF4-FFF2-40B4-BE49-F238E27FC236}">
                  <a16:creationId xmlns:a16="http://schemas.microsoft.com/office/drawing/2014/main" id="{2CBA53A6-8F1E-449C-8BD4-5D787C865609}"/>
                </a:ext>
              </a:extLst>
            </p:cNvPr>
            <p:cNvCxnSpPr/>
            <p:nvPr/>
          </p:nvCxnSpPr>
          <p:spPr>
            <a:xfrm flipV="1">
              <a:off x="1023920" y="6282204"/>
              <a:ext cx="4099873" cy="29177"/>
            </a:xfrm>
            <a:prstGeom prst="straightConnector1">
              <a:avLst/>
            </a:prstGeom>
            <a:ln w="38100">
              <a:headEnd type="arrow"/>
              <a:tailEnd type="arrow"/>
            </a:ln>
          </p:spPr>
          <p:style>
            <a:lnRef idx="1">
              <a:schemeClr val="accent4"/>
            </a:lnRef>
            <a:fillRef idx="0">
              <a:schemeClr val="accent4"/>
            </a:fillRef>
            <a:effectRef idx="0">
              <a:schemeClr val="accent4"/>
            </a:effectRef>
            <a:fontRef idx="minor">
              <a:schemeClr val="tx1"/>
            </a:fontRef>
          </p:style>
        </p:cxnSp>
        <p:cxnSp>
          <p:nvCxnSpPr>
            <p:cNvPr id="26" name="11 Conector recto de flecha">
              <a:extLst>
                <a:ext uri="{FF2B5EF4-FFF2-40B4-BE49-F238E27FC236}">
                  <a16:creationId xmlns:a16="http://schemas.microsoft.com/office/drawing/2014/main" id="{F5111B85-A912-4AB7-A62E-350C7C848B40}"/>
                </a:ext>
              </a:extLst>
            </p:cNvPr>
            <p:cNvCxnSpPr/>
            <p:nvPr/>
          </p:nvCxnSpPr>
          <p:spPr>
            <a:xfrm flipV="1">
              <a:off x="1023920" y="2288381"/>
              <a:ext cx="0" cy="4308475"/>
            </a:xfrm>
            <a:prstGeom prst="straightConnector1">
              <a:avLst/>
            </a:prstGeom>
            <a:ln w="38100">
              <a:tailEnd type="arrow"/>
            </a:ln>
          </p:spPr>
          <p:style>
            <a:lnRef idx="1">
              <a:schemeClr val="accent4"/>
            </a:lnRef>
            <a:fillRef idx="0">
              <a:schemeClr val="accent4"/>
            </a:fillRef>
            <a:effectRef idx="0">
              <a:schemeClr val="accent4"/>
            </a:effectRef>
            <a:fontRef idx="minor">
              <a:schemeClr val="tx1"/>
            </a:fontRef>
          </p:style>
        </p:cxnSp>
      </p:grpSp>
      <p:sp>
        <p:nvSpPr>
          <p:cNvPr id="27" name="30 Llamada rectangular redondeada">
            <a:extLst>
              <a:ext uri="{FF2B5EF4-FFF2-40B4-BE49-F238E27FC236}">
                <a16:creationId xmlns:a16="http://schemas.microsoft.com/office/drawing/2014/main" id="{215C8ECE-0078-4CE8-BFB7-0908CF02AD27}"/>
              </a:ext>
            </a:extLst>
          </p:cNvPr>
          <p:cNvSpPr/>
          <p:nvPr/>
        </p:nvSpPr>
        <p:spPr>
          <a:xfrm>
            <a:off x="5123793" y="3466038"/>
            <a:ext cx="3526221" cy="635514"/>
          </a:xfrm>
          <a:prstGeom prst="wedgeRoundRectCallout">
            <a:avLst>
              <a:gd name="adj1" fmla="val -15907"/>
              <a:gd name="adj2" fmla="val -37409"/>
              <a:gd name="adj3" fmla="val 16667"/>
            </a:avLst>
          </a:prstGeom>
          <a:solidFill>
            <a:schemeClr val="accent2"/>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s-CL" sz="1600" b="1" dirty="0">
                <a:solidFill>
                  <a:schemeClr val="bg1"/>
                </a:solidFill>
              </a:rPr>
              <a:t>¿Qué ejemplos en la naturaleza podríamos encontrar?</a:t>
            </a:r>
          </a:p>
        </p:txBody>
      </p:sp>
      <p:sp>
        <p:nvSpPr>
          <p:cNvPr id="14" name="Rectángulo 13"/>
          <p:cNvSpPr/>
          <p:nvPr/>
        </p:nvSpPr>
        <p:spPr>
          <a:xfrm>
            <a:off x="2641744" y="346702"/>
            <a:ext cx="6047501" cy="923330"/>
          </a:xfrm>
          <a:prstGeom prst="rect">
            <a:avLst/>
          </a:prstGeom>
        </p:spPr>
        <p:txBody>
          <a:bodyPr wrap="square">
            <a:spAutoFit/>
          </a:bodyPr>
          <a:lstStyle/>
          <a:p>
            <a:pPr algn="just"/>
            <a:r>
              <a:rPr lang="es-ES" dirty="0"/>
              <a:t>Podemos categorizar a la </a:t>
            </a:r>
            <a:r>
              <a:rPr lang="es-ES" b="1" dirty="0"/>
              <a:t>selección natural </a:t>
            </a:r>
            <a:r>
              <a:rPr lang="es-ES" dirty="0"/>
              <a:t>según </a:t>
            </a:r>
            <a:r>
              <a:rPr lang="es-ES" b="1" dirty="0">
                <a:solidFill>
                  <a:srgbClr val="C00000"/>
                </a:solidFill>
              </a:rPr>
              <a:t>a qué organismos se aplica la presión selectiva</a:t>
            </a:r>
            <a:r>
              <a:rPr lang="es-ES" dirty="0">
                <a:solidFill>
                  <a:srgbClr val="C00000"/>
                </a:solidFill>
              </a:rPr>
              <a:t> </a:t>
            </a:r>
            <a:r>
              <a:rPr lang="es-ES" dirty="0"/>
              <a:t>y las </a:t>
            </a:r>
            <a:r>
              <a:rPr lang="es-ES" b="1" dirty="0">
                <a:solidFill>
                  <a:srgbClr val="C00000"/>
                </a:solidFill>
              </a:rPr>
              <a:t>consecuencias</a:t>
            </a:r>
            <a:r>
              <a:rPr lang="es-ES" dirty="0"/>
              <a:t> que genera en la población.</a:t>
            </a:r>
            <a:endParaRPr lang="en-IN" dirty="0"/>
          </a:p>
        </p:txBody>
      </p:sp>
    </p:spTree>
    <p:extLst>
      <p:ext uri="{BB962C8B-B14F-4D97-AF65-F5344CB8AC3E}">
        <p14:creationId xmlns:p14="http://schemas.microsoft.com/office/powerpoint/2010/main" val="3144372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2" grpId="0" animBg="1"/>
      <p:bldP spid="13" grpId="0" animBg="1"/>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3 Llamada rectangular redondeada">
            <a:extLst>
              <a:ext uri="{FF2B5EF4-FFF2-40B4-BE49-F238E27FC236}">
                <a16:creationId xmlns:a16="http://schemas.microsoft.com/office/drawing/2014/main" id="{8EA0085E-DF98-46F5-8C89-E32BA3DBCCC6}"/>
              </a:ext>
            </a:extLst>
          </p:cNvPr>
          <p:cNvSpPr/>
          <p:nvPr/>
        </p:nvSpPr>
        <p:spPr>
          <a:xfrm>
            <a:off x="1115162" y="1322936"/>
            <a:ext cx="2622058" cy="442674"/>
          </a:xfrm>
          <a:prstGeom prst="wedgeRoundRectCallout">
            <a:avLst>
              <a:gd name="adj1" fmla="val 4981"/>
              <a:gd name="adj2" fmla="val -33635"/>
              <a:gd name="adj3" fmla="val 16667"/>
            </a:avLst>
          </a:prstGeom>
          <a:solidFill>
            <a:srgbClr val="7030A0"/>
          </a:solidFill>
          <a:ln>
            <a:noFill/>
          </a:ln>
          <a:effectLst>
            <a:outerShdw blurRad="50800" dist="38100" dir="2700000" algn="tl" rotWithShape="0">
              <a:prstClr val="black">
                <a:alpha val="40000"/>
              </a:prstClr>
            </a:outerShdw>
          </a:effectLst>
        </p:spPr>
        <p:txBody>
          <a:bodyPr wrap="square">
            <a:spAutoFit/>
          </a:bodyPr>
          <a:lstStyle/>
          <a:p>
            <a:pPr algn="ctr">
              <a:defRPr/>
            </a:pPr>
            <a:r>
              <a:rPr lang="es-CL" sz="2000" b="1" dirty="0">
                <a:solidFill>
                  <a:schemeClr val="bg1"/>
                </a:solidFill>
                <a:latin typeface="Arial"/>
                <a:ea typeface="ＭＳ Ｐゴシック"/>
              </a:rPr>
              <a:t>Selección sexual</a:t>
            </a:r>
          </a:p>
        </p:txBody>
      </p:sp>
      <p:sp>
        <p:nvSpPr>
          <p:cNvPr id="11" name="CuadroTexto 10"/>
          <p:cNvSpPr txBox="1"/>
          <p:nvPr/>
        </p:nvSpPr>
        <p:spPr>
          <a:xfrm>
            <a:off x="562242" y="2012915"/>
            <a:ext cx="3723657" cy="1191816"/>
          </a:xfrm>
          <a:prstGeom prst="roundRect">
            <a:avLst/>
          </a:prstGeom>
          <a:noFill/>
          <a:ln w="38100">
            <a:solidFill>
              <a:srgbClr val="C00000"/>
            </a:solidFill>
            <a:prstDash val="sysDash"/>
          </a:ln>
        </p:spPr>
        <p:txBody>
          <a:bodyPr wrap="square" rtlCol="0">
            <a:spAutoFit/>
          </a:bodyPr>
          <a:lstStyle/>
          <a:p>
            <a:pPr algn="ctr"/>
            <a:r>
              <a:rPr lang="es-ES" sz="1600" b="1" dirty="0"/>
              <a:t>Ocurre cuando las </a:t>
            </a:r>
            <a:r>
              <a:rPr lang="es-ES" sz="1600" b="1" dirty="0">
                <a:solidFill>
                  <a:srgbClr val="C00000"/>
                </a:solidFill>
              </a:rPr>
              <a:t>presiones selectivas </a:t>
            </a:r>
            <a:r>
              <a:rPr lang="es-ES" sz="1600" b="1" dirty="0"/>
              <a:t>se ejercen en función de la </a:t>
            </a:r>
            <a:r>
              <a:rPr lang="es-ES" sz="1600" b="1" dirty="0">
                <a:solidFill>
                  <a:srgbClr val="C00000"/>
                </a:solidFill>
              </a:rPr>
              <a:t>capacidad</a:t>
            </a:r>
            <a:r>
              <a:rPr lang="es-ES" sz="1600" b="1" dirty="0"/>
              <a:t> de un individuo de </a:t>
            </a:r>
            <a:r>
              <a:rPr lang="es-ES" sz="1600" b="1" dirty="0">
                <a:solidFill>
                  <a:srgbClr val="C00000"/>
                </a:solidFill>
              </a:rPr>
              <a:t>conseguir pareja</a:t>
            </a:r>
            <a:r>
              <a:rPr lang="es-ES" sz="1600" b="1" dirty="0"/>
              <a:t> y </a:t>
            </a:r>
            <a:r>
              <a:rPr lang="es-ES" sz="1600" b="1" dirty="0">
                <a:solidFill>
                  <a:srgbClr val="C00000"/>
                </a:solidFill>
              </a:rPr>
              <a:t>aparearse</a:t>
            </a:r>
            <a:r>
              <a:rPr lang="es-ES" sz="1600" b="1" dirty="0"/>
              <a:t>.</a:t>
            </a:r>
            <a:endParaRPr lang="es-CL" sz="1600" b="1" dirty="0">
              <a:solidFill>
                <a:srgbClr val="C00000"/>
              </a:solidFill>
            </a:endParaRPr>
          </a:p>
        </p:txBody>
      </p:sp>
      <p:sp>
        <p:nvSpPr>
          <p:cNvPr id="13" name="3 Llamada rectangular redondeada">
            <a:extLst>
              <a:ext uri="{FF2B5EF4-FFF2-40B4-BE49-F238E27FC236}">
                <a16:creationId xmlns:a16="http://schemas.microsoft.com/office/drawing/2014/main" id="{8EA0085E-DF98-46F5-8C89-E32BA3DBCCC6}"/>
              </a:ext>
            </a:extLst>
          </p:cNvPr>
          <p:cNvSpPr/>
          <p:nvPr/>
        </p:nvSpPr>
        <p:spPr>
          <a:xfrm>
            <a:off x="5470766" y="1324420"/>
            <a:ext cx="2622058" cy="442674"/>
          </a:xfrm>
          <a:prstGeom prst="wedgeRoundRectCallout">
            <a:avLst>
              <a:gd name="adj1" fmla="val 4981"/>
              <a:gd name="adj2" fmla="val -33635"/>
              <a:gd name="adj3" fmla="val 16667"/>
            </a:avLst>
          </a:prstGeom>
          <a:solidFill>
            <a:srgbClr val="7030A0"/>
          </a:solidFill>
          <a:ln>
            <a:noFill/>
          </a:ln>
          <a:effectLst>
            <a:outerShdw blurRad="50800" dist="38100" dir="2700000" algn="tl" rotWithShape="0">
              <a:prstClr val="black">
                <a:alpha val="40000"/>
              </a:prstClr>
            </a:outerShdw>
          </a:effectLst>
        </p:spPr>
        <p:txBody>
          <a:bodyPr wrap="square">
            <a:spAutoFit/>
          </a:bodyPr>
          <a:lstStyle/>
          <a:p>
            <a:pPr algn="ctr">
              <a:defRPr/>
            </a:pPr>
            <a:r>
              <a:rPr lang="es-CL" sz="2000" b="1" dirty="0">
                <a:solidFill>
                  <a:schemeClr val="bg1"/>
                </a:solidFill>
                <a:latin typeface="Arial"/>
                <a:ea typeface="ＭＳ Ｐゴシック"/>
              </a:rPr>
              <a:t>Selección artificial</a:t>
            </a:r>
          </a:p>
        </p:txBody>
      </p:sp>
      <p:pic>
        <p:nvPicPr>
          <p:cNvPr id="14" name="Picture 2" descr="Las aves que bailan para cortejar | Notigram">
            <a:extLst>
              <a:ext uri="{FF2B5EF4-FFF2-40B4-BE49-F238E27FC236}">
                <a16:creationId xmlns:a16="http://schemas.microsoft.com/office/drawing/2014/main" id="{3AE10374-45E5-45E7-8591-E2284D55A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5904" y="4256920"/>
            <a:ext cx="2278352" cy="1287269"/>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5" name="Picture 4" descr="Impresionante video de pelea de leones luchando por una leona">
            <a:extLst>
              <a:ext uri="{FF2B5EF4-FFF2-40B4-BE49-F238E27FC236}">
                <a16:creationId xmlns:a16="http://schemas.microsoft.com/office/drawing/2014/main" id="{B6687733-FB7E-4BAA-907A-EF3DE821BE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372" y="3645106"/>
            <a:ext cx="2352062" cy="1317155"/>
          </a:xfrm>
          <a:prstGeom prst="ellipse">
            <a:avLst/>
          </a:prstGeom>
          <a:ln w="63500" cap="rnd">
            <a:solidFill>
              <a:srgbClr val="333333"/>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6" name="3 Llamada rectangular redondeada">
            <a:extLst>
              <a:ext uri="{FF2B5EF4-FFF2-40B4-BE49-F238E27FC236}">
                <a16:creationId xmlns:a16="http://schemas.microsoft.com/office/drawing/2014/main" id="{8EA0085E-DF98-46F5-8C89-E32BA3DBCCC6}"/>
              </a:ext>
            </a:extLst>
          </p:cNvPr>
          <p:cNvSpPr/>
          <p:nvPr/>
        </p:nvSpPr>
        <p:spPr>
          <a:xfrm>
            <a:off x="389005" y="4843807"/>
            <a:ext cx="1716513" cy="442674"/>
          </a:xfrm>
          <a:prstGeom prst="wedgeRoundRectCallout">
            <a:avLst>
              <a:gd name="adj1" fmla="val 4981"/>
              <a:gd name="adj2" fmla="val -33635"/>
              <a:gd name="adj3" fmla="val 16667"/>
            </a:avLst>
          </a:prstGeom>
          <a:solidFill>
            <a:srgbClr val="002060"/>
          </a:solidFill>
          <a:ln>
            <a:noFill/>
          </a:ln>
          <a:effectLst>
            <a:outerShdw blurRad="50800" dist="38100" dir="2700000" algn="tl" rotWithShape="0">
              <a:prstClr val="black">
                <a:alpha val="40000"/>
              </a:prstClr>
            </a:outerShdw>
          </a:effectLst>
        </p:spPr>
        <p:txBody>
          <a:bodyPr wrap="square">
            <a:spAutoFit/>
          </a:bodyPr>
          <a:lstStyle/>
          <a:p>
            <a:pPr algn="ctr">
              <a:defRPr/>
            </a:pPr>
            <a:r>
              <a:rPr lang="es-ES" sz="2000" b="1" dirty="0" err="1">
                <a:solidFill>
                  <a:schemeClr val="bg1"/>
                </a:solidFill>
                <a:latin typeface="Arial"/>
                <a:ea typeface="ＭＳ Ｐゴシック"/>
              </a:rPr>
              <a:t>Intrasexual</a:t>
            </a:r>
            <a:endParaRPr lang="es-CL" sz="2000" b="1" dirty="0">
              <a:solidFill>
                <a:schemeClr val="bg1"/>
              </a:solidFill>
              <a:latin typeface="Arial"/>
              <a:ea typeface="ＭＳ Ｐゴシック"/>
            </a:endParaRPr>
          </a:p>
        </p:txBody>
      </p:sp>
      <p:sp>
        <p:nvSpPr>
          <p:cNvPr id="17" name="3 Llamada rectangular redondeada">
            <a:extLst>
              <a:ext uri="{FF2B5EF4-FFF2-40B4-BE49-F238E27FC236}">
                <a16:creationId xmlns:a16="http://schemas.microsoft.com/office/drawing/2014/main" id="{8EA0085E-DF98-46F5-8C89-E32BA3DBCCC6}"/>
              </a:ext>
            </a:extLst>
          </p:cNvPr>
          <p:cNvSpPr/>
          <p:nvPr/>
        </p:nvSpPr>
        <p:spPr>
          <a:xfrm>
            <a:off x="2952677" y="5363606"/>
            <a:ext cx="1716513" cy="442674"/>
          </a:xfrm>
          <a:prstGeom prst="wedgeRoundRectCallout">
            <a:avLst>
              <a:gd name="adj1" fmla="val 4981"/>
              <a:gd name="adj2" fmla="val -33635"/>
              <a:gd name="adj3" fmla="val 16667"/>
            </a:avLst>
          </a:prstGeom>
          <a:solidFill>
            <a:srgbClr val="002060"/>
          </a:solidFill>
          <a:ln>
            <a:noFill/>
          </a:ln>
          <a:effectLst>
            <a:outerShdw blurRad="50800" dist="38100" dir="2700000" algn="tl" rotWithShape="0">
              <a:prstClr val="black">
                <a:alpha val="40000"/>
              </a:prstClr>
            </a:outerShdw>
          </a:effectLst>
        </p:spPr>
        <p:txBody>
          <a:bodyPr wrap="square">
            <a:spAutoFit/>
          </a:bodyPr>
          <a:lstStyle/>
          <a:p>
            <a:pPr algn="ctr">
              <a:defRPr/>
            </a:pPr>
            <a:r>
              <a:rPr lang="es-ES" sz="2000" b="1" dirty="0">
                <a:solidFill>
                  <a:schemeClr val="bg1"/>
                </a:solidFill>
                <a:latin typeface="Arial"/>
                <a:ea typeface="ＭＳ Ｐゴシック"/>
              </a:rPr>
              <a:t>Intersexual</a:t>
            </a:r>
            <a:endParaRPr lang="es-CL" sz="2000" b="1" dirty="0">
              <a:solidFill>
                <a:schemeClr val="bg1"/>
              </a:solidFill>
              <a:latin typeface="Arial"/>
              <a:ea typeface="ＭＳ Ｐゴシック"/>
            </a:endParaRPr>
          </a:p>
        </p:txBody>
      </p:sp>
      <p:sp>
        <p:nvSpPr>
          <p:cNvPr id="18" name="CuadroTexto 17"/>
          <p:cNvSpPr txBox="1"/>
          <p:nvPr/>
        </p:nvSpPr>
        <p:spPr>
          <a:xfrm>
            <a:off x="4869152" y="1977874"/>
            <a:ext cx="3955087" cy="1191816"/>
          </a:xfrm>
          <a:prstGeom prst="roundRect">
            <a:avLst/>
          </a:prstGeom>
          <a:noFill/>
          <a:ln w="38100">
            <a:solidFill>
              <a:srgbClr val="C00000"/>
            </a:solidFill>
            <a:prstDash val="sysDash"/>
          </a:ln>
        </p:spPr>
        <p:txBody>
          <a:bodyPr wrap="square" rtlCol="0">
            <a:spAutoFit/>
          </a:bodyPr>
          <a:lstStyle/>
          <a:p>
            <a:pPr algn="ctr">
              <a:defRPr/>
            </a:pPr>
            <a:r>
              <a:rPr lang="es-CL" sz="1600" b="1" dirty="0">
                <a:solidFill>
                  <a:srgbClr val="000000"/>
                </a:solidFill>
                <a:ea typeface="ＭＳ Ｐゴシック"/>
              </a:rPr>
              <a:t>Los </a:t>
            </a:r>
            <a:r>
              <a:rPr lang="es-CL" sz="1600" b="1" dirty="0">
                <a:solidFill>
                  <a:srgbClr val="C00000"/>
                </a:solidFill>
                <a:ea typeface="ＭＳ Ｐゴシック"/>
              </a:rPr>
              <a:t>seres humanos </a:t>
            </a:r>
            <a:r>
              <a:rPr lang="es-CL" sz="1600" b="1" dirty="0">
                <a:solidFill>
                  <a:srgbClr val="000000"/>
                </a:solidFill>
                <a:ea typeface="ＭＳ Ｐゴシック"/>
              </a:rPr>
              <a:t>en nuestra interacción con otros organismos, </a:t>
            </a:r>
            <a:r>
              <a:rPr lang="es-CL" sz="1600" b="1" dirty="0">
                <a:solidFill>
                  <a:srgbClr val="C00000"/>
                </a:solidFill>
                <a:ea typeface="ＭＳ Ｐゴシック"/>
              </a:rPr>
              <a:t>elegimos qué organismos se reproducen</a:t>
            </a:r>
            <a:r>
              <a:rPr lang="es-CL" sz="1600" b="1" dirty="0">
                <a:solidFill>
                  <a:srgbClr val="000000"/>
                </a:solidFill>
                <a:ea typeface="ＭＳ Ｐゴシック"/>
              </a:rPr>
              <a:t>, de acuerdo a ciertas </a:t>
            </a:r>
            <a:r>
              <a:rPr lang="es-CL" sz="1600" b="1" dirty="0">
                <a:solidFill>
                  <a:srgbClr val="C00000"/>
                </a:solidFill>
                <a:ea typeface="ＭＳ Ｐゴシック"/>
              </a:rPr>
              <a:t>características deseables</a:t>
            </a:r>
            <a:r>
              <a:rPr lang="es-CL" sz="1600" b="1" dirty="0">
                <a:solidFill>
                  <a:srgbClr val="000000"/>
                </a:solidFill>
                <a:ea typeface="ＭＳ Ｐゴシック"/>
              </a:rPr>
              <a:t>.</a:t>
            </a:r>
          </a:p>
        </p:txBody>
      </p:sp>
      <p:pic>
        <p:nvPicPr>
          <p:cNvPr id="29" name="Imagen 28"/>
          <p:cNvPicPr>
            <a:picLocks noChangeAspect="1"/>
          </p:cNvPicPr>
          <p:nvPr/>
        </p:nvPicPr>
        <p:blipFill>
          <a:blip r:embed="rId5"/>
          <a:stretch>
            <a:fillRect/>
          </a:stretch>
        </p:blipFill>
        <p:spPr>
          <a:xfrm>
            <a:off x="5858102" y="3305897"/>
            <a:ext cx="2403041" cy="3189313"/>
          </a:xfrm>
          <a:prstGeom prst="rect">
            <a:avLst/>
          </a:prstGeom>
        </p:spPr>
      </p:pic>
      <p:pic>
        <p:nvPicPr>
          <p:cNvPr id="30" name="Imagen 29"/>
          <p:cNvPicPr>
            <a:picLocks noChangeAspect="1"/>
          </p:cNvPicPr>
          <p:nvPr/>
        </p:nvPicPr>
        <p:blipFill>
          <a:blip r:embed="rId6"/>
          <a:stretch>
            <a:fillRect/>
          </a:stretch>
        </p:blipFill>
        <p:spPr>
          <a:xfrm>
            <a:off x="3194158" y="2837931"/>
            <a:ext cx="1233549" cy="1228209"/>
          </a:xfrm>
          <a:prstGeom prst="rect">
            <a:avLst/>
          </a:prstGeom>
        </p:spPr>
      </p:pic>
      <p:sp>
        <p:nvSpPr>
          <p:cNvPr id="31" name="CuadroTexto 30"/>
          <p:cNvSpPr txBox="1"/>
          <p:nvPr/>
        </p:nvSpPr>
        <p:spPr>
          <a:xfrm>
            <a:off x="950312" y="556353"/>
            <a:ext cx="7707887" cy="369332"/>
          </a:xfrm>
          <a:prstGeom prst="rect">
            <a:avLst/>
          </a:prstGeom>
          <a:noFill/>
        </p:spPr>
        <p:txBody>
          <a:bodyPr wrap="square" rtlCol="0">
            <a:spAutoFit/>
          </a:bodyPr>
          <a:lstStyle/>
          <a:p>
            <a:r>
              <a:rPr lang="es-ES" dirty="0"/>
              <a:t>Además de la selección natural, podemos reconocer otros 2 tipos de selección:</a:t>
            </a:r>
            <a:endParaRPr lang="es-CL" dirty="0"/>
          </a:p>
        </p:txBody>
      </p:sp>
    </p:spTree>
    <p:extLst>
      <p:ext uri="{BB962C8B-B14F-4D97-AF65-F5344CB8AC3E}">
        <p14:creationId xmlns:p14="http://schemas.microsoft.com/office/powerpoint/2010/main" val="363825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7" grpId="0" animBg="1"/>
      <p:bldP spid="1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18057" y="1111286"/>
            <a:ext cx="7489104" cy="2554545"/>
          </a:xfrm>
          <a:prstGeom prst="rect">
            <a:avLst/>
          </a:prstGeom>
        </p:spPr>
        <p:txBody>
          <a:bodyPr wrap="square">
            <a:spAutoFit/>
          </a:bodyPr>
          <a:lstStyle/>
          <a:p>
            <a:pPr algn="just"/>
            <a:r>
              <a:rPr lang="es-ES" sz="1600" dirty="0">
                <a:latin typeface="Arial" panose="020B0604020202020204" pitchFamily="34" charset="0"/>
                <a:cs typeface="Arial" panose="020B0604020202020204" pitchFamily="34" charset="0"/>
              </a:rPr>
              <a:t>En los mamíferos, ciertos individuos se vuelven intolerantes a la lactosa después del destete, o sea, cuando ya son capaces de digerir otros tipos de alimentos. En los humanos, particularmente, hay adultos que siguen produciendo la enzima lactasa, por lo que son tolerantes a la lactosa durante toda su vida. Esta tolerancia se ve aumentada en zonas geográficas donde los humanos llevan más tiempo criando vacas, como ocurre en el norte de Europa y el norte de África; no así en Latinoamérica, donde la presencia del ganado vacuno es más reciente. En relación con la tolerancia a la lactosa en un contexto evolutivo, ¿qué condición fue indispensable para que la selección natural operara sobre este rasgo en poblaciones humanas?</a:t>
            </a:r>
            <a:endParaRPr lang="es-CL" sz="1600" dirty="0">
              <a:latin typeface="Arial" panose="020B0604020202020204" pitchFamily="34" charset="0"/>
              <a:cs typeface="Arial" panose="020B0604020202020204" pitchFamily="34" charset="0"/>
            </a:endParaRPr>
          </a:p>
        </p:txBody>
      </p:sp>
      <p:sp>
        <p:nvSpPr>
          <p:cNvPr id="7" name="Rectángulo 6"/>
          <p:cNvSpPr/>
          <p:nvPr/>
        </p:nvSpPr>
        <p:spPr>
          <a:xfrm>
            <a:off x="656348" y="3838201"/>
            <a:ext cx="7456855" cy="2062103"/>
          </a:xfrm>
          <a:prstGeom prst="rect">
            <a:avLst/>
          </a:prstGeom>
        </p:spPr>
        <p:txBody>
          <a:bodyPr wrap="square">
            <a:spAutoFit/>
          </a:bodyPr>
          <a:lstStyle/>
          <a:p>
            <a:pPr marL="342900" indent="-342900" algn="just">
              <a:buAutoNum type="alphaUcParenR"/>
            </a:pPr>
            <a:r>
              <a:rPr lang="es-ES" sz="1600" dirty="0">
                <a:latin typeface="Arial" panose="020B0604020202020204" pitchFamily="34" charset="0"/>
                <a:cs typeface="Arial" panose="020B0604020202020204" pitchFamily="34" charset="0"/>
              </a:rPr>
              <a:t>Que existiera la capacidad de adquirir tolerancia a la lactosa a medida que se masificaba el consumo de productos lácteos. </a:t>
            </a:r>
          </a:p>
          <a:p>
            <a:pPr marL="342900" indent="-342900" algn="just">
              <a:buAutoNum type="alphaUcParenR"/>
            </a:pPr>
            <a:r>
              <a:rPr lang="es-ES" sz="1600" dirty="0">
                <a:latin typeface="Arial" panose="020B0604020202020204" pitchFamily="34" charset="0"/>
                <a:cs typeface="Arial" panose="020B0604020202020204" pitchFamily="34" charset="0"/>
              </a:rPr>
              <a:t>Que existiera la posibilidad de desplazar individuos tolerantes a la lactosa hacia zonas con acceso a productos lácteos. </a:t>
            </a:r>
          </a:p>
          <a:p>
            <a:pPr marL="342900" indent="-342900" algn="just">
              <a:buAutoNum type="alphaUcParenR"/>
            </a:pPr>
            <a:r>
              <a:rPr lang="es-ES" sz="1600" dirty="0">
                <a:latin typeface="Arial" panose="020B0604020202020204" pitchFamily="34" charset="0"/>
                <a:cs typeface="Arial" panose="020B0604020202020204" pitchFamily="34" charset="0"/>
              </a:rPr>
              <a:t>Que existiera diferencia en el grado de consumo de productos lácteos entre quienes accedían al ganado. </a:t>
            </a:r>
          </a:p>
          <a:p>
            <a:pPr marL="342900" indent="-342900" algn="just">
              <a:buAutoNum type="alphaUcParenR"/>
            </a:pPr>
            <a:r>
              <a:rPr lang="es-ES" sz="1600" dirty="0">
                <a:latin typeface="Arial" panose="020B0604020202020204" pitchFamily="34" charset="0"/>
                <a:cs typeface="Arial" panose="020B0604020202020204" pitchFamily="34" charset="0"/>
              </a:rPr>
              <a:t>Que existiera una sobrevivencia diferencial entre quienes accedían a productos lácteos. </a:t>
            </a:r>
            <a:endParaRPr lang="es-CL" sz="1600" dirty="0">
              <a:latin typeface="Arial" panose="020B0604020202020204" pitchFamily="34" charset="0"/>
              <a:cs typeface="Arial" panose="020B0604020202020204" pitchFamily="34" charset="0"/>
            </a:endParaRPr>
          </a:p>
        </p:txBody>
      </p:sp>
      <p:grpSp>
        <p:nvGrpSpPr>
          <p:cNvPr id="6" name="Grupo 5"/>
          <p:cNvGrpSpPr/>
          <p:nvPr/>
        </p:nvGrpSpPr>
        <p:grpSpPr>
          <a:xfrm>
            <a:off x="6709252" y="4995749"/>
            <a:ext cx="2229968" cy="1585252"/>
            <a:chOff x="6115365" y="4728779"/>
            <a:chExt cx="2281361" cy="1585252"/>
          </a:xfrm>
        </p:grpSpPr>
        <p:grpSp>
          <p:nvGrpSpPr>
            <p:cNvPr id="16" name="22 Grupo">
              <a:extLst>
                <a:ext uri="{FF2B5EF4-FFF2-40B4-BE49-F238E27FC236}">
                  <a16:creationId xmlns:a16="http://schemas.microsoft.com/office/drawing/2014/main" id="{DC3555C4-2508-594F-9F80-02A7D52E8B18}"/>
                </a:ext>
              </a:extLst>
            </p:cNvPr>
            <p:cNvGrpSpPr/>
            <p:nvPr/>
          </p:nvGrpSpPr>
          <p:grpSpPr>
            <a:xfrm>
              <a:off x="6115365" y="4728779"/>
              <a:ext cx="1973782" cy="1585252"/>
              <a:chOff x="5947679" y="342142"/>
              <a:chExt cx="2944697" cy="2287241"/>
            </a:xfrm>
          </p:grpSpPr>
          <p:pic>
            <p:nvPicPr>
              <p:cNvPr id="17" name="Picture 3" descr="C:\Users\karla.hernandez\Desktop\PROGRAMAS ANUALES\TC31\íconos en png para PPT\pos it.png">
                <a:extLst>
                  <a:ext uri="{FF2B5EF4-FFF2-40B4-BE49-F238E27FC236}">
                    <a16:creationId xmlns:a16="http://schemas.microsoft.com/office/drawing/2014/main" id="{C6C50D2B-CB75-A045-B880-C0B7274186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7679" y="759528"/>
                <a:ext cx="2784483" cy="1869855"/>
              </a:xfrm>
              <a:prstGeom prst="rect">
                <a:avLst/>
              </a:prstGeom>
              <a:noFill/>
              <a:extLst>
                <a:ext uri="{909E8E84-426E-40DD-AFC4-6F175D3DCCD1}">
                  <a14:hiddenFill xmlns:a14="http://schemas.microsoft.com/office/drawing/2010/main">
                    <a:solidFill>
                      <a:srgbClr val="FFFFFF"/>
                    </a:solidFill>
                  </a14:hiddenFill>
                </a:ext>
              </a:extLst>
            </p:spPr>
          </p:pic>
          <p:sp>
            <p:nvSpPr>
              <p:cNvPr id="18" name="24 Rectángulo">
                <a:extLst>
                  <a:ext uri="{FF2B5EF4-FFF2-40B4-BE49-F238E27FC236}">
                    <a16:creationId xmlns:a16="http://schemas.microsoft.com/office/drawing/2014/main" id="{4637185B-1329-844B-85E1-AC690FB45BEA}"/>
                  </a:ext>
                </a:extLst>
              </p:cNvPr>
              <p:cNvSpPr/>
              <p:nvPr/>
            </p:nvSpPr>
            <p:spPr>
              <a:xfrm rot="21211048">
                <a:off x="6389163" y="997392"/>
                <a:ext cx="1693054" cy="1376609"/>
              </a:xfrm>
              <a:prstGeom prst="rect">
                <a:avLst/>
              </a:prstGeom>
            </p:spPr>
            <p:txBody>
              <a:bodyPr wrap="square">
                <a:spAutoFit/>
              </a:bodyPr>
              <a:lstStyle/>
              <a:p>
                <a:pPr algn="just"/>
                <a:r>
                  <a:rPr lang="es-ES" altLang="es-CL" sz="1400" b="1" dirty="0">
                    <a:latin typeface="+mj-lt"/>
                    <a:ea typeface="Myriad Arabic"/>
                    <a:cs typeface="Myriad Arabic"/>
                  </a:rPr>
                  <a:t>Habilidad:</a:t>
                </a:r>
              </a:p>
              <a:p>
                <a:pPr algn="just"/>
                <a:r>
                  <a:rPr lang="es-ES" altLang="es-CL" sz="1400" dirty="0">
                    <a:latin typeface="+mj-lt"/>
                    <a:ea typeface="Myriad Arabic"/>
                    <a:cs typeface="Myriad Arabic"/>
                  </a:rPr>
                  <a:t>Procesar y analizar la evidencia</a:t>
                </a:r>
              </a:p>
            </p:txBody>
          </p:sp>
          <p:pic>
            <p:nvPicPr>
              <p:cNvPr id="19" name="Picture 5" descr="C:\Users\karla.hernandez\Desktop\PROGRAMAS ANUALES\TC31\íconos en png para PPT\08 ícono.png">
                <a:extLst>
                  <a:ext uri="{FF2B5EF4-FFF2-40B4-BE49-F238E27FC236}">
                    <a16:creationId xmlns:a16="http://schemas.microsoft.com/office/drawing/2014/main" id="{B3AB63C8-6EC2-8940-944C-CB73AA85499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376" y="342142"/>
                <a:ext cx="936000" cy="93600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8 Rectángulo redondeado">
              <a:extLst>
                <a:ext uri="{FF2B5EF4-FFF2-40B4-BE49-F238E27FC236}">
                  <a16:creationId xmlns:a16="http://schemas.microsoft.com/office/drawing/2014/main" id="{B457FA86-69FC-CC49-A1D3-FA351F51BB91}"/>
                </a:ext>
              </a:extLst>
            </p:cNvPr>
            <p:cNvSpPr/>
            <p:nvPr/>
          </p:nvSpPr>
          <p:spPr>
            <a:xfrm>
              <a:off x="7711302" y="5570983"/>
              <a:ext cx="685424" cy="702078"/>
            </a:xfrm>
            <a:prstGeom prst="roundRect">
              <a:avLst/>
            </a:prstGeom>
            <a:solidFill>
              <a:srgbClr val="008080"/>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t>D</a:t>
              </a:r>
              <a:endParaRPr lang="es-CL" sz="3600" b="1" dirty="0"/>
            </a:p>
          </p:txBody>
        </p:sp>
      </p:grpSp>
      <p:pic>
        <p:nvPicPr>
          <p:cNvPr id="12" name="Imagen 11"/>
          <p:cNvPicPr>
            <a:picLocks noChangeAspect="1"/>
          </p:cNvPicPr>
          <p:nvPr/>
        </p:nvPicPr>
        <p:blipFill>
          <a:blip r:embed="rId5"/>
          <a:stretch>
            <a:fillRect/>
          </a:stretch>
        </p:blipFill>
        <p:spPr>
          <a:xfrm>
            <a:off x="80084" y="237815"/>
            <a:ext cx="2334970" cy="701101"/>
          </a:xfrm>
          <a:prstGeom prst="rect">
            <a:avLst/>
          </a:prstGeom>
        </p:spPr>
      </p:pic>
      <p:sp>
        <p:nvSpPr>
          <p:cNvPr id="14" name="CuadroTexto 13"/>
          <p:cNvSpPr txBox="1"/>
          <p:nvPr/>
        </p:nvSpPr>
        <p:spPr>
          <a:xfrm>
            <a:off x="57647" y="6478461"/>
            <a:ext cx="6197448" cy="246221"/>
          </a:xfrm>
          <a:prstGeom prst="rect">
            <a:avLst/>
          </a:prstGeom>
          <a:noFill/>
        </p:spPr>
        <p:txBody>
          <a:bodyPr wrap="square" rtlCol="0">
            <a:spAutoFit/>
          </a:bodyPr>
          <a:lstStyle/>
          <a:p>
            <a:r>
              <a:rPr lang="es-ES" sz="1000" b="1" dirty="0"/>
              <a:t>Pregunta 68 – PAES invierno Ciencias Biología, forma 151 – admisión 2025. DEMRE.</a:t>
            </a:r>
            <a:endParaRPr lang="es-CL" sz="1000" b="1" dirty="0"/>
          </a:p>
        </p:txBody>
      </p:sp>
    </p:spTree>
    <p:extLst>
      <p:ext uri="{BB962C8B-B14F-4D97-AF65-F5344CB8AC3E}">
        <p14:creationId xmlns:p14="http://schemas.microsoft.com/office/powerpoint/2010/main" val="109181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750199" y="410662"/>
            <a:ext cx="5423690" cy="715089"/>
          </a:xfrm>
          <a:prstGeom prst="round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dirty="0">
                <a:solidFill>
                  <a:schemeClr val="tx1"/>
                </a:solidFill>
              </a:rPr>
              <a:t>¿Qué </a:t>
            </a:r>
            <a:r>
              <a:rPr lang="es-ES" b="1" dirty="0">
                <a:solidFill>
                  <a:schemeClr val="tx1"/>
                </a:solidFill>
              </a:rPr>
              <a:t>dificultades</a:t>
            </a:r>
            <a:r>
              <a:rPr lang="es-ES" dirty="0">
                <a:solidFill>
                  <a:schemeClr val="tx1"/>
                </a:solidFill>
              </a:rPr>
              <a:t> tuvo esta teoría de Darwin y Wallace para ser aceptada?</a:t>
            </a:r>
            <a:endParaRPr lang="es-CL" dirty="0">
              <a:solidFill>
                <a:schemeClr val="tx1"/>
              </a:solidFill>
            </a:endParaRPr>
          </a:p>
        </p:txBody>
      </p:sp>
      <p:sp>
        <p:nvSpPr>
          <p:cNvPr id="3" name="Llamada rectangular redondeada 2"/>
          <p:cNvSpPr/>
          <p:nvPr/>
        </p:nvSpPr>
        <p:spPr>
          <a:xfrm>
            <a:off x="329627" y="2278865"/>
            <a:ext cx="2553012" cy="668247"/>
          </a:xfrm>
          <a:prstGeom prst="wedgeRoundRectCallout">
            <a:avLst>
              <a:gd name="adj1" fmla="val -22696"/>
              <a:gd name="adj2" fmla="val -41422"/>
              <a:gd name="adj3" fmla="val 16667"/>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Ideas predominantes en el contexto histórico</a:t>
            </a:r>
            <a:endParaRPr lang="es-CL" b="1" dirty="0"/>
          </a:p>
        </p:txBody>
      </p:sp>
      <p:sp>
        <p:nvSpPr>
          <p:cNvPr id="4" name="Llamada rectangular redondeada 3"/>
          <p:cNvSpPr/>
          <p:nvPr/>
        </p:nvSpPr>
        <p:spPr>
          <a:xfrm>
            <a:off x="2997464" y="4332885"/>
            <a:ext cx="2553012" cy="668247"/>
          </a:xfrm>
          <a:prstGeom prst="wedgeRoundRectCallout">
            <a:avLst>
              <a:gd name="adj1" fmla="val -22696"/>
              <a:gd name="adj2" fmla="val -41422"/>
              <a:gd name="adj3" fmla="val 16667"/>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Interrogantes abiertas</a:t>
            </a:r>
            <a:endParaRPr lang="es-CL" b="1" dirty="0"/>
          </a:p>
        </p:txBody>
      </p:sp>
      <p:sp>
        <p:nvSpPr>
          <p:cNvPr id="5" name="CuadroTexto 4"/>
          <p:cNvSpPr txBox="1"/>
          <p:nvPr/>
        </p:nvSpPr>
        <p:spPr>
          <a:xfrm>
            <a:off x="1992994" y="5148859"/>
            <a:ext cx="4272856" cy="715089"/>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¿Cómo se genera la variabilidad en las especies?</a:t>
            </a:r>
            <a:endParaRPr lang="es-CL" b="1" dirty="0">
              <a:solidFill>
                <a:schemeClr val="tx1"/>
              </a:solidFill>
            </a:endParaRPr>
          </a:p>
        </p:txBody>
      </p:sp>
      <p:sp>
        <p:nvSpPr>
          <p:cNvPr id="6" name="CuadroTexto 5"/>
          <p:cNvSpPr txBox="1"/>
          <p:nvPr/>
        </p:nvSpPr>
        <p:spPr>
          <a:xfrm>
            <a:off x="2015901" y="5985470"/>
            <a:ext cx="4249949" cy="408623"/>
          </a:xfrm>
          <a:prstGeom prst="round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s-ES" b="1" dirty="0">
                <a:solidFill>
                  <a:schemeClr val="tx1"/>
                </a:solidFill>
              </a:rPr>
              <a:t>¿Cómo se heredan las características?</a:t>
            </a:r>
            <a:endParaRPr lang="es-CL" b="1" dirty="0">
              <a:solidFill>
                <a:schemeClr val="tx1"/>
              </a:solidFill>
            </a:endParaRPr>
          </a:p>
        </p:txBody>
      </p:sp>
      <p:pic>
        <p:nvPicPr>
          <p:cNvPr id="7" name="Picture 5">
            <a:extLst>
              <a:ext uri="{FF2B5EF4-FFF2-40B4-BE49-F238E27FC236}">
                <a16:creationId xmlns:a16="http://schemas.microsoft.com/office/drawing/2014/main" id="{7E974F83-7727-4874-B023-AE4CF534FBA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0364" y="3471728"/>
            <a:ext cx="1922695" cy="3351103"/>
          </a:xfrm>
          <a:prstGeom prst="rect">
            <a:avLst/>
          </a:prstGeom>
        </p:spPr>
      </p:pic>
      <p:pic>
        <p:nvPicPr>
          <p:cNvPr id="8" name="Imagen 7"/>
          <p:cNvPicPr>
            <a:picLocks noChangeAspect="1"/>
          </p:cNvPicPr>
          <p:nvPr/>
        </p:nvPicPr>
        <p:blipFill>
          <a:blip r:embed="rId4"/>
          <a:stretch>
            <a:fillRect/>
          </a:stretch>
        </p:blipFill>
        <p:spPr>
          <a:xfrm>
            <a:off x="2938429" y="1530567"/>
            <a:ext cx="1819288" cy="2457468"/>
          </a:xfrm>
          <a:prstGeom prst="rect">
            <a:avLst/>
          </a:prstGeom>
          <a:ln>
            <a:noFill/>
          </a:ln>
          <a:effectLst>
            <a:outerShdw blurRad="292100" dist="139700" dir="2700000" algn="tl" rotWithShape="0">
              <a:srgbClr val="333333">
                <a:alpha val="65000"/>
              </a:srgbClr>
            </a:outerShdw>
          </a:effectLst>
        </p:spPr>
      </p:pic>
      <p:sp>
        <p:nvSpPr>
          <p:cNvPr id="9" name="Llamada rectangular redondeada 8"/>
          <p:cNvSpPr/>
          <p:nvPr/>
        </p:nvSpPr>
        <p:spPr>
          <a:xfrm>
            <a:off x="5620877" y="1562022"/>
            <a:ext cx="2553012" cy="668247"/>
          </a:xfrm>
          <a:prstGeom prst="wedgeRoundRectCallout">
            <a:avLst>
              <a:gd name="adj1" fmla="val -22696"/>
              <a:gd name="adj2" fmla="val -41422"/>
              <a:gd name="adj3" fmla="val 16667"/>
            </a:avLst>
          </a:prstGeom>
          <a:solidFill>
            <a:srgbClr val="0020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Falta de desarrollo científico en otras áreas</a:t>
            </a:r>
            <a:endParaRPr lang="es-CL" b="1" dirty="0"/>
          </a:p>
        </p:txBody>
      </p:sp>
      <p:pic>
        <p:nvPicPr>
          <p:cNvPr id="10" name="Imagen 9"/>
          <p:cNvPicPr>
            <a:picLocks noChangeAspect="1"/>
          </p:cNvPicPr>
          <p:nvPr/>
        </p:nvPicPr>
        <p:blipFill>
          <a:blip r:embed="rId5"/>
          <a:stretch>
            <a:fillRect/>
          </a:stretch>
        </p:blipFill>
        <p:spPr>
          <a:xfrm>
            <a:off x="5391726" y="2287438"/>
            <a:ext cx="2955665" cy="2385448"/>
          </a:xfrm>
          <a:prstGeom prst="rect">
            <a:avLst/>
          </a:prstGeom>
        </p:spPr>
      </p:pic>
      <p:sp>
        <p:nvSpPr>
          <p:cNvPr id="11" name="CuadroTexto 10"/>
          <p:cNvSpPr txBox="1"/>
          <p:nvPr/>
        </p:nvSpPr>
        <p:spPr>
          <a:xfrm>
            <a:off x="7184349" y="2381982"/>
            <a:ext cx="1979080" cy="369332"/>
          </a:xfrm>
          <a:prstGeom prst="rect">
            <a:avLst/>
          </a:prstGeom>
          <a:noFill/>
        </p:spPr>
        <p:txBody>
          <a:bodyPr wrap="square" rtlCol="0">
            <a:spAutoFit/>
          </a:bodyPr>
          <a:lstStyle/>
          <a:p>
            <a:pPr algn="ctr"/>
            <a:r>
              <a:rPr lang="es-ES" b="1" dirty="0"/>
              <a:t>¿Edad de la tierra?</a:t>
            </a:r>
            <a:endParaRPr lang="es-CL" b="1" dirty="0"/>
          </a:p>
        </p:txBody>
      </p:sp>
      <p:sp>
        <p:nvSpPr>
          <p:cNvPr id="13" name="Llamada rectangular redondeada 12"/>
          <p:cNvSpPr/>
          <p:nvPr/>
        </p:nvSpPr>
        <p:spPr>
          <a:xfrm>
            <a:off x="6366513" y="4995898"/>
            <a:ext cx="2553012" cy="1533571"/>
          </a:xfrm>
          <a:prstGeom prst="wedgeRoundRectCallout">
            <a:avLst>
              <a:gd name="adj1" fmla="val -22696"/>
              <a:gd name="adj2" fmla="val -41422"/>
              <a:gd name="adj3" fmla="val 16667"/>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El </a:t>
            </a:r>
            <a:r>
              <a:rPr lang="es-ES" b="1" dirty="0">
                <a:solidFill>
                  <a:schemeClr val="accent4"/>
                </a:solidFill>
              </a:rPr>
              <a:t>descubrimiento del ADN </a:t>
            </a:r>
            <a:r>
              <a:rPr lang="es-ES" b="1" dirty="0"/>
              <a:t>y los </a:t>
            </a:r>
            <a:r>
              <a:rPr lang="es-ES" b="1" dirty="0">
                <a:solidFill>
                  <a:schemeClr val="accent4"/>
                </a:solidFill>
              </a:rPr>
              <a:t>avances en genética</a:t>
            </a:r>
            <a:r>
              <a:rPr lang="es-ES" b="1" dirty="0"/>
              <a:t>, ayudaron a responder a estas preguntas.</a:t>
            </a:r>
            <a:endParaRPr lang="es-CL" b="1" dirty="0"/>
          </a:p>
        </p:txBody>
      </p:sp>
      <p:pic>
        <p:nvPicPr>
          <p:cNvPr id="14" name="Imagen 13"/>
          <p:cNvPicPr>
            <a:picLocks noChangeAspect="1"/>
          </p:cNvPicPr>
          <p:nvPr/>
        </p:nvPicPr>
        <p:blipFill>
          <a:blip r:embed="rId6"/>
          <a:stretch>
            <a:fillRect/>
          </a:stretch>
        </p:blipFill>
        <p:spPr>
          <a:xfrm>
            <a:off x="70674" y="228526"/>
            <a:ext cx="2334970" cy="701101"/>
          </a:xfrm>
          <a:prstGeom prst="rect">
            <a:avLst/>
          </a:prstGeom>
        </p:spPr>
      </p:pic>
    </p:spTree>
    <p:extLst>
      <p:ext uri="{BB962C8B-B14F-4D97-AF65-F5344CB8AC3E}">
        <p14:creationId xmlns:p14="http://schemas.microsoft.com/office/powerpoint/2010/main" val="223228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75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childTnLst>
                                </p:cTn>
                              </p:par>
                            </p:childTnLst>
                          </p:cTn>
                        </p:par>
                        <p:par>
                          <p:cTn id="17" fill="hold">
                            <p:stCondLst>
                              <p:cond delay="750"/>
                            </p:stCondLst>
                            <p:childTnLst>
                              <p:par>
                                <p:cTn id="18" presetID="10" presetClass="entr" presetSubtype="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75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75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750"/>
                                        <p:tgtEl>
                                          <p:spTgt spid="4"/>
                                        </p:tgtEl>
                                      </p:cBhvr>
                                    </p:animEffect>
                                  </p:childTnLst>
                                </p:cTn>
                              </p:par>
                            </p:childTnLst>
                          </p:cTn>
                        </p:par>
                        <p:par>
                          <p:cTn id="29" fill="hold">
                            <p:stCondLst>
                              <p:cond delay="750"/>
                            </p:stCondLst>
                            <p:childTnLst>
                              <p:par>
                                <p:cTn id="30" presetID="10"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750"/>
                                        <p:tgtEl>
                                          <p:spTgt spid="5"/>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75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9" grpId="0" animBg="1"/>
      <p:bldP spid="11"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2">
            <a:extLst>
              <a:ext uri="{28A0092B-C50C-407E-A947-70E740481C1C}">
                <a14:useLocalDpi xmlns:a14="http://schemas.microsoft.com/office/drawing/2010/main" val="0"/>
              </a:ext>
            </a:extLst>
          </a:blip>
          <a:srcRect l="63646" t="548" r="20360" b="54972"/>
          <a:stretch/>
        </p:blipFill>
        <p:spPr>
          <a:xfrm>
            <a:off x="-120577" y="4549561"/>
            <a:ext cx="1654389" cy="2587946"/>
          </a:xfrm>
          <a:prstGeom prst="rect">
            <a:avLst/>
          </a:prstGeom>
        </p:spPr>
      </p:pic>
      <p:sp>
        <p:nvSpPr>
          <p:cNvPr id="6" name="Rectángulo 5"/>
          <p:cNvSpPr/>
          <p:nvPr/>
        </p:nvSpPr>
        <p:spPr>
          <a:xfrm>
            <a:off x="2081241" y="1188840"/>
            <a:ext cx="5323715" cy="646331"/>
          </a:xfrm>
          <a:prstGeom prst="rect">
            <a:avLst/>
          </a:prstGeom>
        </p:spPr>
        <p:txBody>
          <a:bodyPr wrap="square">
            <a:spAutoFit/>
          </a:bodyPr>
          <a:lstStyle/>
          <a:p>
            <a:pPr algn="ctr"/>
            <a:r>
              <a:rPr lang="es-ES" dirty="0"/>
              <a:t>La </a:t>
            </a:r>
            <a:r>
              <a:rPr lang="es-ES" b="1" dirty="0" err="1">
                <a:solidFill>
                  <a:srgbClr val="C00000"/>
                </a:solidFill>
              </a:rPr>
              <a:t>microevolución</a:t>
            </a:r>
            <a:r>
              <a:rPr lang="es-ES" dirty="0"/>
              <a:t> y la </a:t>
            </a:r>
            <a:r>
              <a:rPr lang="es-ES" b="1" dirty="0" err="1">
                <a:solidFill>
                  <a:srgbClr val="C00000"/>
                </a:solidFill>
              </a:rPr>
              <a:t>macroevolución</a:t>
            </a:r>
            <a:r>
              <a:rPr lang="es-ES" dirty="0"/>
              <a:t> describen procesos evolutivos en diferentes escalas:</a:t>
            </a:r>
            <a:endParaRPr lang="es-CL" dirty="0"/>
          </a:p>
        </p:txBody>
      </p:sp>
      <p:sp>
        <p:nvSpPr>
          <p:cNvPr id="7" name="Rectángulo redondeado 6"/>
          <p:cNvSpPr/>
          <p:nvPr/>
        </p:nvSpPr>
        <p:spPr>
          <a:xfrm>
            <a:off x="686763" y="2253416"/>
            <a:ext cx="3318646" cy="1328023"/>
          </a:xfrm>
          <a:prstGeom prst="roundRect">
            <a:avLst/>
          </a:prstGeom>
          <a:solidFill>
            <a:srgbClr val="002060"/>
          </a:solidFill>
          <a:ln>
            <a:noFill/>
          </a:ln>
          <a:effectLst>
            <a:outerShdw blurRad="50800" dist="38100" dir="2700000" algn="tl" rotWithShape="0">
              <a:prstClr val="black">
                <a:alpha val="40000"/>
              </a:prstClr>
            </a:outerShdw>
          </a:effectLst>
        </p:spPr>
        <p:txBody>
          <a:bodyPr wrap="square">
            <a:spAutoFit/>
          </a:bodyPr>
          <a:lstStyle/>
          <a:p>
            <a:pPr algn="just"/>
            <a:r>
              <a:rPr lang="es-ES" b="1" dirty="0">
                <a:solidFill>
                  <a:schemeClr val="bg1"/>
                </a:solidFill>
              </a:rPr>
              <a:t>La </a:t>
            </a:r>
            <a:r>
              <a:rPr lang="es-ES" b="1" dirty="0" err="1">
                <a:solidFill>
                  <a:schemeClr val="accent4"/>
                </a:solidFill>
              </a:rPr>
              <a:t>microevolución</a:t>
            </a:r>
            <a:r>
              <a:rPr lang="es-ES" b="1" dirty="0">
                <a:solidFill>
                  <a:schemeClr val="bg1"/>
                </a:solidFill>
              </a:rPr>
              <a:t> se refiere a pequeños </a:t>
            </a:r>
            <a:r>
              <a:rPr lang="es-ES" b="1" dirty="0">
                <a:solidFill>
                  <a:schemeClr val="accent4"/>
                </a:solidFill>
              </a:rPr>
              <a:t>cambios genéticos </a:t>
            </a:r>
            <a:r>
              <a:rPr lang="es-ES" b="1" dirty="0">
                <a:solidFill>
                  <a:schemeClr val="bg1"/>
                </a:solidFill>
              </a:rPr>
              <a:t>que ocurren </a:t>
            </a:r>
            <a:r>
              <a:rPr lang="es-ES" b="1" dirty="0">
                <a:solidFill>
                  <a:schemeClr val="accent4"/>
                </a:solidFill>
              </a:rPr>
              <a:t>dentro de una población</a:t>
            </a:r>
            <a:r>
              <a:rPr lang="es-ES" b="1" dirty="0">
                <a:solidFill>
                  <a:schemeClr val="bg1"/>
                </a:solidFill>
              </a:rPr>
              <a:t>.</a:t>
            </a:r>
            <a:endParaRPr lang="es-CL" b="1" dirty="0">
              <a:solidFill>
                <a:schemeClr val="bg1"/>
              </a:solidFill>
            </a:endParaRPr>
          </a:p>
        </p:txBody>
      </p:sp>
      <p:sp>
        <p:nvSpPr>
          <p:cNvPr id="8" name="Rectángulo redondeado 7"/>
          <p:cNvSpPr/>
          <p:nvPr/>
        </p:nvSpPr>
        <p:spPr>
          <a:xfrm>
            <a:off x="4804806" y="4140113"/>
            <a:ext cx="3932482" cy="2247424"/>
          </a:xfrm>
          <a:prstGeom prst="roundRect">
            <a:avLst/>
          </a:prstGeom>
          <a:solidFill>
            <a:srgbClr val="002060"/>
          </a:solidFill>
          <a:ln>
            <a:noFill/>
          </a:ln>
          <a:effectLst>
            <a:outerShdw blurRad="50800" dist="38100" dir="2700000" algn="tl" rotWithShape="0">
              <a:prstClr val="black">
                <a:alpha val="40000"/>
              </a:prstClr>
            </a:outerShdw>
          </a:effectLst>
        </p:spPr>
        <p:txBody>
          <a:bodyPr wrap="square">
            <a:spAutoFit/>
          </a:bodyPr>
          <a:lstStyle/>
          <a:p>
            <a:pPr algn="just"/>
            <a:r>
              <a:rPr lang="es-ES" b="1" dirty="0">
                <a:solidFill>
                  <a:schemeClr val="bg1"/>
                </a:solidFill>
              </a:rPr>
              <a:t>La </a:t>
            </a:r>
            <a:r>
              <a:rPr lang="es-ES" b="1" dirty="0" err="1">
                <a:solidFill>
                  <a:schemeClr val="accent4"/>
                </a:solidFill>
              </a:rPr>
              <a:t>macroevolución</a:t>
            </a:r>
            <a:r>
              <a:rPr lang="es-ES" b="1" dirty="0">
                <a:solidFill>
                  <a:schemeClr val="bg1"/>
                </a:solidFill>
              </a:rPr>
              <a:t> abarca </a:t>
            </a:r>
            <a:r>
              <a:rPr lang="es-ES" b="1" dirty="0">
                <a:solidFill>
                  <a:schemeClr val="accent4"/>
                </a:solidFill>
              </a:rPr>
              <a:t>cambios más grandes</a:t>
            </a:r>
            <a:r>
              <a:rPr lang="es-ES" b="1" dirty="0">
                <a:solidFill>
                  <a:schemeClr val="bg1"/>
                </a:solidFill>
              </a:rPr>
              <a:t> y fundamentales que pueden conducir a la </a:t>
            </a:r>
            <a:r>
              <a:rPr lang="es-ES" b="1" dirty="0">
                <a:solidFill>
                  <a:schemeClr val="accent4"/>
                </a:solidFill>
              </a:rPr>
              <a:t>formación de nuevas especies</a:t>
            </a:r>
            <a:r>
              <a:rPr lang="es-ES" b="1" dirty="0">
                <a:solidFill>
                  <a:schemeClr val="bg1"/>
                </a:solidFill>
              </a:rPr>
              <a:t> o incluso a la </a:t>
            </a:r>
            <a:r>
              <a:rPr lang="es-ES" b="1" dirty="0">
                <a:solidFill>
                  <a:schemeClr val="accent4"/>
                </a:solidFill>
              </a:rPr>
              <a:t>aparición de diferencias significativas a nivel de taxonomías superiores</a:t>
            </a:r>
            <a:r>
              <a:rPr lang="es-ES" b="1" dirty="0">
                <a:solidFill>
                  <a:schemeClr val="bg1"/>
                </a:solidFill>
              </a:rPr>
              <a:t>, como nuevas familias u órdenes.</a:t>
            </a:r>
            <a:endParaRPr lang="es-CL" b="1" dirty="0">
              <a:solidFill>
                <a:schemeClr val="bg1"/>
              </a:solidFill>
            </a:endParaRPr>
          </a:p>
        </p:txBody>
      </p:sp>
      <p:pic>
        <p:nvPicPr>
          <p:cNvPr id="17" name="Imagen 16"/>
          <p:cNvPicPr>
            <a:picLocks noChangeAspect="1"/>
          </p:cNvPicPr>
          <p:nvPr/>
        </p:nvPicPr>
        <p:blipFill>
          <a:blip r:embed="rId3"/>
          <a:stretch>
            <a:fillRect/>
          </a:stretch>
        </p:blipFill>
        <p:spPr>
          <a:xfrm>
            <a:off x="4312665" y="1975599"/>
            <a:ext cx="1912817" cy="1883659"/>
          </a:xfrm>
          <a:prstGeom prst="rect">
            <a:avLst/>
          </a:prstGeom>
          <a:effectLst>
            <a:outerShdw blurRad="50800" dist="38100" dir="2700000" algn="tl" rotWithShape="0">
              <a:prstClr val="black">
                <a:alpha val="40000"/>
              </a:prstClr>
            </a:outerShdw>
          </a:effectLst>
        </p:spPr>
      </p:pic>
      <p:pic>
        <p:nvPicPr>
          <p:cNvPr id="18" name="Imagen 17"/>
          <p:cNvPicPr>
            <a:picLocks noChangeAspect="1"/>
          </p:cNvPicPr>
          <p:nvPr/>
        </p:nvPicPr>
        <p:blipFill>
          <a:blip r:embed="rId4"/>
          <a:stretch>
            <a:fillRect/>
          </a:stretch>
        </p:blipFill>
        <p:spPr>
          <a:xfrm>
            <a:off x="1461648" y="4179383"/>
            <a:ext cx="3281450" cy="2247424"/>
          </a:xfrm>
          <a:prstGeom prst="rect">
            <a:avLst/>
          </a:prstGeom>
        </p:spPr>
      </p:pic>
      <p:pic>
        <p:nvPicPr>
          <p:cNvPr id="9" name="Imagen 8"/>
          <p:cNvPicPr>
            <a:picLocks noChangeAspect="1"/>
          </p:cNvPicPr>
          <p:nvPr/>
        </p:nvPicPr>
        <p:blipFill>
          <a:blip r:embed="rId5"/>
          <a:stretch>
            <a:fillRect/>
          </a:stretch>
        </p:blipFill>
        <p:spPr>
          <a:xfrm>
            <a:off x="142583" y="334200"/>
            <a:ext cx="2320320" cy="696096"/>
          </a:xfrm>
          <a:prstGeom prst="rect">
            <a:avLst/>
          </a:prstGeom>
        </p:spPr>
      </p:pic>
    </p:spTree>
    <p:extLst>
      <p:ext uri="{BB962C8B-B14F-4D97-AF65-F5344CB8AC3E}">
        <p14:creationId xmlns:p14="http://schemas.microsoft.com/office/powerpoint/2010/main" val="131775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p:cNvPicPr>
            <a:picLocks noChangeAspect="1"/>
          </p:cNvPicPr>
          <p:nvPr/>
        </p:nvPicPr>
        <p:blipFill>
          <a:blip r:embed="rId3"/>
          <a:stretch>
            <a:fillRect/>
          </a:stretch>
        </p:blipFill>
        <p:spPr>
          <a:xfrm>
            <a:off x="80084" y="237815"/>
            <a:ext cx="2334970" cy="701101"/>
          </a:xfrm>
          <a:prstGeom prst="rect">
            <a:avLst/>
          </a:prstGeom>
        </p:spPr>
      </p:pic>
      <p:sp>
        <p:nvSpPr>
          <p:cNvPr id="5" name="Rectángulo 4"/>
          <p:cNvSpPr/>
          <p:nvPr/>
        </p:nvSpPr>
        <p:spPr>
          <a:xfrm>
            <a:off x="448299" y="1156506"/>
            <a:ext cx="7826180" cy="646331"/>
          </a:xfrm>
          <a:prstGeom prst="rect">
            <a:avLst/>
          </a:prstGeom>
        </p:spPr>
        <p:txBody>
          <a:bodyPr wrap="square">
            <a:spAutoFit/>
          </a:bodyPr>
          <a:lstStyle/>
          <a:p>
            <a:pPr algn="just"/>
            <a:r>
              <a:rPr lang="es-ES" dirty="0">
                <a:solidFill>
                  <a:srgbClr val="0E0E0E"/>
                </a:solidFill>
                <a:latin typeface="Arial" panose="020B0604020202020204" pitchFamily="34" charset="0"/>
              </a:rPr>
              <a:t>La siguiente imagen muestra el proceso evolutivo en una población de ciervos:</a:t>
            </a:r>
            <a:endParaRPr lang="es-ES" dirty="0">
              <a:solidFill>
                <a:srgbClr val="000000"/>
              </a:solidFill>
              <a:latin typeface="Arial" panose="020B0604020202020204" pitchFamily="34" charset="0"/>
            </a:endParaRPr>
          </a:p>
        </p:txBody>
      </p:sp>
      <p:sp>
        <p:nvSpPr>
          <p:cNvPr id="21" name="CuadroTexto 20"/>
          <p:cNvSpPr txBox="1"/>
          <p:nvPr/>
        </p:nvSpPr>
        <p:spPr>
          <a:xfrm>
            <a:off x="57647" y="6478461"/>
            <a:ext cx="6197448" cy="246221"/>
          </a:xfrm>
          <a:prstGeom prst="rect">
            <a:avLst/>
          </a:prstGeom>
          <a:noFill/>
        </p:spPr>
        <p:txBody>
          <a:bodyPr wrap="square" rtlCol="0">
            <a:spAutoFit/>
          </a:bodyPr>
          <a:lstStyle/>
          <a:p>
            <a:r>
              <a:rPr lang="es-ES" sz="1000" b="1" dirty="0"/>
              <a:t>Pregunta 8 – Teorías de la evolución, cuaderno de ejercicios. CPECH.</a:t>
            </a:r>
            <a:endParaRPr lang="es-CL" sz="1000" b="1" dirty="0"/>
          </a:p>
        </p:txBody>
      </p:sp>
      <p:pic>
        <p:nvPicPr>
          <p:cNvPr id="2" name="Imagen 1"/>
          <p:cNvPicPr>
            <a:picLocks noChangeAspect="1"/>
          </p:cNvPicPr>
          <p:nvPr/>
        </p:nvPicPr>
        <p:blipFill>
          <a:blip r:embed="rId4"/>
          <a:stretch>
            <a:fillRect/>
          </a:stretch>
        </p:blipFill>
        <p:spPr>
          <a:xfrm>
            <a:off x="2242931" y="1681229"/>
            <a:ext cx="4614618" cy="2075877"/>
          </a:xfrm>
          <a:prstGeom prst="rect">
            <a:avLst/>
          </a:prstGeom>
        </p:spPr>
      </p:pic>
      <p:sp>
        <p:nvSpPr>
          <p:cNvPr id="4" name="Rectángulo 3"/>
          <p:cNvSpPr/>
          <p:nvPr/>
        </p:nvSpPr>
        <p:spPr>
          <a:xfrm>
            <a:off x="518708" y="3941076"/>
            <a:ext cx="7898592" cy="2031325"/>
          </a:xfrm>
          <a:prstGeom prst="rect">
            <a:avLst/>
          </a:prstGeom>
        </p:spPr>
        <p:txBody>
          <a:bodyPr wrap="square">
            <a:spAutoFit/>
          </a:bodyPr>
          <a:lstStyle/>
          <a:p>
            <a:r>
              <a:rPr lang="es-ES" dirty="0">
                <a:latin typeface="Arial" panose="020B0604020202020204" pitchFamily="34" charset="0"/>
                <a:cs typeface="Arial" panose="020B0604020202020204" pitchFamily="34" charset="0"/>
              </a:rPr>
              <a:t>Al respecto, es correcto inferir que</a:t>
            </a:r>
          </a:p>
          <a:p>
            <a:endParaRPr lang="es-ES" dirty="0">
              <a:latin typeface="Arial" panose="020B0604020202020204" pitchFamily="34" charset="0"/>
              <a:cs typeface="Arial" panose="020B0604020202020204" pitchFamily="34" charset="0"/>
            </a:endParaRPr>
          </a:p>
          <a:p>
            <a:pPr marL="342900" indent="-342900">
              <a:buAutoNum type="alphaUcParenR"/>
            </a:pPr>
            <a:r>
              <a:rPr lang="es-ES" dirty="0">
                <a:latin typeface="Arial" panose="020B0604020202020204" pitchFamily="34" charset="0"/>
                <a:cs typeface="Arial" panose="020B0604020202020204" pitchFamily="34" charset="0"/>
              </a:rPr>
              <a:t>en 1, la tasa de natalidad se ajusta a los recursos disponibles.</a:t>
            </a:r>
          </a:p>
          <a:p>
            <a:pPr marL="342900" indent="-342900">
              <a:buAutoNum type="alphaUcParenR"/>
            </a:pPr>
            <a:r>
              <a:rPr lang="es-ES" dirty="0">
                <a:latin typeface="Arial" panose="020B0604020202020204" pitchFamily="34" charset="0"/>
                <a:cs typeface="Arial" panose="020B0604020202020204" pitchFamily="34" charset="0"/>
              </a:rPr>
              <a:t>en 2, los individuos se adaptan mediante cambios en sus fenotipos.</a:t>
            </a:r>
          </a:p>
          <a:p>
            <a:pPr marL="342900" indent="-342900">
              <a:buAutoNum type="alphaUcParenR"/>
            </a:pPr>
            <a:r>
              <a:rPr lang="es-ES" dirty="0">
                <a:latin typeface="Arial" panose="020B0604020202020204" pitchFamily="34" charset="0"/>
                <a:cs typeface="Arial" panose="020B0604020202020204" pitchFamily="34" charset="0"/>
              </a:rPr>
              <a:t>en 3, entre los individuos existe una diferencia en el éxito reproductivo.</a:t>
            </a:r>
          </a:p>
          <a:p>
            <a:pPr marL="342900" indent="-342900">
              <a:buAutoNum type="alphaUcParenR"/>
            </a:pPr>
            <a:r>
              <a:rPr lang="es-ES" dirty="0">
                <a:latin typeface="Arial" panose="020B0604020202020204" pitchFamily="34" charset="0"/>
                <a:cs typeface="Arial" panose="020B0604020202020204" pitchFamily="34" charset="0"/>
              </a:rPr>
              <a:t>en 4, se observa un aumento en la variabilidad genética dentro de la población.</a:t>
            </a:r>
            <a:endParaRPr lang="es-CL" dirty="0">
              <a:latin typeface="Arial" panose="020B0604020202020204" pitchFamily="34" charset="0"/>
              <a:cs typeface="Arial" panose="020B0604020202020204" pitchFamily="34" charset="0"/>
            </a:endParaRPr>
          </a:p>
        </p:txBody>
      </p:sp>
      <p:grpSp>
        <p:nvGrpSpPr>
          <p:cNvPr id="6" name="Grupo 5"/>
          <p:cNvGrpSpPr/>
          <p:nvPr/>
        </p:nvGrpSpPr>
        <p:grpSpPr>
          <a:xfrm>
            <a:off x="6618611" y="5100613"/>
            <a:ext cx="2229968" cy="1585252"/>
            <a:chOff x="6115365" y="4728779"/>
            <a:chExt cx="2281361" cy="1585252"/>
          </a:xfrm>
        </p:grpSpPr>
        <p:grpSp>
          <p:nvGrpSpPr>
            <p:cNvPr id="16" name="22 Grupo">
              <a:extLst>
                <a:ext uri="{FF2B5EF4-FFF2-40B4-BE49-F238E27FC236}">
                  <a16:creationId xmlns:a16="http://schemas.microsoft.com/office/drawing/2014/main" id="{DC3555C4-2508-594F-9F80-02A7D52E8B18}"/>
                </a:ext>
              </a:extLst>
            </p:cNvPr>
            <p:cNvGrpSpPr/>
            <p:nvPr/>
          </p:nvGrpSpPr>
          <p:grpSpPr>
            <a:xfrm>
              <a:off x="6115365" y="4728779"/>
              <a:ext cx="1973782" cy="1585252"/>
              <a:chOff x="5947679" y="342142"/>
              <a:chExt cx="2944697" cy="2287241"/>
            </a:xfrm>
          </p:grpSpPr>
          <p:pic>
            <p:nvPicPr>
              <p:cNvPr id="17" name="Picture 3" descr="C:\Users\karla.hernandez\Desktop\PROGRAMAS ANUALES\TC31\íconos en png para PPT\pos it.png">
                <a:extLst>
                  <a:ext uri="{FF2B5EF4-FFF2-40B4-BE49-F238E27FC236}">
                    <a16:creationId xmlns:a16="http://schemas.microsoft.com/office/drawing/2014/main" id="{C6C50D2B-CB75-A045-B880-C0B7274186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7679" y="759528"/>
                <a:ext cx="2784483" cy="1869855"/>
              </a:xfrm>
              <a:prstGeom prst="rect">
                <a:avLst/>
              </a:prstGeom>
              <a:noFill/>
              <a:extLst>
                <a:ext uri="{909E8E84-426E-40DD-AFC4-6F175D3DCCD1}">
                  <a14:hiddenFill xmlns:a14="http://schemas.microsoft.com/office/drawing/2010/main">
                    <a:solidFill>
                      <a:srgbClr val="FFFFFF"/>
                    </a:solidFill>
                  </a14:hiddenFill>
                </a:ext>
              </a:extLst>
            </p:spPr>
          </p:pic>
          <p:sp>
            <p:nvSpPr>
              <p:cNvPr id="18" name="24 Rectángulo">
                <a:extLst>
                  <a:ext uri="{FF2B5EF4-FFF2-40B4-BE49-F238E27FC236}">
                    <a16:creationId xmlns:a16="http://schemas.microsoft.com/office/drawing/2014/main" id="{4637185B-1329-844B-85E1-AC690FB45BEA}"/>
                  </a:ext>
                </a:extLst>
              </p:cNvPr>
              <p:cNvSpPr/>
              <p:nvPr/>
            </p:nvSpPr>
            <p:spPr>
              <a:xfrm rot="21211048">
                <a:off x="6388891" y="992885"/>
                <a:ext cx="1777536" cy="1376609"/>
              </a:xfrm>
              <a:prstGeom prst="rect">
                <a:avLst/>
              </a:prstGeom>
            </p:spPr>
            <p:txBody>
              <a:bodyPr wrap="square">
                <a:spAutoFit/>
              </a:bodyPr>
              <a:lstStyle/>
              <a:p>
                <a:pPr algn="just"/>
                <a:r>
                  <a:rPr lang="es-ES" altLang="es-CL" sz="1400" b="1" dirty="0">
                    <a:latin typeface="+mj-lt"/>
                    <a:ea typeface="Myriad Arabic"/>
                    <a:cs typeface="Myriad Arabic"/>
                  </a:rPr>
                  <a:t>Habilidad:</a:t>
                </a:r>
              </a:p>
              <a:p>
                <a:pPr algn="ctr"/>
                <a:r>
                  <a:rPr lang="es-ES" altLang="es-CL" sz="1400" dirty="0">
                    <a:latin typeface="+mj-lt"/>
                    <a:ea typeface="Myriad Arabic"/>
                    <a:cs typeface="Myriad Arabic"/>
                  </a:rPr>
                  <a:t>Procesar y analizar la evidencia</a:t>
                </a:r>
              </a:p>
            </p:txBody>
          </p:sp>
          <p:pic>
            <p:nvPicPr>
              <p:cNvPr id="19" name="Picture 5" descr="C:\Users\karla.hernandez\Desktop\PROGRAMAS ANUALES\TC31\íconos en png para PPT\08 ícono.png">
                <a:extLst>
                  <a:ext uri="{FF2B5EF4-FFF2-40B4-BE49-F238E27FC236}">
                    <a16:creationId xmlns:a16="http://schemas.microsoft.com/office/drawing/2014/main" id="{B3AB63C8-6EC2-8940-944C-CB73AA85499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56376" y="342142"/>
                <a:ext cx="936000" cy="936000"/>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8 Rectángulo redondeado">
              <a:extLst>
                <a:ext uri="{FF2B5EF4-FFF2-40B4-BE49-F238E27FC236}">
                  <a16:creationId xmlns:a16="http://schemas.microsoft.com/office/drawing/2014/main" id="{B457FA86-69FC-CC49-A1D3-FA351F51BB91}"/>
                </a:ext>
              </a:extLst>
            </p:cNvPr>
            <p:cNvSpPr/>
            <p:nvPr/>
          </p:nvSpPr>
          <p:spPr>
            <a:xfrm>
              <a:off x="7711302" y="5570983"/>
              <a:ext cx="685424" cy="702078"/>
            </a:xfrm>
            <a:prstGeom prst="roundRect">
              <a:avLst/>
            </a:prstGeom>
            <a:solidFill>
              <a:srgbClr val="008080"/>
            </a:solidFill>
            <a:ln>
              <a:solidFill>
                <a:srgbClr val="008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600" b="1" dirty="0"/>
                <a:t>C</a:t>
              </a:r>
              <a:endParaRPr lang="es-CL" sz="3600" b="1" dirty="0"/>
            </a:p>
          </p:txBody>
        </p:sp>
      </p:grpSp>
    </p:spTree>
    <p:extLst>
      <p:ext uri="{BB962C8B-B14F-4D97-AF65-F5344CB8AC3E}">
        <p14:creationId xmlns:p14="http://schemas.microsoft.com/office/powerpoint/2010/main" val="42610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uadroTexto 1"/>
          <p:cNvSpPr txBox="1"/>
          <p:nvPr/>
        </p:nvSpPr>
        <p:spPr>
          <a:xfrm>
            <a:off x="1249584" y="997894"/>
            <a:ext cx="6821536" cy="923330"/>
          </a:xfrm>
          <a:prstGeom prst="rect">
            <a:avLst/>
          </a:prstGeom>
          <a:noFill/>
          <a:effectLst/>
        </p:spPr>
        <p:txBody>
          <a:bodyPr wrap="square" rtlCol="0">
            <a:spAutoFit/>
          </a:bodyPr>
          <a:lstStyle/>
          <a:p>
            <a:r>
              <a:rPr lang="es-ES" dirty="0"/>
              <a:t>En la actualidad, las ideas sobre la evolución se centran en cambios </a:t>
            </a:r>
            <a:r>
              <a:rPr lang="es-ES" b="1" u="sng" dirty="0">
                <a:solidFill>
                  <a:srgbClr val="C00000"/>
                </a:solidFill>
              </a:rPr>
              <a:t>cambios en la frecuencia alelos en las poblaciones</a:t>
            </a:r>
            <a:r>
              <a:rPr lang="es-ES" dirty="0"/>
              <a:t>, y se reconocen diferentes mecanismos que fomentan este proceso:</a:t>
            </a:r>
            <a:endParaRPr lang="es-CL" dirty="0"/>
          </a:p>
        </p:txBody>
      </p:sp>
      <p:grpSp>
        <p:nvGrpSpPr>
          <p:cNvPr id="3" name="Grupo 2"/>
          <p:cNvGrpSpPr/>
          <p:nvPr/>
        </p:nvGrpSpPr>
        <p:grpSpPr>
          <a:xfrm>
            <a:off x="939102" y="4480020"/>
            <a:ext cx="3721250" cy="1909277"/>
            <a:chOff x="939102" y="4480020"/>
            <a:chExt cx="3721250" cy="1909277"/>
          </a:xfrm>
        </p:grpSpPr>
        <p:sp>
          <p:nvSpPr>
            <p:cNvPr id="4" name="Elipse 3">
              <a:extLst>
                <a:ext uri="{FF2B5EF4-FFF2-40B4-BE49-F238E27FC236}">
                  <a16:creationId xmlns:a16="http://schemas.microsoft.com/office/drawing/2014/main" id="{EA371620-6AFD-4F82-99A8-152596748E57}"/>
                </a:ext>
              </a:extLst>
            </p:cNvPr>
            <p:cNvSpPr/>
            <p:nvPr/>
          </p:nvSpPr>
          <p:spPr>
            <a:xfrm>
              <a:off x="939102" y="4946938"/>
              <a:ext cx="1566403" cy="144235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Elipse 4">
              <a:extLst>
                <a:ext uri="{FF2B5EF4-FFF2-40B4-BE49-F238E27FC236}">
                  <a16:creationId xmlns:a16="http://schemas.microsoft.com/office/drawing/2014/main" id="{B9442B31-B5B6-4A56-9386-6BB8148A01AF}"/>
                </a:ext>
              </a:extLst>
            </p:cNvPr>
            <p:cNvSpPr/>
            <p:nvPr/>
          </p:nvSpPr>
          <p:spPr>
            <a:xfrm>
              <a:off x="3088994" y="4935539"/>
              <a:ext cx="1566403" cy="1442359"/>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6" name="Gráfico 12" descr="Gorrión con relleno sólido">
              <a:extLst>
                <a:ext uri="{FF2B5EF4-FFF2-40B4-BE49-F238E27FC236}">
                  <a16:creationId xmlns:a16="http://schemas.microsoft.com/office/drawing/2014/main" id="{D3118C6E-3066-4620-A55E-95AD1153A5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6265" y="5093260"/>
              <a:ext cx="820079" cy="820079"/>
            </a:xfrm>
            <a:prstGeom prst="rect">
              <a:avLst/>
            </a:prstGeom>
            <a:effectLst>
              <a:outerShdw blurRad="50800" dist="38100" dir="2700000" algn="tl" rotWithShape="0">
                <a:prstClr val="black">
                  <a:alpha val="40000"/>
                </a:prstClr>
              </a:outerShdw>
            </a:effectLst>
          </p:spPr>
        </p:pic>
        <p:pic>
          <p:nvPicPr>
            <p:cNvPr id="7" name="Gráfico 70" descr="Gorrión con relleno sólido">
              <a:extLst>
                <a:ext uri="{FF2B5EF4-FFF2-40B4-BE49-F238E27FC236}">
                  <a16:creationId xmlns:a16="http://schemas.microsoft.com/office/drawing/2014/main" id="{F66FA508-5448-48CD-B28E-E53310FE16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8630" y="5569218"/>
              <a:ext cx="820079" cy="820079"/>
            </a:xfrm>
            <a:prstGeom prst="rect">
              <a:avLst/>
            </a:prstGeom>
            <a:effectLst>
              <a:outerShdw blurRad="50800" dist="38100" dir="2700000" algn="tl" rotWithShape="0">
                <a:prstClr val="black">
                  <a:alpha val="40000"/>
                </a:prstClr>
              </a:outerShdw>
            </a:effectLst>
          </p:spPr>
        </p:pic>
        <p:pic>
          <p:nvPicPr>
            <p:cNvPr id="8" name="Gráfico 71" descr="Gorrión con relleno sólido">
              <a:extLst>
                <a:ext uri="{FF2B5EF4-FFF2-40B4-BE49-F238E27FC236}">
                  <a16:creationId xmlns:a16="http://schemas.microsoft.com/office/drawing/2014/main" id="{6E705F0F-3D53-487C-813C-A5C4C33483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67131" y="4985025"/>
              <a:ext cx="820079" cy="820079"/>
            </a:xfrm>
            <a:prstGeom prst="rect">
              <a:avLst/>
            </a:prstGeom>
            <a:effectLst>
              <a:outerShdw blurRad="50800" dist="38100" dir="2700000" algn="tl" rotWithShape="0">
                <a:prstClr val="black">
                  <a:alpha val="40000"/>
                </a:prstClr>
              </a:outerShdw>
            </a:effectLst>
          </p:spPr>
        </p:pic>
        <p:pic>
          <p:nvPicPr>
            <p:cNvPr id="9" name="Gráfico 72" descr="Gorrión con relleno sólido">
              <a:extLst>
                <a:ext uri="{FF2B5EF4-FFF2-40B4-BE49-F238E27FC236}">
                  <a16:creationId xmlns:a16="http://schemas.microsoft.com/office/drawing/2014/main" id="{EA4ED179-3535-475B-AD88-B513196C05C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3088994" y="5219875"/>
              <a:ext cx="820079" cy="820079"/>
            </a:xfrm>
            <a:prstGeom prst="rect">
              <a:avLst/>
            </a:prstGeom>
            <a:effectLst>
              <a:outerShdw blurRad="50800" dist="38100" dir="2700000" algn="tl" rotWithShape="0">
                <a:prstClr val="black">
                  <a:alpha val="40000"/>
                </a:prstClr>
              </a:outerShdw>
            </a:effectLst>
          </p:spPr>
        </p:pic>
        <p:pic>
          <p:nvPicPr>
            <p:cNvPr id="10" name="Gráfico 75" descr="Gorrión con relleno sólido">
              <a:extLst>
                <a:ext uri="{FF2B5EF4-FFF2-40B4-BE49-F238E27FC236}">
                  <a16:creationId xmlns:a16="http://schemas.microsoft.com/office/drawing/2014/main" id="{2FFBB754-AAE8-4776-BE61-FB5969222B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3840273" y="5420877"/>
              <a:ext cx="820079" cy="820079"/>
            </a:xfrm>
            <a:prstGeom prst="rect">
              <a:avLst/>
            </a:prstGeom>
            <a:effectLst>
              <a:outerShdw blurRad="50800" dist="38100" dir="2700000" algn="tl" rotWithShape="0">
                <a:prstClr val="black">
                  <a:alpha val="40000"/>
                </a:prstClr>
              </a:outerShdw>
            </a:effectLst>
          </p:spPr>
        </p:pic>
        <p:pic>
          <p:nvPicPr>
            <p:cNvPr id="11" name="Gráfico 19" descr="Flecha: curva en sentido contrario de las agujas del reloj con relleno sólido">
              <a:extLst>
                <a:ext uri="{FF2B5EF4-FFF2-40B4-BE49-F238E27FC236}">
                  <a16:creationId xmlns:a16="http://schemas.microsoft.com/office/drawing/2014/main" id="{0A7138D9-688A-4572-AA5B-60B792104E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919788">
              <a:off x="2277207" y="4480020"/>
              <a:ext cx="1121289" cy="1121289"/>
            </a:xfrm>
            <a:prstGeom prst="rect">
              <a:avLst/>
            </a:prstGeom>
            <a:effectLst>
              <a:outerShdw blurRad="50800" dist="38100" dir="2700000" algn="tl" rotWithShape="0">
                <a:prstClr val="black">
                  <a:alpha val="40000"/>
                </a:prstClr>
              </a:outerShdw>
            </a:effectLst>
          </p:spPr>
        </p:pic>
      </p:grpSp>
      <p:sp>
        <p:nvSpPr>
          <p:cNvPr id="12" name="CuadroTexto 11"/>
          <p:cNvSpPr txBox="1"/>
          <p:nvPr/>
        </p:nvSpPr>
        <p:spPr>
          <a:xfrm>
            <a:off x="516742" y="4107308"/>
            <a:ext cx="2321109" cy="523220"/>
          </a:xfrm>
          <a:prstGeom prst="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2800" dirty="0">
                <a:solidFill>
                  <a:schemeClr val="bg1"/>
                </a:solidFill>
                <a:effectLst>
                  <a:outerShdw blurRad="38100" dist="38100" dir="2700000" algn="tl">
                    <a:srgbClr val="000000">
                      <a:alpha val="43137"/>
                    </a:srgbClr>
                  </a:outerShdw>
                </a:effectLst>
                <a:latin typeface="Arial Rounded MT Bold" panose="020F0704030504030204" pitchFamily="34" charset="0"/>
              </a:rPr>
              <a:t>Flujo génico</a:t>
            </a:r>
            <a:endParaRPr lang="es-CL" sz="28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
        <p:nvSpPr>
          <p:cNvPr id="13" name="Forma libre: forma 7">
            <a:extLst>
              <a:ext uri="{FF2B5EF4-FFF2-40B4-BE49-F238E27FC236}">
                <a16:creationId xmlns:a16="http://schemas.microsoft.com/office/drawing/2014/main" id="{BB4D4FDA-80BB-481B-827E-4E299BAA2062}"/>
              </a:ext>
            </a:extLst>
          </p:cNvPr>
          <p:cNvSpPr/>
          <p:nvPr/>
        </p:nvSpPr>
        <p:spPr>
          <a:xfrm>
            <a:off x="6803645" y="5097967"/>
            <a:ext cx="1832371" cy="1465897"/>
          </a:xfrm>
          <a:custGeom>
            <a:avLst/>
            <a:gdLst>
              <a:gd name="connsiteX0" fmla="*/ 0 w 1832371"/>
              <a:gd name="connsiteY0" fmla="*/ 146590 h 1465897"/>
              <a:gd name="connsiteX1" fmla="*/ 146590 w 1832371"/>
              <a:gd name="connsiteY1" fmla="*/ 0 h 1465897"/>
              <a:gd name="connsiteX2" fmla="*/ 1685781 w 1832371"/>
              <a:gd name="connsiteY2" fmla="*/ 0 h 1465897"/>
              <a:gd name="connsiteX3" fmla="*/ 1832371 w 1832371"/>
              <a:gd name="connsiteY3" fmla="*/ 146590 h 1465897"/>
              <a:gd name="connsiteX4" fmla="*/ 1832371 w 1832371"/>
              <a:gd name="connsiteY4" fmla="*/ 1319307 h 1465897"/>
              <a:gd name="connsiteX5" fmla="*/ 1685781 w 1832371"/>
              <a:gd name="connsiteY5" fmla="*/ 1465897 h 1465897"/>
              <a:gd name="connsiteX6" fmla="*/ 146590 w 1832371"/>
              <a:gd name="connsiteY6" fmla="*/ 1465897 h 1465897"/>
              <a:gd name="connsiteX7" fmla="*/ 0 w 1832371"/>
              <a:gd name="connsiteY7" fmla="*/ 1319307 h 1465897"/>
              <a:gd name="connsiteX8" fmla="*/ 0 w 1832371"/>
              <a:gd name="connsiteY8" fmla="*/ 146590 h 146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2371" h="1465897">
                <a:moveTo>
                  <a:pt x="0" y="146590"/>
                </a:moveTo>
                <a:cubicBezTo>
                  <a:pt x="0" y="65631"/>
                  <a:pt x="65631" y="0"/>
                  <a:pt x="146590" y="0"/>
                </a:cubicBezTo>
                <a:lnTo>
                  <a:pt x="1685781" y="0"/>
                </a:lnTo>
                <a:cubicBezTo>
                  <a:pt x="1766740" y="0"/>
                  <a:pt x="1832371" y="65631"/>
                  <a:pt x="1832371" y="146590"/>
                </a:cubicBezTo>
                <a:lnTo>
                  <a:pt x="1832371" y="1319307"/>
                </a:lnTo>
                <a:cubicBezTo>
                  <a:pt x="1832371" y="1400266"/>
                  <a:pt x="1766740" y="1465897"/>
                  <a:pt x="1685781" y="1465897"/>
                </a:cubicBezTo>
                <a:lnTo>
                  <a:pt x="146590" y="1465897"/>
                </a:lnTo>
                <a:cubicBezTo>
                  <a:pt x="65631" y="1465897"/>
                  <a:pt x="0" y="1400266"/>
                  <a:pt x="0" y="1319307"/>
                </a:cubicBezTo>
                <a:lnTo>
                  <a:pt x="0" y="146590"/>
                </a:lnTo>
                <a:close/>
              </a:path>
            </a:pathLst>
          </a:custGeom>
          <a:blipFill dpi="0" rotWithShape="0">
            <a:blip r:embed="rId6">
              <a:extLst>
                <a:ext uri="{28A0092B-C50C-407E-A947-70E740481C1C}">
                  <a14:useLocalDpi xmlns:a14="http://schemas.microsoft.com/office/drawing/2010/main" val="0"/>
                </a:ext>
              </a:extLst>
            </a:blip>
            <a:srcRect/>
            <a:stretch>
              <a:fillRect l="-3699" t="586" r="-59895" b="-11912"/>
            </a:stretch>
          </a:blipFill>
        </p:spPr>
        <p:style>
          <a:lnRef idx="2">
            <a:schemeClr val="accent4">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0085" tIns="100085" rIns="100085" bIns="100085" numCol="1" spcCol="1270" anchor="ctr" anchorCtr="0">
            <a:noAutofit/>
          </a:bodyPr>
          <a:lstStyle/>
          <a:p>
            <a:pPr marL="0" lvl="0" indent="0" algn="ctr" defTabSz="1333500">
              <a:lnSpc>
                <a:spcPct val="90000"/>
              </a:lnSpc>
              <a:spcBef>
                <a:spcPct val="0"/>
              </a:spcBef>
              <a:spcAft>
                <a:spcPct val="35000"/>
              </a:spcAft>
              <a:buNone/>
            </a:pPr>
            <a:endParaRPr lang="es-CL" sz="3000" b="1" kern="1200" dirty="0">
              <a:effectLst>
                <a:outerShdw blurRad="38100" dist="38100" dir="2700000" algn="tl">
                  <a:srgbClr val="000000">
                    <a:alpha val="43137"/>
                  </a:srgbClr>
                </a:outerShdw>
              </a:effectLst>
            </a:endParaRPr>
          </a:p>
        </p:txBody>
      </p:sp>
      <p:sp>
        <p:nvSpPr>
          <p:cNvPr id="14" name="CuadroTexto 13"/>
          <p:cNvSpPr txBox="1"/>
          <p:nvPr/>
        </p:nvSpPr>
        <p:spPr>
          <a:xfrm>
            <a:off x="5552562" y="4570040"/>
            <a:ext cx="2608560" cy="523220"/>
          </a:xfrm>
          <a:prstGeom prst="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2800" dirty="0">
                <a:solidFill>
                  <a:schemeClr val="bg1"/>
                </a:solidFill>
                <a:effectLst>
                  <a:outerShdw blurRad="38100" dist="38100" dir="2700000" algn="tl">
                    <a:srgbClr val="000000">
                      <a:alpha val="43137"/>
                    </a:srgbClr>
                  </a:outerShdw>
                </a:effectLst>
                <a:latin typeface="Arial Rounded MT Bold" panose="020F0704030504030204" pitchFamily="34" charset="0"/>
              </a:rPr>
              <a:t>Deriva génica</a:t>
            </a:r>
            <a:endParaRPr lang="es-CL" sz="28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
        <p:nvSpPr>
          <p:cNvPr id="15" name="Forma libre: forma 11">
            <a:extLst>
              <a:ext uri="{FF2B5EF4-FFF2-40B4-BE49-F238E27FC236}">
                <a16:creationId xmlns:a16="http://schemas.microsoft.com/office/drawing/2014/main" id="{C554B2D7-7CBB-4C05-85FA-0E2D85F8335B}"/>
              </a:ext>
            </a:extLst>
          </p:cNvPr>
          <p:cNvSpPr/>
          <p:nvPr/>
        </p:nvSpPr>
        <p:spPr>
          <a:xfrm>
            <a:off x="2532570" y="2730696"/>
            <a:ext cx="1727522" cy="1263533"/>
          </a:xfrm>
          <a:custGeom>
            <a:avLst/>
            <a:gdLst>
              <a:gd name="connsiteX0" fmla="*/ 0 w 1832371"/>
              <a:gd name="connsiteY0" fmla="*/ 146590 h 1465897"/>
              <a:gd name="connsiteX1" fmla="*/ 146590 w 1832371"/>
              <a:gd name="connsiteY1" fmla="*/ 0 h 1465897"/>
              <a:gd name="connsiteX2" fmla="*/ 1685781 w 1832371"/>
              <a:gd name="connsiteY2" fmla="*/ 0 h 1465897"/>
              <a:gd name="connsiteX3" fmla="*/ 1832371 w 1832371"/>
              <a:gd name="connsiteY3" fmla="*/ 146590 h 1465897"/>
              <a:gd name="connsiteX4" fmla="*/ 1832371 w 1832371"/>
              <a:gd name="connsiteY4" fmla="*/ 1319307 h 1465897"/>
              <a:gd name="connsiteX5" fmla="*/ 1685781 w 1832371"/>
              <a:gd name="connsiteY5" fmla="*/ 1465897 h 1465897"/>
              <a:gd name="connsiteX6" fmla="*/ 146590 w 1832371"/>
              <a:gd name="connsiteY6" fmla="*/ 1465897 h 1465897"/>
              <a:gd name="connsiteX7" fmla="*/ 0 w 1832371"/>
              <a:gd name="connsiteY7" fmla="*/ 1319307 h 1465897"/>
              <a:gd name="connsiteX8" fmla="*/ 0 w 1832371"/>
              <a:gd name="connsiteY8" fmla="*/ 146590 h 146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2371" h="1465897">
                <a:moveTo>
                  <a:pt x="0" y="146590"/>
                </a:moveTo>
                <a:cubicBezTo>
                  <a:pt x="0" y="65631"/>
                  <a:pt x="65631" y="0"/>
                  <a:pt x="146590" y="0"/>
                </a:cubicBezTo>
                <a:lnTo>
                  <a:pt x="1685781" y="0"/>
                </a:lnTo>
                <a:cubicBezTo>
                  <a:pt x="1766740" y="0"/>
                  <a:pt x="1832371" y="65631"/>
                  <a:pt x="1832371" y="146590"/>
                </a:cubicBezTo>
                <a:lnTo>
                  <a:pt x="1832371" y="1319307"/>
                </a:lnTo>
                <a:cubicBezTo>
                  <a:pt x="1832371" y="1400266"/>
                  <a:pt x="1766740" y="1465897"/>
                  <a:pt x="1685781" y="1465897"/>
                </a:cubicBezTo>
                <a:lnTo>
                  <a:pt x="146590" y="1465897"/>
                </a:lnTo>
                <a:cubicBezTo>
                  <a:pt x="65631" y="1465897"/>
                  <a:pt x="0" y="1400266"/>
                  <a:pt x="0" y="1319307"/>
                </a:cubicBezTo>
                <a:lnTo>
                  <a:pt x="0" y="146590"/>
                </a:lnTo>
                <a:close/>
              </a:path>
            </a:pathLst>
          </a:custGeom>
          <a:blipFill dpi="0" rotWithShape="0">
            <a:blip r:embed="rId7" cstate="print">
              <a:extLst>
                <a:ext uri="{28A0092B-C50C-407E-A947-70E740481C1C}">
                  <a14:useLocalDpi xmlns:a14="http://schemas.microsoft.com/office/drawing/2010/main" val="0"/>
                </a:ext>
              </a:extLst>
            </a:blip>
            <a:srcRect/>
            <a:stretch>
              <a:fillRect l="19286" t="28539" r="8964" b="-289"/>
            </a:stretch>
          </a:blipFill>
        </p:spPr>
        <p:style>
          <a:lnRef idx="2">
            <a:schemeClr val="accent4">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0085" tIns="100085" rIns="100085" bIns="100085" numCol="1" spcCol="1270" anchor="ctr" anchorCtr="0">
            <a:noAutofit/>
          </a:bodyPr>
          <a:lstStyle/>
          <a:p>
            <a:pPr marL="0" lvl="0" indent="0" algn="ctr" defTabSz="1333500">
              <a:lnSpc>
                <a:spcPct val="90000"/>
              </a:lnSpc>
              <a:spcBef>
                <a:spcPct val="0"/>
              </a:spcBef>
              <a:spcAft>
                <a:spcPct val="35000"/>
              </a:spcAft>
              <a:buNone/>
            </a:pPr>
            <a:endParaRPr lang="es-CL" sz="3000" b="1" kern="1200" dirty="0">
              <a:effectLst>
                <a:outerShdw blurRad="38100" dist="38100" dir="2700000" algn="tl">
                  <a:srgbClr val="000000">
                    <a:alpha val="43137"/>
                  </a:srgbClr>
                </a:outerShdw>
              </a:effectLst>
            </a:endParaRPr>
          </a:p>
        </p:txBody>
      </p:sp>
      <p:sp>
        <p:nvSpPr>
          <p:cNvPr id="16" name="CuadroTexto 15"/>
          <p:cNvSpPr txBox="1"/>
          <p:nvPr/>
        </p:nvSpPr>
        <p:spPr>
          <a:xfrm>
            <a:off x="1023379" y="2631477"/>
            <a:ext cx="2372952" cy="523220"/>
          </a:xfrm>
          <a:prstGeom prst="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2800" dirty="0">
                <a:solidFill>
                  <a:schemeClr val="bg1"/>
                </a:solidFill>
                <a:effectLst>
                  <a:outerShdw blurRad="38100" dist="38100" dir="2700000" algn="tl">
                    <a:srgbClr val="000000">
                      <a:alpha val="43137"/>
                    </a:srgbClr>
                  </a:outerShdw>
                </a:effectLst>
                <a:latin typeface="Arial Rounded MT Bold" panose="020F0704030504030204" pitchFamily="34" charset="0"/>
              </a:rPr>
              <a:t>Mutaciones</a:t>
            </a:r>
            <a:endParaRPr lang="es-CL" sz="28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
        <p:nvSpPr>
          <p:cNvPr id="17" name="Forma libre: forma 5">
            <a:extLst>
              <a:ext uri="{FF2B5EF4-FFF2-40B4-BE49-F238E27FC236}">
                <a16:creationId xmlns:a16="http://schemas.microsoft.com/office/drawing/2014/main" id="{F672FA27-FA0A-45DB-89F2-1F89DB91CF80}"/>
              </a:ext>
            </a:extLst>
          </p:cNvPr>
          <p:cNvSpPr/>
          <p:nvPr/>
        </p:nvSpPr>
        <p:spPr>
          <a:xfrm>
            <a:off x="4905522" y="2788415"/>
            <a:ext cx="1832371" cy="1465897"/>
          </a:xfrm>
          <a:custGeom>
            <a:avLst/>
            <a:gdLst>
              <a:gd name="connsiteX0" fmla="*/ 0 w 1832371"/>
              <a:gd name="connsiteY0" fmla="*/ 146590 h 1465897"/>
              <a:gd name="connsiteX1" fmla="*/ 146590 w 1832371"/>
              <a:gd name="connsiteY1" fmla="*/ 0 h 1465897"/>
              <a:gd name="connsiteX2" fmla="*/ 1685781 w 1832371"/>
              <a:gd name="connsiteY2" fmla="*/ 0 h 1465897"/>
              <a:gd name="connsiteX3" fmla="*/ 1832371 w 1832371"/>
              <a:gd name="connsiteY3" fmla="*/ 146590 h 1465897"/>
              <a:gd name="connsiteX4" fmla="*/ 1832371 w 1832371"/>
              <a:gd name="connsiteY4" fmla="*/ 1319307 h 1465897"/>
              <a:gd name="connsiteX5" fmla="*/ 1685781 w 1832371"/>
              <a:gd name="connsiteY5" fmla="*/ 1465897 h 1465897"/>
              <a:gd name="connsiteX6" fmla="*/ 146590 w 1832371"/>
              <a:gd name="connsiteY6" fmla="*/ 1465897 h 1465897"/>
              <a:gd name="connsiteX7" fmla="*/ 0 w 1832371"/>
              <a:gd name="connsiteY7" fmla="*/ 1319307 h 1465897"/>
              <a:gd name="connsiteX8" fmla="*/ 0 w 1832371"/>
              <a:gd name="connsiteY8" fmla="*/ 146590 h 146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2371" h="1465897">
                <a:moveTo>
                  <a:pt x="0" y="146590"/>
                </a:moveTo>
                <a:cubicBezTo>
                  <a:pt x="0" y="65631"/>
                  <a:pt x="65631" y="0"/>
                  <a:pt x="146590" y="0"/>
                </a:cubicBezTo>
                <a:lnTo>
                  <a:pt x="1685781" y="0"/>
                </a:lnTo>
                <a:cubicBezTo>
                  <a:pt x="1766740" y="0"/>
                  <a:pt x="1832371" y="65631"/>
                  <a:pt x="1832371" y="146590"/>
                </a:cubicBezTo>
                <a:lnTo>
                  <a:pt x="1832371" y="1319307"/>
                </a:lnTo>
                <a:cubicBezTo>
                  <a:pt x="1832371" y="1400266"/>
                  <a:pt x="1766740" y="1465897"/>
                  <a:pt x="1685781" y="1465897"/>
                </a:cubicBezTo>
                <a:lnTo>
                  <a:pt x="146590" y="1465897"/>
                </a:lnTo>
                <a:cubicBezTo>
                  <a:pt x="65631" y="1465897"/>
                  <a:pt x="0" y="1400266"/>
                  <a:pt x="0" y="1319307"/>
                </a:cubicBezTo>
                <a:lnTo>
                  <a:pt x="0" y="146590"/>
                </a:lnTo>
                <a:close/>
              </a:path>
            </a:pathLst>
          </a:custGeom>
          <a:blipFill dpi="0" rotWithShape="0">
            <a:blip r:embed="rId8" cstate="print">
              <a:extLst>
                <a:ext uri="{28A0092B-C50C-407E-A947-70E740481C1C}">
                  <a14:useLocalDpi xmlns:a14="http://schemas.microsoft.com/office/drawing/2010/main" val="0"/>
                </a:ext>
              </a:extLst>
            </a:blip>
            <a:srcRect/>
            <a:stretch>
              <a:fillRect l="-92809" t="-3073" r="-41021" b="-34767"/>
            </a:stretch>
          </a:blipFill>
        </p:spPr>
        <p:style>
          <a:lnRef idx="2">
            <a:schemeClr val="accent4">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0085" tIns="100085" rIns="100085" bIns="100085" numCol="1" spcCol="1270" anchor="ctr" anchorCtr="0">
            <a:noAutofit/>
          </a:bodyPr>
          <a:lstStyle/>
          <a:p>
            <a:pPr marL="0" lvl="0" indent="0" algn="ctr" defTabSz="1333500">
              <a:lnSpc>
                <a:spcPct val="90000"/>
              </a:lnSpc>
              <a:spcBef>
                <a:spcPct val="0"/>
              </a:spcBef>
              <a:spcAft>
                <a:spcPct val="35000"/>
              </a:spcAft>
              <a:buNone/>
            </a:pPr>
            <a:endParaRPr lang="es-CL" sz="3000" b="1" kern="1200" dirty="0">
              <a:effectLst>
                <a:outerShdw blurRad="38100" dist="38100" dir="2700000" algn="tl">
                  <a:srgbClr val="000000">
                    <a:alpha val="43137"/>
                  </a:srgbClr>
                </a:outerShdw>
              </a:effectLst>
            </a:endParaRPr>
          </a:p>
        </p:txBody>
      </p:sp>
      <p:sp>
        <p:nvSpPr>
          <p:cNvPr id="18" name="CuadroTexto 17"/>
          <p:cNvSpPr txBox="1"/>
          <p:nvPr/>
        </p:nvSpPr>
        <p:spPr>
          <a:xfrm>
            <a:off x="6724052" y="2585535"/>
            <a:ext cx="2032871" cy="954107"/>
          </a:xfrm>
          <a:prstGeom prst="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2800" dirty="0">
                <a:solidFill>
                  <a:schemeClr val="bg1"/>
                </a:solidFill>
                <a:effectLst>
                  <a:outerShdw blurRad="38100" dist="38100" dir="2700000" algn="tl">
                    <a:srgbClr val="000000">
                      <a:alpha val="43137"/>
                    </a:srgbClr>
                  </a:outerShdw>
                </a:effectLst>
                <a:latin typeface="Arial Rounded MT Bold" panose="020F0704030504030204" pitchFamily="34" charset="0"/>
              </a:rPr>
              <a:t>Selección natural</a:t>
            </a:r>
            <a:endParaRPr lang="es-CL" sz="28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
        <p:nvSpPr>
          <p:cNvPr id="19" name="Llamada rectangular redondeada 18"/>
          <p:cNvSpPr/>
          <p:nvPr/>
        </p:nvSpPr>
        <p:spPr>
          <a:xfrm>
            <a:off x="465621" y="1989965"/>
            <a:ext cx="1698172" cy="316523"/>
          </a:xfrm>
          <a:prstGeom prst="wedgeRoundRectCallout">
            <a:avLst>
              <a:gd name="adj1" fmla="val 77511"/>
              <a:gd name="adj2" fmla="val -176072"/>
              <a:gd name="adj3" fmla="val 16667"/>
            </a:avLst>
          </a:prstGeom>
          <a:solidFill>
            <a:srgbClr val="7030A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err="1"/>
              <a:t>Microevolución</a:t>
            </a:r>
            <a:endParaRPr lang="es-CL" b="1" dirty="0"/>
          </a:p>
        </p:txBody>
      </p:sp>
      <p:pic>
        <p:nvPicPr>
          <p:cNvPr id="20" name="Imagen 19"/>
          <p:cNvPicPr>
            <a:picLocks noChangeAspect="1"/>
          </p:cNvPicPr>
          <p:nvPr/>
        </p:nvPicPr>
        <p:blipFill>
          <a:blip r:embed="rId9"/>
          <a:stretch>
            <a:fillRect/>
          </a:stretch>
        </p:blipFill>
        <p:spPr>
          <a:xfrm>
            <a:off x="70674" y="228526"/>
            <a:ext cx="2334970" cy="701101"/>
          </a:xfrm>
          <a:prstGeom prst="rect">
            <a:avLst/>
          </a:prstGeom>
        </p:spPr>
      </p:pic>
    </p:spTree>
    <p:extLst>
      <p:ext uri="{BB962C8B-B14F-4D97-AF65-F5344CB8AC3E}">
        <p14:creationId xmlns:p14="http://schemas.microsoft.com/office/powerpoint/2010/main" val="290355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75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75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750"/>
                                        <p:tgtEl>
                                          <p:spTgt spid="15"/>
                                        </p:tgtEl>
                                      </p:cBhvr>
                                    </p:animEffect>
                                  </p:childTnLst>
                                </p:cTn>
                              </p:par>
                            </p:childTnLst>
                          </p:cTn>
                        </p:par>
                        <p:par>
                          <p:cTn id="20" fill="hold">
                            <p:stCondLst>
                              <p:cond delay="75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50"/>
                                        <p:tgtEl>
                                          <p:spTgt spid="1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750"/>
                                        <p:tgtEl>
                                          <p:spTgt spid="17"/>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750"/>
                                        <p:tgtEl>
                                          <p:spTgt spid="12"/>
                                        </p:tgtEl>
                                      </p:cBhvr>
                                    </p:animEffect>
                                  </p:childTnLst>
                                </p:cTn>
                              </p:par>
                              <p:par>
                                <p:cTn id="31" presetID="10"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750"/>
                                        <p:tgtEl>
                                          <p:spTgt spid="3"/>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3" grpId="0" animBg="1"/>
      <p:bldP spid="14" grpId="0" animBg="1"/>
      <p:bldP spid="15" grpId="0" animBg="1"/>
      <p:bldP spid="16" grpId="0" animBg="1"/>
      <p:bldP spid="17" grpId="0" animBg="1"/>
      <p:bldP spid="18" grpId="0" animBg="1"/>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43044" y="883800"/>
            <a:ext cx="6362619" cy="646331"/>
          </a:xfrm>
          <a:prstGeom prst="rect">
            <a:avLst/>
          </a:prstGeom>
          <a:noFill/>
        </p:spPr>
        <p:txBody>
          <a:bodyPr wrap="square" rtlCol="0">
            <a:spAutoFit/>
          </a:bodyPr>
          <a:lstStyle/>
          <a:p>
            <a:pPr algn="ctr"/>
            <a:r>
              <a:rPr lang="es-ES" dirty="0"/>
              <a:t>Propón </a:t>
            </a:r>
            <a:r>
              <a:rPr lang="es-ES" b="1" dirty="0"/>
              <a:t>una explicación a la evolución del </a:t>
            </a:r>
            <a:r>
              <a:rPr lang="es-ES" b="1" dirty="0" err="1"/>
              <a:t>bipedalismo</a:t>
            </a:r>
            <a:r>
              <a:rPr lang="es-ES" b="1" dirty="0"/>
              <a:t> </a:t>
            </a:r>
            <a:r>
              <a:rPr lang="es-ES" dirty="0"/>
              <a:t>en humanos según las ideas de Lamarck y Darwin y Wallace.</a:t>
            </a:r>
            <a:endParaRPr lang="es-CL" dirty="0"/>
          </a:p>
        </p:txBody>
      </p:sp>
      <p:sp>
        <p:nvSpPr>
          <p:cNvPr id="24" name="CuadroTexto 23"/>
          <p:cNvSpPr txBox="1"/>
          <p:nvPr/>
        </p:nvSpPr>
        <p:spPr>
          <a:xfrm>
            <a:off x="1321891" y="2035676"/>
            <a:ext cx="1876896" cy="578882"/>
          </a:xfrm>
          <a:prstGeom prst="round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2800" dirty="0">
                <a:solidFill>
                  <a:schemeClr val="bg1"/>
                </a:solidFill>
                <a:effectLst>
                  <a:outerShdw blurRad="38100" dist="38100" dir="2700000" algn="tl">
                    <a:srgbClr val="000000">
                      <a:alpha val="43137"/>
                    </a:srgbClr>
                  </a:outerShdw>
                </a:effectLst>
                <a:latin typeface="Arial Rounded MT Bold" panose="020F0704030504030204" pitchFamily="34" charset="0"/>
              </a:rPr>
              <a:t>Lamarck</a:t>
            </a:r>
            <a:endParaRPr lang="es-CL" sz="28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sp>
        <p:nvSpPr>
          <p:cNvPr id="26" name="CuadroTexto 25"/>
          <p:cNvSpPr txBox="1"/>
          <p:nvPr/>
        </p:nvSpPr>
        <p:spPr>
          <a:xfrm>
            <a:off x="6198329" y="1797313"/>
            <a:ext cx="1876896" cy="1055608"/>
          </a:xfrm>
          <a:prstGeom prst="roundRect">
            <a:avLst/>
          </a:prstGeom>
          <a:solidFill>
            <a:srgbClr val="002060"/>
          </a:solidFill>
          <a:effectLst>
            <a:outerShdw blurRad="50800" dist="38100" dir="2700000" algn="tl" rotWithShape="0">
              <a:prstClr val="black">
                <a:alpha val="40000"/>
              </a:prstClr>
            </a:outerShdw>
          </a:effectLst>
        </p:spPr>
        <p:txBody>
          <a:bodyPr wrap="square" rtlCol="0">
            <a:spAutoFit/>
          </a:bodyPr>
          <a:lstStyle/>
          <a:p>
            <a:pPr algn="ctr"/>
            <a:r>
              <a:rPr lang="es-ES" sz="2800" dirty="0">
                <a:solidFill>
                  <a:schemeClr val="bg1"/>
                </a:solidFill>
                <a:effectLst>
                  <a:outerShdw blurRad="38100" dist="38100" dir="2700000" algn="tl">
                    <a:srgbClr val="000000">
                      <a:alpha val="43137"/>
                    </a:srgbClr>
                  </a:outerShdw>
                </a:effectLst>
                <a:latin typeface="Arial Rounded MT Bold" panose="020F0704030504030204" pitchFamily="34" charset="0"/>
              </a:rPr>
              <a:t>Darwin y Wallace</a:t>
            </a:r>
            <a:endParaRPr lang="es-CL" sz="2800" dirty="0">
              <a:solidFill>
                <a:schemeClr val="bg1"/>
              </a:solidFill>
              <a:effectLst>
                <a:outerShdw blurRad="38100" dist="38100" dir="2700000" algn="tl">
                  <a:srgbClr val="000000">
                    <a:alpha val="43137"/>
                  </a:srgbClr>
                </a:outerShdw>
              </a:effectLst>
              <a:latin typeface="Arial Rounded MT Bold" panose="020F0704030504030204" pitchFamily="34" charset="0"/>
            </a:endParaRPr>
          </a:p>
        </p:txBody>
      </p:sp>
      <p:pic>
        <p:nvPicPr>
          <p:cNvPr id="5" name="Imagen 4"/>
          <p:cNvPicPr>
            <a:picLocks noChangeAspect="1"/>
          </p:cNvPicPr>
          <p:nvPr/>
        </p:nvPicPr>
        <p:blipFill>
          <a:blip r:embed="rId3"/>
          <a:stretch>
            <a:fillRect/>
          </a:stretch>
        </p:blipFill>
        <p:spPr>
          <a:xfrm>
            <a:off x="2392924" y="2224187"/>
            <a:ext cx="4611268" cy="4855860"/>
          </a:xfrm>
          <a:prstGeom prst="rect">
            <a:avLst/>
          </a:prstGeom>
        </p:spPr>
      </p:pic>
      <p:sp>
        <p:nvSpPr>
          <p:cNvPr id="28" name="Rectángulo redondeado 27"/>
          <p:cNvSpPr/>
          <p:nvPr/>
        </p:nvSpPr>
        <p:spPr>
          <a:xfrm>
            <a:off x="976368" y="2936184"/>
            <a:ext cx="2658739" cy="2553891"/>
          </a:xfrm>
          <a:prstGeom prst="roundRect">
            <a:avLst/>
          </a:prstGeom>
          <a:solidFill>
            <a:srgbClr val="7030A0"/>
          </a:solidFill>
          <a:ln>
            <a:noFill/>
          </a:ln>
          <a:effectLst>
            <a:outerShdw blurRad="50800" dist="38100" dir="2700000" algn="tl" rotWithShape="0">
              <a:prstClr val="black">
                <a:alpha val="40000"/>
              </a:prstClr>
            </a:outerShdw>
          </a:effectLst>
        </p:spPr>
        <p:txBody>
          <a:bodyPr wrap="square">
            <a:spAutoFit/>
          </a:bodyPr>
          <a:lstStyle/>
          <a:p>
            <a:pPr algn="ctr"/>
            <a:r>
              <a:rPr lang="es-ES" sz="1600" b="1" dirty="0">
                <a:solidFill>
                  <a:schemeClr val="bg1"/>
                </a:solidFill>
              </a:rPr>
              <a:t>El </a:t>
            </a:r>
            <a:r>
              <a:rPr lang="es-ES" sz="1600" b="1" dirty="0" err="1">
                <a:solidFill>
                  <a:schemeClr val="bg1"/>
                </a:solidFill>
              </a:rPr>
              <a:t>bipedalismo</a:t>
            </a:r>
            <a:r>
              <a:rPr lang="es-ES" sz="1600" b="1" dirty="0">
                <a:solidFill>
                  <a:schemeClr val="bg1"/>
                </a:solidFill>
              </a:rPr>
              <a:t> surge porque los ancestros humanos </a:t>
            </a:r>
            <a:r>
              <a:rPr lang="es-ES" sz="1600" b="1" dirty="0">
                <a:solidFill>
                  <a:schemeClr val="accent4"/>
                </a:solidFill>
              </a:rPr>
              <a:t>usaron cada vez más sus manos</a:t>
            </a:r>
            <a:r>
              <a:rPr lang="es-ES" sz="1600" b="1" dirty="0">
                <a:solidFill>
                  <a:schemeClr val="bg1"/>
                </a:solidFill>
              </a:rPr>
              <a:t>, lo que llevó a que adquirieran la postura erguida. </a:t>
            </a:r>
            <a:r>
              <a:rPr lang="es-ES" sz="1600" b="1" dirty="0">
                <a:solidFill>
                  <a:schemeClr val="accent4"/>
                </a:solidFill>
              </a:rPr>
              <a:t>Este rasgo adquirido se transmitió a sus descendientes</a:t>
            </a:r>
            <a:r>
              <a:rPr lang="es-ES" sz="1600" b="1" dirty="0">
                <a:solidFill>
                  <a:schemeClr val="bg1"/>
                </a:solidFill>
              </a:rPr>
              <a:t>.</a:t>
            </a:r>
            <a:endParaRPr lang="es-CL" sz="1600" b="1" dirty="0">
              <a:solidFill>
                <a:schemeClr val="bg1"/>
              </a:solidFill>
            </a:endParaRPr>
          </a:p>
        </p:txBody>
      </p:sp>
      <p:sp>
        <p:nvSpPr>
          <p:cNvPr id="29" name="Rectángulo redondeado 28"/>
          <p:cNvSpPr/>
          <p:nvPr/>
        </p:nvSpPr>
        <p:spPr>
          <a:xfrm>
            <a:off x="5703104" y="3025317"/>
            <a:ext cx="2837319" cy="2553891"/>
          </a:xfrm>
          <a:prstGeom prst="roundRect">
            <a:avLst/>
          </a:prstGeom>
          <a:solidFill>
            <a:srgbClr val="7030A0"/>
          </a:solidFill>
          <a:ln>
            <a:noFill/>
          </a:ln>
          <a:effectLst>
            <a:outerShdw blurRad="50800" dist="38100" dir="2700000" algn="tl" rotWithShape="0">
              <a:prstClr val="black">
                <a:alpha val="40000"/>
              </a:prstClr>
            </a:outerShdw>
          </a:effectLst>
        </p:spPr>
        <p:txBody>
          <a:bodyPr wrap="square">
            <a:spAutoFit/>
          </a:bodyPr>
          <a:lstStyle/>
          <a:p>
            <a:pPr algn="ctr"/>
            <a:r>
              <a:rPr lang="es-ES" sz="1600" b="1" dirty="0">
                <a:solidFill>
                  <a:schemeClr val="bg1"/>
                </a:solidFill>
              </a:rPr>
              <a:t>Los individuos que podían caminar en dos piernas tenían una </a:t>
            </a:r>
            <a:r>
              <a:rPr lang="es-ES" sz="1600" b="1" dirty="0">
                <a:solidFill>
                  <a:schemeClr val="accent4"/>
                </a:solidFill>
              </a:rPr>
              <a:t>ventaja selectiva</a:t>
            </a:r>
            <a:r>
              <a:rPr lang="es-ES" sz="1600" b="1" dirty="0">
                <a:solidFill>
                  <a:schemeClr val="bg1"/>
                </a:solidFill>
              </a:rPr>
              <a:t>, como mejor visión y uso de herramientas. Estos individuos </a:t>
            </a:r>
            <a:r>
              <a:rPr lang="es-ES" sz="1600" b="1" dirty="0">
                <a:solidFill>
                  <a:schemeClr val="accent4"/>
                </a:solidFill>
              </a:rPr>
              <a:t>sobrevivieron y se reprodujeron más</a:t>
            </a:r>
            <a:r>
              <a:rPr lang="es-ES" sz="1600" b="1" dirty="0">
                <a:solidFill>
                  <a:schemeClr val="bg1"/>
                </a:solidFill>
              </a:rPr>
              <a:t>, transmitiendo el rasgo del </a:t>
            </a:r>
            <a:r>
              <a:rPr lang="es-ES" sz="1600" b="1" dirty="0" err="1">
                <a:solidFill>
                  <a:schemeClr val="bg1"/>
                </a:solidFill>
              </a:rPr>
              <a:t>bipedalismo</a:t>
            </a:r>
            <a:r>
              <a:rPr lang="es-ES" sz="1600" b="1" dirty="0">
                <a:solidFill>
                  <a:schemeClr val="bg1"/>
                </a:solidFill>
              </a:rPr>
              <a:t>.</a:t>
            </a:r>
            <a:endParaRPr lang="es-CL" sz="1600" b="1" dirty="0">
              <a:solidFill>
                <a:schemeClr val="bg1"/>
              </a:solidFill>
            </a:endParaRPr>
          </a:p>
        </p:txBody>
      </p:sp>
      <p:pic>
        <p:nvPicPr>
          <p:cNvPr id="11" name="Imagen 10"/>
          <p:cNvPicPr>
            <a:picLocks noChangeAspect="1"/>
          </p:cNvPicPr>
          <p:nvPr/>
        </p:nvPicPr>
        <p:blipFill>
          <a:blip r:embed="rId4"/>
          <a:stretch>
            <a:fillRect/>
          </a:stretch>
        </p:blipFill>
        <p:spPr>
          <a:xfrm>
            <a:off x="38896" y="210172"/>
            <a:ext cx="2334970" cy="695004"/>
          </a:xfrm>
          <a:prstGeom prst="rect">
            <a:avLst/>
          </a:prstGeom>
        </p:spPr>
      </p:pic>
    </p:spTree>
    <p:extLst>
      <p:ext uri="{BB962C8B-B14F-4D97-AF65-F5344CB8AC3E}">
        <p14:creationId xmlns:p14="http://schemas.microsoft.com/office/powerpoint/2010/main" val="340657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C2090BA-0A85-8752-4512-6313FC8E4B25}"/>
              </a:ext>
            </a:extLst>
          </p:cNvPr>
          <p:cNvPicPr>
            <a:picLocks noChangeAspect="1"/>
          </p:cNvPicPr>
          <p:nvPr/>
        </p:nvPicPr>
        <p:blipFill>
          <a:blip r:embed="rId2"/>
          <a:stretch>
            <a:fillRect/>
          </a:stretch>
        </p:blipFill>
        <p:spPr>
          <a:xfrm>
            <a:off x="6938131" y="4170690"/>
            <a:ext cx="1935387" cy="2687310"/>
          </a:xfrm>
          <a:prstGeom prst="rect">
            <a:avLst/>
          </a:prstGeom>
        </p:spPr>
      </p:pic>
      <p:pic>
        <p:nvPicPr>
          <p:cNvPr id="1028" name="Picture 4" descr="Infografía PAES Biología sobre teorías evolutivas de Lamarck, Darwin y Wallace">
            <a:extLst>
              <a:ext uri="{FF2B5EF4-FFF2-40B4-BE49-F238E27FC236}">
                <a16:creationId xmlns:a16="http://schemas.microsoft.com/office/drawing/2014/main" id="{A4DF09B4-F642-BC16-5096-24991E10F2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481" y="256478"/>
            <a:ext cx="6667649" cy="63673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90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14840</TotalTime>
  <Words>2560</Words>
  <Application>Microsoft Office PowerPoint</Application>
  <PresentationFormat>Carta (216 x 279 mm)</PresentationFormat>
  <Paragraphs>210</Paragraphs>
  <Slides>27</Slides>
  <Notes>15</Notes>
  <HiddenSlides>1</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ＭＳ Ｐゴシック</vt:lpstr>
      <vt:lpstr>Arial</vt:lpstr>
      <vt:lpstr>Arial Rounded MT Bold</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Raysa Knight</cp:lastModifiedBy>
  <cp:revision>364</cp:revision>
  <dcterms:created xsi:type="dcterms:W3CDTF">2019-10-16T14:37:24Z</dcterms:created>
  <dcterms:modified xsi:type="dcterms:W3CDTF">2026-05-09T14:55:37Z</dcterms:modified>
</cp:coreProperties>
</file>