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84" r:id="rId2"/>
    <p:sldId id="275" r:id="rId3"/>
    <p:sldId id="400" r:id="rId4"/>
    <p:sldId id="401" r:id="rId5"/>
    <p:sldId id="427" r:id="rId6"/>
    <p:sldId id="426" r:id="rId7"/>
    <p:sldId id="428" r:id="rId8"/>
    <p:sldId id="403" r:id="rId9"/>
    <p:sldId id="404" r:id="rId10"/>
    <p:sldId id="405" r:id="rId11"/>
    <p:sldId id="406" r:id="rId12"/>
    <p:sldId id="407" r:id="rId13"/>
    <p:sldId id="408" r:id="rId14"/>
    <p:sldId id="430" r:id="rId15"/>
    <p:sldId id="409" r:id="rId16"/>
    <p:sldId id="359" r:id="rId17"/>
    <p:sldId id="424" r:id="rId18"/>
    <p:sldId id="410" r:id="rId19"/>
    <p:sldId id="411" r:id="rId20"/>
    <p:sldId id="412" r:id="rId21"/>
    <p:sldId id="413" r:id="rId22"/>
    <p:sldId id="414" r:id="rId23"/>
    <p:sldId id="396" r:id="rId24"/>
    <p:sldId id="416" r:id="rId25"/>
    <p:sldId id="415" r:id="rId26"/>
    <p:sldId id="429" r:id="rId27"/>
    <p:sldId id="421" r:id="rId28"/>
    <p:sldId id="431" r:id="rId29"/>
    <p:sldId id="432" r:id="rId30"/>
    <p:sldId id="43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BA1A"/>
    <a:srgbClr val="8CCCEC"/>
    <a:srgbClr val="E6F5F9"/>
    <a:srgbClr val="067DD9"/>
    <a:srgbClr val="0066FF"/>
    <a:srgbClr val="CDEAF3"/>
    <a:srgbClr val="8FAADC"/>
    <a:srgbClr val="53B9D5"/>
    <a:srgbClr val="CEEBF3"/>
    <a:srgbClr val="CFE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3A110-6D77-43B9-9200-171106DD140F}" v="2" dt="2026-04-03T21:21:29.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3377" autoAdjust="0"/>
  </p:normalViewPr>
  <p:slideViewPr>
    <p:cSldViewPr snapToGrid="0" snapToObjects="1">
      <p:cViewPr varScale="1">
        <p:scale>
          <a:sx n="51" d="100"/>
          <a:sy n="51" d="100"/>
        </p:scale>
        <p:origin x="86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a Knight" userId="87b019da5b4ccf4e" providerId="LiveId" clId="{BAF915FE-412F-4EDC-A812-722440047950}"/>
    <pc:docChg chg="custSel addSld delSld modSld">
      <pc:chgData name="Raysa Knight" userId="87b019da5b4ccf4e" providerId="LiveId" clId="{BAF915FE-412F-4EDC-A812-722440047950}" dt="2026-04-10T22:59:38.341" v="37" actId="14100"/>
      <pc:docMkLst>
        <pc:docMk/>
      </pc:docMkLst>
      <pc:sldChg chg="add">
        <pc:chgData name="Raysa Knight" userId="87b019da5b4ccf4e" providerId="LiveId" clId="{BAF915FE-412F-4EDC-A812-722440047950}" dt="2026-04-03T21:16:07.618" v="1"/>
        <pc:sldMkLst>
          <pc:docMk/>
          <pc:sldMk cId="1905853523" sldId="284"/>
        </pc:sldMkLst>
      </pc:sldChg>
      <pc:sldChg chg="addSp delSp modSp add mod delAnim">
        <pc:chgData name="Raysa Knight" userId="87b019da5b4ccf4e" providerId="LiveId" clId="{BAF915FE-412F-4EDC-A812-722440047950}" dt="2026-04-03T21:25:52.789" v="17" actId="1076"/>
        <pc:sldMkLst>
          <pc:docMk/>
          <pc:sldMk cId="451516589" sldId="431"/>
        </pc:sldMkLst>
        <pc:spChg chg="mod topLvl">
          <ac:chgData name="Raysa Knight" userId="87b019da5b4ccf4e" providerId="LiveId" clId="{BAF915FE-412F-4EDC-A812-722440047950}" dt="2026-04-03T21:21:44.788" v="9" actId="1076"/>
          <ac:spMkLst>
            <pc:docMk/>
            <pc:sldMk cId="451516589" sldId="431"/>
            <ac:spMk id="21" creationId="{40A9BED6-68D8-B4D3-26D5-1E96618DACF5}"/>
          </ac:spMkLst>
        </pc:spChg>
        <pc:picChg chg="add mod modCrop">
          <ac:chgData name="Raysa Knight" userId="87b019da5b4ccf4e" providerId="LiveId" clId="{BAF915FE-412F-4EDC-A812-722440047950}" dt="2026-04-03T21:25:47.908" v="15" actId="1076"/>
          <ac:picMkLst>
            <pc:docMk/>
            <pc:sldMk cId="451516589" sldId="431"/>
            <ac:picMk id="3" creationId="{4D0DE937-DCCA-45FC-D100-167B2AD9153E}"/>
          </ac:picMkLst>
        </pc:picChg>
        <pc:picChg chg="mod">
          <ac:chgData name="Raysa Knight" userId="87b019da5b4ccf4e" providerId="LiveId" clId="{BAF915FE-412F-4EDC-A812-722440047950}" dt="2026-04-03T21:25:52.789" v="17" actId="1076"/>
          <ac:picMkLst>
            <pc:docMk/>
            <pc:sldMk cId="451516589" sldId="431"/>
            <ac:picMk id="8" creationId="{9565E29D-D297-28EA-AD07-37FAB1C4270D}"/>
          </ac:picMkLst>
        </pc:picChg>
      </pc:sldChg>
      <pc:sldChg chg="addSp delSp modSp add mod">
        <pc:chgData name="Raysa Knight" userId="87b019da5b4ccf4e" providerId="LiveId" clId="{BAF915FE-412F-4EDC-A812-722440047950}" dt="2026-04-03T21:26:08.514" v="23" actId="14100"/>
        <pc:sldMkLst>
          <pc:docMk/>
          <pc:sldMk cId="647704360" sldId="432"/>
        </pc:sldMkLst>
        <pc:picChg chg="add mod">
          <ac:chgData name="Raysa Knight" userId="87b019da5b4ccf4e" providerId="LiveId" clId="{BAF915FE-412F-4EDC-A812-722440047950}" dt="2026-04-03T21:26:08.514" v="23" actId="14100"/>
          <ac:picMkLst>
            <pc:docMk/>
            <pc:sldMk cId="647704360" sldId="432"/>
            <ac:picMk id="4" creationId="{8152FA63-BD37-77F7-7144-88ADF6C3F21A}"/>
          </ac:picMkLst>
        </pc:picChg>
      </pc:sldChg>
      <pc:sldChg chg="addSp delSp modSp add mod">
        <pc:chgData name="Raysa Knight" userId="87b019da5b4ccf4e" providerId="LiveId" clId="{BAF915FE-412F-4EDC-A812-722440047950}" dt="2026-04-10T22:59:38.341" v="37" actId="14100"/>
        <pc:sldMkLst>
          <pc:docMk/>
          <pc:sldMk cId="211211593" sldId="433"/>
        </pc:sldMkLst>
        <pc:spChg chg="mod">
          <ac:chgData name="Raysa Knight" userId="87b019da5b4ccf4e" providerId="LiveId" clId="{BAF915FE-412F-4EDC-A812-722440047950}" dt="2026-04-10T22:59:34.209" v="35" actId="1076"/>
          <ac:spMkLst>
            <pc:docMk/>
            <pc:sldMk cId="211211593" sldId="433"/>
            <ac:spMk id="21" creationId="{E67D7BE2-F4A2-C067-0306-EACAD36540A7}"/>
          </ac:spMkLst>
        </pc:spChg>
        <pc:picChg chg="add del mod modCrop">
          <ac:chgData name="Raysa Knight" userId="87b019da5b4ccf4e" providerId="LiveId" clId="{BAF915FE-412F-4EDC-A812-722440047950}" dt="2026-04-10T22:59:21.516" v="30" actId="478"/>
          <ac:picMkLst>
            <pc:docMk/>
            <pc:sldMk cId="211211593" sldId="433"/>
            <ac:picMk id="3" creationId="{DDBE6C3E-8673-D9E3-9C8B-983DC1011ECD}"/>
          </ac:picMkLst>
        </pc:picChg>
        <pc:picChg chg="del">
          <ac:chgData name="Raysa Knight" userId="87b019da5b4ccf4e" providerId="LiveId" clId="{BAF915FE-412F-4EDC-A812-722440047950}" dt="2026-04-10T22:54:13.021" v="25" actId="478"/>
          <ac:picMkLst>
            <pc:docMk/>
            <pc:sldMk cId="211211593" sldId="433"/>
            <ac:picMk id="4" creationId="{E5C39D27-50D8-2A7D-3BE5-30FBEC863E84}"/>
          </ac:picMkLst>
        </pc:picChg>
        <pc:picChg chg="add mod">
          <ac:chgData name="Raysa Knight" userId="87b019da5b4ccf4e" providerId="LiveId" clId="{BAF915FE-412F-4EDC-A812-722440047950}" dt="2026-04-10T22:59:38.341" v="37" actId="14100"/>
          <ac:picMkLst>
            <pc:docMk/>
            <pc:sldMk cId="211211593" sldId="433"/>
            <ac:picMk id="6" creationId="{264F6908-8F22-D605-126F-A50F6A9856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1827E-9FD4-3F45-938E-AA4971797D87}" type="datetimeFigureOut">
              <a:rPr lang="es-CL" smtClean="0"/>
              <a:t>10-04-2026</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CD64-4E4F-B84C-9BCC-826FDF889427}" type="slidenum">
              <a:rPr lang="es-CL" smtClean="0"/>
              <a:t>‹Nº›</a:t>
            </a:fld>
            <a:endParaRPr lang="es-CL"/>
          </a:p>
        </p:txBody>
      </p:sp>
    </p:spTree>
    <p:extLst>
      <p:ext uri="{BB962C8B-B14F-4D97-AF65-F5344CB8AC3E}">
        <p14:creationId xmlns:p14="http://schemas.microsoft.com/office/powerpoint/2010/main" val="261605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 docente,</a:t>
            </a:r>
            <a:r>
              <a:rPr lang="es-ES" baseline="0" dirty="0"/>
              <a:t> e</a:t>
            </a:r>
            <a:r>
              <a:rPr lang="es-ES" dirty="0"/>
              <a:t>l video presente en esta diapositiva está en inglés, por lo que se sugiere </a:t>
            </a:r>
            <a:r>
              <a:rPr lang="es-ES" b="1" dirty="0"/>
              <a:t>activar los subtítulos </a:t>
            </a:r>
            <a:r>
              <a:rPr lang="es-ES" dirty="0"/>
              <a:t>generados automáticamente en español.</a:t>
            </a:r>
          </a:p>
          <a:p>
            <a:endParaRPr lang="es-ES" dirty="0"/>
          </a:p>
          <a:p>
            <a:r>
              <a:rPr lang="es-ES" dirty="0"/>
              <a:t>Link video: https://www.youtube.com/watch?v=fKgKIoxK2Jo</a:t>
            </a:r>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3</a:t>
            </a:fld>
            <a:endParaRPr lang="es-CL"/>
          </a:p>
        </p:txBody>
      </p:sp>
    </p:spTree>
    <p:extLst>
      <p:ext uri="{BB962C8B-B14F-4D97-AF65-F5344CB8AC3E}">
        <p14:creationId xmlns:p14="http://schemas.microsoft.com/office/powerpoint/2010/main" val="275466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10-04-2026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3537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10-04-2026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04596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10-04-2026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352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10-04-2026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5677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A4D9399-395E-9745-BECD-51BEC461A134}" type="datetimeFigureOut">
              <a:rPr lang="es-CL" smtClean="0"/>
              <a:t>10-04-2026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27550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A4D9399-395E-9745-BECD-51BEC461A134}" type="datetimeFigureOut">
              <a:rPr lang="es-CL" smtClean="0"/>
              <a:t>10-04-2026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57953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A4D9399-395E-9745-BECD-51BEC461A134}" type="datetimeFigureOut">
              <a:rPr lang="es-CL" smtClean="0"/>
              <a:t>10-04-2026</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09587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A4D9399-395E-9745-BECD-51BEC461A134}" type="datetimeFigureOut">
              <a:rPr lang="es-CL" smtClean="0"/>
              <a:t>10-04-2026</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0725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D9399-395E-9745-BECD-51BEC461A134}" type="datetimeFigureOut">
              <a:rPr lang="es-CL" smtClean="0"/>
              <a:t>10-04-2026</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79609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10-04-2026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2181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10-04-2026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1492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D9399-395E-9745-BECD-51BEC461A134}" type="datetimeFigureOut">
              <a:rPr lang="es-CL" smtClean="0"/>
              <a:t>10-04-2026</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98C1A-4D2A-2643-88BB-5E9E8BF85A37}" type="slidenum">
              <a:rPr lang="es-CL" smtClean="0"/>
              <a:t>‹Nº›</a:t>
            </a:fld>
            <a:endParaRPr lang="es-CL"/>
          </a:p>
        </p:txBody>
      </p:sp>
    </p:spTree>
    <p:extLst>
      <p:ext uri="{BB962C8B-B14F-4D97-AF65-F5344CB8AC3E}">
        <p14:creationId xmlns:p14="http://schemas.microsoft.com/office/powerpoint/2010/main" val="4162651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hyperlink" Target="https://www.youtube.com/watch?v=fKgKIoxK2J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0.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5D84AB-58EC-4DF9-3946-8693A1C0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9" y="350720"/>
            <a:ext cx="4904915" cy="6188976"/>
          </a:xfrm>
          <a:prstGeom prst="rect">
            <a:avLst/>
          </a:prstGeom>
        </p:spPr>
      </p:pic>
      <p:pic>
        <p:nvPicPr>
          <p:cNvPr id="7" name="Imagen 6">
            <a:extLst>
              <a:ext uri="{FF2B5EF4-FFF2-40B4-BE49-F238E27FC236}">
                <a16:creationId xmlns:a16="http://schemas.microsoft.com/office/drawing/2014/main" id="{AB56041A-F4CD-B104-70B2-50D03F2BD13D}"/>
              </a:ext>
            </a:extLst>
          </p:cNvPr>
          <p:cNvPicPr>
            <a:picLocks noChangeAspect="1"/>
          </p:cNvPicPr>
          <p:nvPr/>
        </p:nvPicPr>
        <p:blipFill>
          <a:blip r:embed="rId3"/>
          <a:stretch>
            <a:fillRect/>
          </a:stretch>
        </p:blipFill>
        <p:spPr>
          <a:xfrm>
            <a:off x="5330141" y="596096"/>
            <a:ext cx="3568040" cy="5943600"/>
          </a:xfrm>
          <a:prstGeom prst="rect">
            <a:avLst/>
          </a:prstGeom>
        </p:spPr>
      </p:pic>
    </p:spTree>
    <p:extLst>
      <p:ext uri="{BB962C8B-B14F-4D97-AF65-F5344CB8AC3E}">
        <p14:creationId xmlns:p14="http://schemas.microsoft.com/office/powerpoint/2010/main" val="190585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491D05EF-BA61-A0D6-2E6C-B932B7120C68}"/>
              </a:ext>
            </a:extLst>
          </p:cNvPr>
          <p:cNvSpPr>
            <a:spLocks noChangeArrowheads="1"/>
          </p:cNvSpPr>
          <p:nvPr/>
        </p:nvSpPr>
        <p:spPr bwMode="auto">
          <a:xfrm>
            <a:off x="590837" y="1257951"/>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Los “</a:t>
            </a:r>
            <a:r>
              <a:rPr lang="es-ES" altLang="es-CL" b="1" dirty="0">
                <a:latin typeface="+mn-lt"/>
              </a:rPr>
              <a:t>rayos notables</a:t>
            </a:r>
            <a:r>
              <a:rPr lang="es-ES" altLang="es-CL" dirty="0">
                <a:latin typeface="+mn-lt"/>
              </a:rPr>
              <a:t>” son rayos de luz, que al </a:t>
            </a:r>
            <a:r>
              <a:rPr lang="es-ES" altLang="es-CL" b="1" dirty="0">
                <a:latin typeface="+mn-lt"/>
              </a:rPr>
              <a:t>reflejarse</a:t>
            </a:r>
            <a:r>
              <a:rPr lang="es-ES" altLang="es-CL" dirty="0">
                <a:latin typeface="+mn-lt"/>
              </a:rPr>
              <a:t> sobre la superficie del espejo, siguen una </a:t>
            </a:r>
            <a:r>
              <a:rPr lang="es-ES" altLang="es-CL" b="1" dirty="0">
                <a:latin typeface="+mn-lt"/>
              </a:rPr>
              <a:t>trayectoria</a:t>
            </a:r>
            <a:r>
              <a:rPr lang="es-ES" altLang="es-CL" dirty="0">
                <a:latin typeface="+mn-lt"/>
              </a:rPr>
              <a:t> </a:t>
            </a:r>
            <a:r>
              <a:rPr lang="es-ES" altLang="es-CL" b="1" dirty="0">
                <a:latin typeface="+mn-lt"/>
              </a:rPr>
              <a:t>conocida</a:t>
            </a:r>
            <a:r>
              <a:rPr lang="es-ES" altLang="es-CL" dirty="0">
                <a:latin typeface="+mn-lt"/>
              </a:rPr>
              <a:t>. </a:t>
            </a:r>
          </a:p>
        </p:txBody>
      </p:sp>
      <p:pic>
        <p:nvPicPr>
          <p:cNvPr id="5" name="Picture 3">
            <a:extLst>
              <a:ext uri="{FF2B5EF4-FFF2-40B4-BE49-F238E27FC236}">
                <a16:creationId xmlns:a16="http://schemas.microsoft.com/office/drawing/2014/main" id="{49B020B9-8DDE-A819-23AE-BCF24F00926B}"/>
              </a:ext>
            </a:extLst>
          </p:cNvPr>
          <p:cNvPicPr>
            <a:picLocks noChangeAspect="1" noChangeArrowheads="1"/>
          </p:cNvPicPr>
          <p:nvPr/>
        </p:nvPicPr>
        <p:blipFill>
          <a:blip r:embed="rId2"/>
          <a:srcRect/>
          <a:stretch>
            <a:fillRect/>
          </a:stretch>
        </p:blipFill>
        <p:spPr bwMode="auto">
          <a:xfrm>
            <a:off x="637563" y="3225460"/>
            <a:ext cx="7843082" cy="2266973"/>
          </a:xfrm>
          <a:prstGeom prst="rect">
            <a:avLst/>
          </a:prstGeom>
          <a:ln w="38100">
            <a:solidFill>
              <a:srgbClr val="A7BA1A"/>
            </a:solidFill>
            <a:miter lim="800000"/>
            <a:headEnd/>
            <a:tailEnd/>
          </a:ln>
          <a:effectLst/>
          <a:extLst>
            <a:ext uri="{909E8E84-426E-40DD-AFC4-6F175D3DCCD1}">
              <a14:hiddenFill xmlns:a14="http://schemas.microsoft.com/office/drawing/2010/main">
                <a:solidFill>
                  <a:srgbClr val="FFFFFF"/>
                </a:solidFill>
              </a14:hiddenFill>
            </a:ext>
          </a:extLst>
        </p:spPr>
      </p:pic>
      <p:sp>
        <p:nvSpPr>
          <p:cNvPr id="3" name="Rectángulo: esquinas redondeadas 2">
            <a:extLst>
              <a:ext uri="{FF2B5EF4-FFF2-40B4-BE49-F238E27FC236}">
                <a16:creationId xmlns:a16="http://schemas.microsoft.com/office/drawing/2014/main" id="{0F699F3D-D4AF-449C-F04B-3A8C346076C1}"/>
              </a:ext>
            </a:extLst>
          </p:cNvPr>
          <p:cNvSpPr/>
          <p:nvPr/>
        </p:nvSpPr>
        <p:spPr>
          <a:xfrm>
            <a:off x="590837" y="2085753"/>
            <a:ext cx="4963130" cy="9262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chemeClr val="accent4"/>
                </a:solidFill>
              </a:rPr>
              <a:t> </a:t>
            </a:r>
            <a:r>
              <a:rPr lang="es-ES" altLang="es-CL" b="1" dirty="0">
                <a:solidFill>
                  <a:srgbClr val="FFFF00"/>
                </a:solidFill>
              </a:rPr>
              <a:t>1</a:t>
            </a:r>
            <a:r>
              <a:rPr lang="es-ES" altLang="es-CL" b="1" baseline="30000" dirty="0">
                <a:solidFill>
                  <a:srgbClr val="FFFF00"/>
                </a:solidFill>
              </a:rPr>
              <a:t>er</a:t>
            </a:r>
            <a:r>
              <a:rPr lang="es-ES" altLang="es-CL" b="1" dirty="0">
                <a:solidFill>
                  <a:srgbClr val="FFFF00"/>
                </a:solidFill>
              </a:rPr>
              <a:t> rayo notable (foco-paralelo)</a:t>
            </a:r>
            <a:r>
              <a:rPr lang="es-ES" altLang="es-CL" b="1" dirty="0"/>
              <a:t>: rayo que viaja pasando por el foco o en dirección al foco y se refleja paralelo al eje óptico.</a:t>
            </a:r>
            <a:endParaRPr lang="es-CL" altLang="es-CL" b="1" dirty="0"/>
          </a:p>
        </p:txBody>
      </p:sp>
      <p:sp>
        <p:nvSpPr>
          <p:cNvPr id="6" name="CuadroTexto 5">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Rayos notables en espejos esféricos</a:t>
            </a:r>
            <a:endParaRPr lang="es-CL" sz="3200" b="1" dirty="0"/>
          </a:p>
        </p:txBody>
      </p:sp>
      <p:sp>
        <p:nvSpPr>
          <p:cNvPr id="7" name="Bocadillo: rectángulo con esquinas redondeadas 26">
            <a:extLst>
              <a:ext uri="{FF2B5EF4-FFF2-40B4-BE49-F238E27FC236}">
                <a16:creationId xmlns:a16="http://schemas.microsoft.com/office/drawing/2014/main" id="{317EC807-EF7E-8344-C41B-26B99D26B934}"/>
              </a:ext>
            </a:extLst>
          </p:cNvPr>
          <p:cNvSpPr/>
          <p:nvPr/>
        </p:nvSpPr>
        <p:spPr>
          <a:xfrm>
            <a:off x="2327663" y="5396311"/>
            <a:ext cx="4750685" cy="1024998"/>
          </a:xfrm>
          <a:prstGeom prst="wedgeRoundRectCallout">
            <a:avLst>
              <a:gd name="adj1" fmla="val 4712"/>
              <a:gd name="adj2" fmla="val -42529"/>
              <a:gd name="adj3" fmla="val 16667"/>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dirty="0"/>
              <a:t>En los </a:t>
            </a:r>
            <a:r>
              <a:rPr lang="es-ES" b="1" dirty="0">
                <a:solidFill>
                  <a:srgbClr val="FFFF00"/>
                </a:solidFill>
              </a:rPr>
              <a:t>espejos cóncavos</a:t>
            </a:r>
            <a:r>
              <a:rPr lang="es-ES" b="1" dirty="0"/>
              <a:t>, el </a:t>
            </a:r>
            <a:r>
              <a:rPr lang="es-ES" b="1" dirty="0">
                <a:solidFill>
                  <a:srgbClr val="FFFF00"/>
                </a:solidFill>
              </a:rPr>
              <a:t>foco </a:t>
            </a:r>
            <a:r>
              <a:rPr lang="es-ES" b="1" dirty="0">
                <a:solidFill>
                  <a:schemeClr val="bg1"/>
                </a:solidFill>
              </a:rPr>
              <a:t>se ubica </a:t>
            </a:r>
            <a:r>
              <a:rPr lang="es-ES" b="1" dirty="0">
                <a:solidFill>
                  <a:srgbClr val="FFFF00"/>
                </a:solidFill>
              </a:rPr>
              <a:t>delante del espejo</a:t>
            </a:r>
            <a:r>
              <a:rPr lang="es-ES" b="1" dirty="0"/>
              <a:t>, mientras que en los </a:t>
            </a:r>
            <a:r>
              <a:rPr lang="es-ES" b="1" dirty="0">
                <a:solidFill>
                  <a:srgbClr val="FFFF00"/>
                </a:solidFill>
              </a:rPr>
              <a:t>espejos convexos</a:t>
            </a:r>
            <a:r>
              <a:rPr lang="es-ES" b="1" dirty="0"/>
              <a:t>, se encuentra </a:t>
            </a:r>
            <a:r>
              <a:rPr lang="es-ES" b="1" dirty="0">
                <a:solidFill>
                  <a:srgbClr val="FFFF00"/>
                </a:solidFill>
              </a:rPr>
              <a:t>detrás del espejo.</a:t>
            </a:r>
          </a:p>
        </p:txBody>
      </p:sp>
    </p:spTree>
    <p:extLst>
      <p:ext uri="{BB962C8B-B14F-4D97-AF65-F5344CB8AC3E}">
        <p14:creationId xmlns:p14="http://schemas.microsoft.com/office/powerpoint/2010/main" val="10492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62A5A393-56A8-0548-C649-1CA712E8D559}"/>
              </a:ext>
            </a:extLst>
          </p:cNvPr>
          <p:cNvSpPr/>
          <p:nvPr/>
        </p:nvSpPr>
        <p:spPr>
          <a:xfrm>
            <a:off x="590837" y="1341943"/>
            <a:ext cx="4985652" cy="10048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rgbClr val="FFFF00"/>
                </a:solidFill>
              </a:rPr>
              <a:t>2</a:t>
            </a:r>
            <a:r>
              <a:rPr lang="es-ES" altLang="es-CL" b="1" baseline="30000" dirty="0">
                <a:solidFill>
                  <a:srgbClr val="FFFF00"/>
                </a:solidFill>
              </a:rPr>
              <a:t>o</a:t>
            </a:r>
            <a:r>
              <a:rPr lang="es-ES" altLang="es-CL" b="1" dirty="0">
                <a:solidFill>
                  <a:srgbClr val="FFFF00"/>
                </a:solidFill>
              </a:rPr>
              <a:t> rayo notable (paralelo-foco)</a:t>
            </a:r>
            <a:r>
              <a:rPr lang="es-ES" altLang="es-CL" b="1" dirty="0">
                <a:solidFill>
                  <a:schemeClr val="bg1"/>
                </a:solidFill>
              </a:rPr>
              <a:t>: rayo que viaja paralelo al eje óptico y se refleja en aquella dirección que pasa por el foco.</a:t>
            </a:r>
          </a:p>
        </p:txBody>
      </p:sp>
      <p:sp>
        <p:nvSpPr>
          <p:cNvPr id="7" name="CuadroTexto 6">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Rayos notables en espejos esféricos</a:t>
            </a:r>
            <a:endParaRPr lang="es-CL" sz="3200" b="1" dirty="0"/>
          </a:p>
        </p:txBody>
      </p:sp>
      <p:grpSp>
        <p:nvGrpSpPr>
          <p:cNvPr id="11" name="Grupo 10"/>
          <p:cNvGrpSpPr/>
          <p:nvPr/>
        </p:nvGrpSpPr>
        <p:grpSpPr>
          <a:xfrm>
            <a:off x="637563" y="2550644"/>
            <a:ext cx="7843082" cy="2699349"/>
            <a:chOff x="637563" y="2622549"/>
            <a:chExt cx="7843082" cy="2699349"/>
          </a:xfrm>
        </p:grpSpPr>
        <p:pic>
          <p:nvPicPr>
            <p:cNvPr id="8" name="Picture 4">
              <a:extLst>
                <a:ext uri="{FF2B5EF4-FFF2-40B4-BE49-F238E27FC236}">
                  <a16:creationId xmlns:a16="http://schemas.microsoft.com/office/drawing/2014/main" id="{591481BD-3996-993A-230E-81A23AC2C09C}"/>
                </a:ext>
              </a:extLst>
            </p:cNvPr>
            <p:cNvPicPr>
              <a:picLocks noChangeAspect="1" noChangeArrowheads="1"/>
            </p:cNvPicPr>
            <p:nvPr/>
          </p:nvPicPr>
          <p:blipFill>
            <a:blip r:embed="rId2"/>
            <a:srcRect/>
            <a:stretch>
              <a:fillRect/>
            </a:stretch>
          </p:blipFill>
          <p:spPr bwMode="auto">
            <a:xfrm>
              <a:off x="637563" y="2622549"/>
              <a:ext cx="7843082" cy="2699349"/>
            </a:xfrm>
            <a:prstGeom prst="rect">
              <a:avLst/>
            </a:prstGeom>
            <a:ln w="38100">
              <a:solidFill>
                <a:srgbClr val="A7BA1A"/>
              </a:solidFill>
              <a:miter lim="800000"/>
              <a:headEnd/>
              <a:tailEnd/>
            </a:ln>
            <a:effectLst/>
            <a:extLst>
              <a:ext uri="{909E8E84-426E-40DD-AFC4-6F175D3DCCD1}">
                <a14:hiddenFill xmlns:a14="http://schemas.microsoft.com/office/drawing/2010/main">
                  <a:solidFill>
                    <a:srgbClr val="FFFFFF"/>
                  </a:solidFill>
                </a14:hiddenFill>
              </a:ext>
            </a:extLst>
          </p:spPr>
        </p:pic>
        <p:sp>
          <p:nvSpPr>
            <p:cNvPr id="10" name="Line 7">
              <a:extLst>
                <a:ext uri="{FF2B5EF4-FFF2-40B4-BE49-F238E27FC236}">
                  <a16:creationId xmlns:a16="http://schemas.microsoft.com/office/drawing/2014/main" id="{9FBAE193-4C69-AB33-E25C-C4B073E0D6B6}"/>
                </a:ext>
              </a:extLst>
            </p:cNvPr>
            <p:cNvSpPr>
              <a:spLocks noChangeShapeType="1"/>
            </p:cNvSpPr>
            <p:nvPr/>
          </p:nvSpPr>
          <p:spPr bwMode="auto">
            <a:xfrm>
              <a:off x="845147" y="3402007"/>
              <a:ext cx="1834991" cy="0"/>
            </a:xfrm>
            <a:prstGeom prst="line">
              <a:avLst/>
            </a:prstGeom>
            <a:noFill/>
            <a:ln w="19050">
              <a:solidFill>
                <a:schemeClr val="accent2">
                  <a:lumMod val="75000"/>
                </a:schemeClr>
              </a:solidFill>
              <a:round/>
              <a:headEnd type="none" w="med" len="med"/>
              <a:tailEnd type="none" w="med" len="med"/>
            </a:ln>
          </p:spPr>
          <p:txBody>
            <a:bodyPr/>
            <a:lstStyle/>
            <a:p>
              <a:pPr eaLnBrk="1" hangingPunct="1">
                <a:defRPr/>
              </a:pPr>
              <a:endParaRPr lang="es-CL">
                <a:latin typeface="Arial" charset="0"/>
              </a:endParaRPr>
            </a:p>
          </p:txBody>
        </p:sp>
      </p:grpSp>
      <p:sp>
        <p:nvSpPr>
          <p:cNvPr id="12" name="Bocadillo: rectángulo con esquinas redondeadas 26">
            <a:extLst>
              <a:ext uri="{FF2B5EF4-FFF2-40B4-BE49-F238E27FC236}">
                <a16:creationId xmlns:a16="http://schemas.microsoft.com/office/drawing/2014/main" id="{317EC807-EF7E-8344-C41B-26B99D26B934}"/>
              </a:ext>
            </a:extLst>
          </p:cNvPr>
          <p:cNvSpPr/>
          <p:nvPr/>
        </p:nvSpPr>
        <p:spPr>
          <a:xfrm>
            <a:off x="2327663" y="5396311"/>
            <a:ext cx="4750685" cy="1024998"/>
          </a:xfrm>
          <a:prstGeom prst="wedgeRoundRectCallout">
            <a:avLst>
              <a:gd name="adj1" fmla="val 4712"/>
              <a:gd name="adj2" fmla="val -42529"/>
              <a:gd name="adj3" fmla="val 16667"/>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dirty="0"/>
              <a:t>En los </a:t>
            </a:r>
            <a:r>
              <a:rPr lang="es-ES" b="1" dirty="0">
                <a:solidFill>
                  <a:srgbClr val="FFFF00"/>
                </a:solidFill>
              </a:rPr>
              <a:t>espejos convexos</a:t>
            </a:r>
            <a:r>
              <a:rPr lang="es-ES" b="1" dirty="0"/>
              <a:t>, es la </a:t>
            </a:r>
            <a:r>
              <a:rPr lang="es-ES" b="1" dirty="0">
                <a:solidFill>
                  <a:srgbClr val="FFFF00"/>
                </a:solidFill>
              </a:rPr>
              <a:t>prolongación del rayo reflejado</a:t>
            </a:r>
            <a:r>
              <a:rPr lang="es-ES" b="1" dirty="0"/>
              <a:t> la que pasa por el</a:t>
            </a:r>
            <a:r>
              <a:rPr lang="es-ES" b="1" dirty="0">
                <a:solidFill>
                  <a:srgbClr val="FFFF00"/>
                </a:solidFill>
              </a:rPr>
              <a:t> foco </a:t>
            </a:r>
            <a:r>
              <a:rPr lang="es-ES" b="1" dirty="0"/>
              <a:t>del espejo.</a:t>
            </a:r>
            <a:endParaRPr lang="es-ES" b="1" dirty="0">
              <a:solidFill>
                <a:srgbClr val="FFFF00"/>
              </a:solidFill>
            </a:endParaRPr>
          </a:p>
        </p:txBody>
      </p:sp>
    </p:spTree>
    <p:extLst>
      <p:ext uri="{BB962C8B-B14F-4D97-AF65-F5344CB8AC3E}">
        <p14:creationId xmlns:p14="http://schemas.microsoft.com/office/powerpoint/2010/main" val="21754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62A5A393-56A8-0548-C649-1CA712E8D559}"/>
              </a:ext>
            </a:extLst>
          </p:cNvPr>
          <p:cNvSpPr/>
          <p:nvPr/>
        </p:nvSpPr>
        <p:spPr>
          <a:xfrm>
            <a:off x="590838" y="1341943"/>
            <a:ext cx="4985652" cy="10048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rgbClr val="FFFF00"/>
                </a:solidFill>
              </a:rPr>
              <a:t>3</a:t>
            </a:r>
            <a:r>
              <a:rPr lang="es-ES" altLang="es-CL" b="1" baseline="30000" dirty="0">
                <a:solidFill>
                  <a:srgbClr val="FFFF00"/>
                </a:solidFill>
              </a:rPr>
              <a:t>er</a:t>
            </a:r>
            <a:r>
              <a:rPr lang="es-ES" altLang="es-CL" b="1" dirty="0">
                <a:solidFill>
                  <a:srgbClr val="FFFF00"/>
                </a:solidFill>
              </a:rPr>
              <a:t> rayo notable (centro)</a:t>
            </a:r>
            <a:r>
              <a:rPr lang="es-ES" altLang="es-CL" b="1" dirty="0">
                <a:solidFill>
                  <a:schemeClr val="bg1"/>
                </a:solidFill>
              </a:rPr>
              <a:t>: rayo que viaja en dirección al centro de curvatura y se refleja devolviéndose por la misma trayectoria.</a:t>
            </a:r>
          </a:p>
        </p:txBody>
      </p:sp>
      <p:pic>
        <p:nvPicPr>
          <p:cNvPr id="4" name="Picture 2">
            <a:extLst>
              <a:ext uri="{FF2B5EF4-FFF2-40B4-BE49-F238E27FC236}">
                <a16:creationId xmlns:a16="http://schemas.microsoft.com/office/drawing/2014/main" id="{300A92F0-B06B-D99E-9226-F291F114DA9E}"/>
              </a:ext>
            </a:extLst>
          </p:cNvPr>
          <p:cNvPicPr>
            <a:picLocks noChangeAspect="1" noChangeArrowheads="1"/>
          </p:cNvPicPr>
          <p:nvPr/>
        </p:nvPicPr>
        <p:blipFill>
          <a:blip r:embed="rId2"/>
          <a:srcRect/>
          <a:stretch>
            <a:fillRect/>
          </a:stretch>
        </p:blipFill>
        <p:spPr bwMode="auto">
          <a:xfrm>
            <a:off x="637561" y="2550644"/>
            <a:ext cx="7810151" cy="2623936"/>
          </a:xfrm>
          <a:prstGeom prst="rect">
            <a:avLst/>
          </a:prstGeom>
          <a:ln w="38100">
            <a:solidFill>
              <a:srgbClr val="A7BA1A"/>
            </a:solidFill>
            <a:miter lim="800000"/>
            <a:headEnd/>
            <a:tailEnd/>
          </a:ln>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Rayos notables en espejos esféricos</a:t>
            </a:r>
            <a:endParaRPr lang="es-CL" sz="3200" b="1" dirty="0"/>
          </a:p>
        </p:txBody>
      </p:sp>
    </p:spTree>
    <p:extLst>
      <p:ext uri="{BB962C8B-B14F-4D97-AF65-F5344CB8AC3E}">
        <p14:creationId xmlns:p14="http://schemas.microsoft.com/office/powerpoint/2010/main" val="4659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62A5A393-56A8-0548-C649-1CA712E8D559}"/>
              </a:ext>
            </a:extLst>
          </p:cNvPr>
          <p:cNvSpPr/>
          <p:nvPr/>
        </p:nvSpPr>
        <p:spPr>
          <a:xfrm>
            <a:off x="590837" y="1341943"/>
            <a:ext cx="4984686" cy="100180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rgbClr val="FFFF00"/>
                </a:solidFill>
              </a:rPr>
              <a:t>4</a:t>
            </a:r>
            <a:r>
              <a:rPr lang="es-ES" altLang="es-CL" b="1" baseline="30000" dirty="0">
                <a:solidFill>
                  <a:srgbClr val="FFFF00"/>
                </a:solidFill>
              </a:rPr>
              <a:t>o</a:t>
            </a:r>
            <a:r>
              <a:rPr lang="es-ES" altLang="es-CL" b="1" dirty="0">
                <a:solidFill>
                  <a:srgbClr val="FFFF00"/>
                </a:solidFill>
              </a:rPr>
              <a:t> rayo notable (vértice)</a:t>
            </a:r>
            <a:r>
              <a:rPr lang="es-ES" altLang="es-CL" b="1" dirty="0">
                <a:solidFill>
                  <a:schemeClr val="bg1"/>
                </a:solidFill>
              </a:rPr>
              <a:t>:</a:t>
            </a:r>
            <a:r>
              <a:rPr lang="es-ES" altLang="es-CL" b="1" dirty="0">
                <a:solidFill>
                  <a:srgbClr val="FFFF00"/>
                </a:solidFill>
              </a:rPr>
              <a:t> </a:t>
            </a:r>
            <a:r>
              <a:rPr lang="es-ES" altLang="es-CL" b="1" dirty="0">
                <a:solidFill>
                  <a:schemeClr val="bg1"/>
                </a:solidFill>
              </a:rPr>
              <a:t>rayo que incide en el vértice del espejo. Se refleja siguiendo la ley de la reflexión</a:t>
            </a:r>
          </a:p>
        </p:txBody>
      </p:sp>
      <p:grpSp>
        <p:nvGrpSpPr>
          <p:cNvPr id="7" name="Group 1">
            <a:extLst>
              <a:ext uri="{FF2B5EF4-FFF2-40B4-BE49-F238E27FC236}">
                <a16:creationId xmlns:a16="http://schemas.microsoft.com/office/drawing/2014/main" id="{313D01B5-C3C1-9A30-81F6-2D055C7CB613}"/>
              </a:ext>
            </a:extLst>
          </p:cNvPr>
          <p:cNvGrpSpPr>
            <a:grpSpLocks noChangeAspect="1"/>
          </p:cNvGrpSpPr>
          <p:nvPr/>
        </p:nvGrpSpPr>
        <p:grpSpPr bwMode="auto">
          <a:xfrm>
            <a:off x="613243" y="2545963"/>
            <a:ext cx="7815012" cy="2536122"/>
            <a:chOff x="1164" y="2293"/>
            <a:chExt cx="9638" cy="3128"/>
          </a:xfrm>
          <a:effectLst/>
        </p:grpSpPr>
        <p:sp>
          <p:nvSpPr>
            <p:cNvPr id="8" name="AutoShape 9">
              <a:extLst>
                <a:ext uri="{FF2B5EF4-FFF2-40B4-BE49-F238E27FC236}">
                  <a16:creationId xmlns:a16="http://schemas.microsoft.com/office/drawing/2014/main" id="{213C3AFA-A20A-425F-2088-BB175F63BA2F}"/>
                </a:ext>
              </a:extLst>
            </p:cNvPr>
            <p:cNvSpPr>
              <a:spLocks noChangeAspect="1" noChangeArrowheads="1" noTextEdit="1"/>
            </p:cNvSpPr>
            <p:nvPr/>
          </p:nvSpPr>
          <p:spPr bwMode="auto">
            <a:xfrm>
              <a:off x="1164" y="2293"/>
              <a:ext cx="9638" cy="3128"/>
            </a:xfrm>
            <a:prstGeom prst="rect">
              <a:avLst/>
            </a:prstGeom>
            <a:noFill/>
            <a:ln w="9525">
              <a:solidFill>
                <a:srgbClr val="A7BA1A"/>
              </a:solidFill>
              <a:miter lim="800000"/>
              <a:headEnd/>
              <a:tailEnd/>
            </a:ln>
          </p:spPr>
          <p:txBody>
            <a:bodyPr/>
            <a:lstStyle/>
            <a:p>
              <a:pPr eaLnBrk="1" hangingPunct="1">
                <a:defRPr/>
              </a:pPr>
              <a:endParaRPr lang="es-CL">
                <a:latin typeface="Arial" charset="0"/>
              </a:endParaRPr>
            </a:p>
          </p:txBody>
        </p:sp>
        <p:pic>
          <p:nvPicPr>
            <p:cNvPr id="10" name="Picture 8">
              <a:extLst>
                <a:ext uri="{FF2B5EF4-FFF2-40B4-BE49-F238E27FC236}">
                  <a16:creationId xmlns:a16="http://schemas.microsoft.com/office/drawing/2014/main" id="{EFA7770B-AEF7-05C7-0289-CB08D6A03386}"/>
                </a:ext>
              </a:extLst>
            </p:cNvPr>
            <p:cNvPicPr>
              <a:picLocks noChangeAspect="1" noChangeArrowheads="1"/>
            </p:cNvPicPr>
            <p:nvPr/>
          </p:nvPicPr>
          <p:blipFill>
            <a:blip r:embed="rId2" cstate="print"/>
            <a:srcRect/>
            <a:stretch>
              <a:fillRect/>
            </a:stretch>
          </p:blipFill>
          <p:spPr bwMode="auto">
            <a:xfrm>
              <a:off x="1164" y="2293"/>
              <a:ext cx="9632" cy="3128"/>
            </a:xfrm>
            <a:prstGeom prst="rect">
              <a:avLst/>
            </a:prstGeom>
            <a:ln w="38100" cap="sq">
              <a:solidFill>
                <a:srgbClr val="A7BA1A"/>
              </a:solidFill>
              <a:prstDash val="solid"/>
              <a:miter lim="800000"/>
            </a:ln>
            <a:effectLst/>
          </p:spPr>
        </p:pic>
        <p:sp>
          <p:nvSpPr>
            <p:cNvPr id="11" name="Line 7">
              <a:extLst>
                <a:ext uri="{FF2B5EF4-FFF2-40B4-BE49-F238E27FC236}">
                  <a16:creationId xmlns:a16="http://schemas.microsoft.com/office/drawing/2014/main" id="{9FBAE193-4C69-AB33-E25C-C4B073E0D6B6}"/>
                </a:ext>
              </a:extLst>
            </p:cNvPr>
            <p:cNvSpPr>
              <a:spLocks noChangeShapeType="1"/>
            </p:cNvSpPr>
            <p:nvPr/>
          </p:nvSpPr>
          <p:spPr bwMode="auto">
            <a:xfrm>
              <a:off x="1432" y="2903"/>
              <a:ext cx="3005" cy="907"/>
            </a:xfrm>
            <a:prstGeom prst="line">
              <a:avLst/>
            </a:prstGeom>
            <a:noFill/>
            <a:ln w="19050">
              <a:solidFill>
                <a:srgbClr val="A7BA1A"/>
              </a:solidFill>
              <a:round/>
              <a:headEnd/>
              <a:tailEnd type="triangle" w="med" len="med"/>
            </a:ln>
          </p:spPr>
          <p:txBody>
            <a:bodyPr/>
            <a:lstStyle/>
            <a:p>
              <a:pPr eaLnBrk="1" hangingPunct="1">
                <a:defRPr/>
              </a:pPr>
              <a:endParaRPr lang="es-CL">
                <a:latin typeface="Arial" charset="0"/>
              </a:endParaRPr>
            </a:p>
          </p:txBody>
        </p:sp>
        <p:sp>
          <p:nvSpPr>
            <p:cNvPr id="12" name="Line 6">
              <a:extLst>
                <a:ext uri="{FF2B5EF4-FFF2-40B4-BE49-F238E27FC236}">
                  <a16:creationId xmlns:a16="http://schemas.microsoft.com/office/drawing/2014/main" id="{A58F76D5-9526-C79F-9943-6009FBAC3C33}"/>
                </a:ext>
              </a:extLst>
            </p:cNvPr>
            <p:cNvSpPr>
              <a:spLocks noChangeShapeType="1"/>
            </p:cNvSpPr>
            <p:nvPr/>
          </p:nvSpPr>
          <p:spPr bwMode="auto">
            <a:xfrm flipH="1">
              <a:off x="2221" y="3855"/>
              <a:ext cx="2231" cy="684"/>
            </a:xfrm>
            <a:prstGeom prst="line">
              <a:avLst/>
            </a:prstGeom>
            <a:noFill/>
            <a:ln w="19050">
              <a:solidFill>
                <a:srgbClr val="A7BA1A"/>
              </a:solidFill>
              <a:round/>
              <a:headEnd/>
              <a:tailEnd type="triangle" w="med" len="med"/>
            </a:ln>
          </p:spPr>
          <p:txBody>
            <a:bodyPr/>
            <a:lstStyle/>
            <a:p>
              <a:pPr eaLnBrk="1" hangingPunct="1">
                <a:defRPr/>
              </a:pPr>
              <a:endParaRPr lang="es-CL">
                <a:latin typeface="Arial" charset="0"/>
              </a:endParaRPr>
            </a:p>
          </p:txBody>
        </p:sp>
        <p:sp>
          <p:nvSpPr>
            <p:cNvPr id="13" name="Line 5">
              <a:extLst>
                <a:ext uri="{FF2B5EF4-FFF2-40B4-BE49-F238E27FC236}">
                  <a16:creationId xmlns:a16="http://schemas.microsoft.com/office/drawing/2014/main" id="{3C15CAC6-790E-22C7-5DD2-328D17685621}"/>
                </a:ext>
              </a:extLst>
            </p:cNvPr>
            <p:cNvSpPr>
              <a:spLocks noChangeShapeType="1"/>
            </p:cNvSpPr>
            <p:nvPr/>
          </p:nvSpPr>
          <p:spPr bwMode="auto">
            <a:xfrm>
              <a:off x="1447" y="2903"/>
              <a:ext cx="1159" cy="357"/>
            </a:xfrm>
            <a:prstGeom prst="line">
              <a:avLst/>
            </a:prstGeom>
            <a:noFill/>
            <a:ln w="3175">
              <a:solidFill>
                <a:srgbClr val="A7BA1A"/>
              </a:solidFill>
              <a:round/>
              <a:headEnd/>
              <a:tailEnd type="triangle" w="med" len="med"/>
            </a:ln>
          </p:spPr>
          <p:txBody>
            <a:bodyPr/>
            <a:lstStyle/>
            <a:p>
              <a:pPr eaLnBrk="1" hangingPunct="1">
                <a:defRPr/>
              </a:pPr>
              <a:endParaRPr lang="es-CL" dirty="0">
                <a:latin typeface="Arial" charset="0"/>
              </a:endParaRPr>
            </a:p>
          </p:txBody>
        </p:sp>
        <p:sp>
          <p:nvSpPr>
            <p:cNvPr id="14" name="Line 4">
              <a:extLst>
                <a:ext uri="{FF2B5EF4-FFF2-40B4-BE49-F238E27FC236}">
                  <a16:creationId xmlns:a16="http://schemas.microsoft.com/office/drawing/2014/main" id="{70834036-161E-CFEC-8C51-61B9F32418D5}"/>
                </a:ext>
              </a:extLst>
            </p:cNvPr>
            <p:cNvSpPr>
              <a:spLocks noChangeShapeType="1"/>
            </p:cNvSpPr>
            <p:nvPr/>
          </p:nvSpPr>
          <p:spPr bwMode="auto">
            <a:xfrm>
              <a:off x="7159" y="2933"/>
              <a:ext cx="2141" cy="892"/>
            </a:xfrm>
            <a:prstGeom prst="line">
              <a:avLst/>
            </a:prstGeom>
            <a:noFill/>
            <a:ln w="19050">
              <a:solidFill>
                <a:srgbClr val="A7BA1A"/>
              </a:solidFill>
              <a:round/>
              <a:headEnd/>
              <a:tailEnd type="triangle" w="med" len="med"/>
            </a:ln>
          </p:spPr>
          <p:txBody>
            <a:bodyPr/>
            <a:lstStyle/>
            <a:p>
              <a:pPr eaLnBrk="1" hangingPunct="1">
                <a:defRPr/>
              </a:pPr>
              <a:endParaRPr lang="es-CL">
                <a:latin typeface="Arial" charset="0"/>
              </a:endParaRPr>
            </a:p>
          </p:txBody>
        </p:sp>
        <p:sp>
          <p:nvSpPr>
            <p:cNvPr id="15" name="Line 3">
              <a:extLst>
                <a:ext uri="{FF2B5EF4-FFF2-40B4-BE49-F238E27FC236}">
                  <a16:creationId xmlns:a16="http://schemas.microsoft.com/office/drawing/2014/main" id="{A8420550-3F35-222F-DA95-EE7B9498380B}"/>
                </a:ext>
              </a:extLst>
            </p:cNvPr>
            <p:cNvSpPr>
              <a:spLocks noChangeShapeType="1"/>
            </p:cNvSpPr>
            <p:nvPr/>
          </p:nvSpPr>
          <p:spPr bwMode="auto">
            <a:xfrm flipH="1">
              <a:off x="7589" y="3855"/>
              <a:ext cx="1696" cy="600"/>
            </a:xfrm>
            <a:prstGeom prst="line">
              <a:avLst/>
            </a:prstGeom>
            <a:noFill/>
            <a:ln w="19050">
              <a:solidFill>
                <a:srgbClr val="A7BA1A"/>
              </a:solidFill>
              <a:round/>
              <a:headEnd/>
              <a:tailEnd type="triangle" w="med" len="med"/>
            </a:ln>
          </p:spPr>
          <p:txBody>
            <a:bodyPr/>
            <a:lstStyle/>
            <a:p>
              <a:pPr eaLnBrk="1" hangingPunct="1">
                <a:defRPr/>
              </a:pPr>
              <a:endParaRPr lang="es-CL">
                <a:latin typeface="Arial" charset="0"/>
              </a:endParaRPr>
            </a:p>
          </p:txBody>
        </p:sp>
        <p:sp>
          <p:nvSpPr>
            <p:cNvPr id="16" name="Line 2">
              <a:extLst>
                <a:ext uri="{FF2B5EF4-FFF2-40B4-BE49-F238E27FC236}">
                  <a16:creationId xmlns:a16="http://schemas.microsoft.com/office/drawing/2014/main" id="{8E15B4A6-3E52-4246-ABAA-0D0E80753A20}"/>
                </a:ext>
              </a:extLst>
            </p:cNvPr>
            <p:cNvSpPr>
              <a:spLocks noChangeShapeType="1"/>
            </p:cNvSpPr>
            <p:nvPr/>
          </p:nvSpPr>
          <p:spPr bwMode="auto">
            <a:xfrm>
              <a:off x="7144" y="2933"/>
              <a:ext cx="891" cy="357"/>
            </a:xfrm>
            <a:prstGeom prst="line">
              <a:avLst/>
            </a:prstGeom>
            <a:noFill/>
            <a:ln w="9525">
              <a:solidFill>
                <a:srgbClr val="A7BA1A"/>
              </a:solidFill>
              <a:round/>
              <a:headEnd/>
              <a:tailEnd type="triangle" w="med" len="med"/>
            </a:ln>
          </p:spPr>
          <p:txBody>
            <a:bodyPr/>
            <a:lstStyle/>
            <a:p>
              <a:pPr eaLnBrk="1" hangingPunct="1">
                <a:defRPr/>
              </a:pPr>
              <a:endParaRPr lang="es-CL">
                <a:latin typeface="Arial" charset="0"/>
              </a:endParaRPr>
            </a:p>
          </p:txBody>
        </p:sp>
      </p:grpSp>
      <p:sp>
        <p:nvSpPr>
          <p:cNvPr id="17" name="CuadroTexto 16">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Rayos notables en espejos esféricos</a:t>
            </a:r>
            <a:endParaRPr lang="es-CL" sz="3200" b="1" dirty="0"/>
          </a:p>
        </p:txBody>
      </p:sp>
    </p:spTree>
    <p:extLst>
      <p:ext uri="{BB962C8B-B14F-4D97-AF65-F5344CB8AC3E}">
        <p14:creationId xmlns:p14="http://schemas.microsoft.com/office/powerpoint/2010/main" val="33122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DE8D4F-DD65-3ABF-637A-519BD308A98B}"/>
              </a:ext>
            </a:extLst>
          </p:cNvPr>
          <p:cNvSpPr txBox="1"/>
          <p:nvPr/>
        </p:nvSpPr>
        <p:spPr>
          <a:xfrm>
            <a:off x="2350932" y="433405"/>
            <a:ext cx="8224339" cy="677108"/>
          </a:xfrm>
          <a:prstGeom prst="rect">
            <a:avLst/>
          </a:prstGeom>
          <a:noFill/>
        </p:spPr>
        <p:txBody>
          <a:bodyPr wrap="square" rtlCol="0">
            <a:spAutoFit/>
          </a:bodyPr>
          <a:lstStyle/>
          <a:p>
            <a:pPr algn="just"/>
            <a:r>
              <a:rPr lang="es-ES" sz="3700" b="1" dirty="0"/>
              <a:t>Imágenes en espejos convexos</a:t>
            </a:r>
            <a:endParaRPr lang="es-CL" sz="3700" b="1" dirty="0"/>
          </a:p>
        </p:txBody>
      </p:sp>
      <p:sp>
        <p:nvSpPr>
          <p:cNvPr id="3" name="CuadroTexto 2"/>
          <p:cNvSpPr txBox="1"/>
          <p:nvPr/>
        </p:nvSpPr>
        <p:spPr>
          <a:xfrm>
            <a:off x="3434249" y="5453681"/>
            <a:ext cx="3373820"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cambios observas en la imagen formada, a medida que el objeto se acerca al espejo?</a:t>
            </a:r>
          </a:p>
        </p:txBody>
      </p:sp>
      <p:sp>
        <p:nvSpPr>
          <p:cNvPr id="4" name="Rectangle 4">
            <a:extLst>
              <a:ext uri="{FF2B5EF4-FFF2-40B4-BE49-F238E27FC236}">
                <a16:creationId xmlns:a16="http://schemas.microsoft.com/office/drawing/2014/main" id="{A49E93DE-D937-170B-59E9-CD9A8613CF05}"/>
              </a:ext>
            </a:extLst>
          </p:cNvPr>
          <p:cNvSpPr>
            <a:spLocks noChangeArrowheads="1"/>
          </p:cNvSpPr>
          <p:nvPr/>
        </p:nvSpPr>
        <p:spPr bwMode="auto">
          <a:xfrm>
            <a:off x="410659" y="1266005"/>
            <a:ext cx="7701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Observa el siguiente video y responde la pregunta:</a:t>
            </a:r>
            <a:endParaRPr lang="es-ES" altLang="es-CL" b="1" dirty="0">
              <a:latin typeface="+mn-lt"/>
            </a:endParaRPr>
          </a:p>
        </p:txBody>
      </p:sp>
      <p:pic>
        <p:nvPicPr>
          <p:cNvPr id="6" name="Imagen 5"/>
          <p:cNvPicPr>
            <a:picLocks noChangeAspect="1"/>
          </p:cNvPicPr>
          <p:nvPr/>
        </p:nvPicPr>
        <p:blipFill>
          <a:blip r:embed="rId4"/>
          <a:stretch>
            <a:fillRect/>
          </a:stretch>
        </p:blipFill>
        <p:spPr>
          <a:xfrm>
            <a:off x="36787" y="228378"/>
            <a:ext cx="2314145" cy="694244"/>
          </a:xfrm>
          <a:prstGeom prst="rect">
            <a:avLst/>
          </a:prstGeom>
        </p:spPr>
      </p:pic>
      <p:pic>
        <p:nvPicPr>
          <p:cNvPr id="11" name="2023-06-18 20-45-44">
            <a:hlinkClick r:id="" action="ppaction://media"/>
          </p:cNvPr>
          <p:cNvPicPr>
            <a:picLocks noChangeAspect="1"/>
          </p:cNvPicPr>
          <p:nvPr>
            <a:videoFile r:link="rId1"/>
            <p:extLst>
              <p:ext uri="{DAA4B4D4-6D71-4841-9C94-3DE7FCFB9230}">
                <p14:media xmlns:p14="http://schemas.microsoft.com/office/powerpoint/2010/main" r:embed="rId2">
                  <p14:trim st="125257" end="101014"/>
                </p14:media>
              </p:ext>
            </p:extLst>
          </p:nvPr>
        </p:nvPicPr>
        <p:blipFill rotWithShape="1">
          <a:blip r:embed="rId5"/>
          <a:srcRect l="4967" t="23889" r="16235" b="36691"/>
          <a:stretch>
            <a:fillRect/>
          </a:stretch>
        </p:blipFill>
        <p:spPr>
          <a:xfrm>
            <a:off x="563054" y="1889962"/>
            <a:ext cx="8079084" cy="2526092"/>
          </a:xfrm>
          <a:prstGeom prst="rect">
            <a:avLst/>
          </a:prstGeom>
          <a:ln w="28575">
            <a:solidFill>
              <a:srgbClr val="A7BA1A"/>
            </a:solidFill>
          </a:ln>
        </p:spPr>
      </p:pic>
      <p:pic>
        <p:nvPicPr>
          <p:cNvPr id="12" name="Imagen 11"/>
          <p:cNvPicPr>
            <a:picLocks noChangeAspect="1"/>
          </p:cNvPicPr>
          <p:nvPr/>
        </p:nvPicPr>
        <p:blipFill>
          <a:blip r:embed="rId6"/>
          <a:stretch>
            <a:fillRect/>
          </a:stretch>
        </p:blipFill>
        <p:spPr>
          <a:xfrm rot="7231017">
            <a:off x="333503" y="4402102"/>
            <a:ext cx="534406" cy="537153"/>
          </a:xfrm>
          <a:prstGeom prst="rect">
            <a:avLst/>
          </a:prstGeom>
        </p:spPr>
      </p:pic>
      <p:pic>
        <p:nvPicPr>
          <p:cNvPr id="14" name="Imagen 13"/>
          <p:cNvPicPr>
            <a:picLocks noChangeAspect="1"/>
          </p:cNvPicPr>
          <p:nvPr/>
        </p:nvPicPr>
        <p:blipFill rotWithShape="1">
          <a:blip r:embed="rId7">
            <a:extLst>
              <a:ext uri="{28A0092B-C50C-407E-A947-70E740481C1C}">
                <a14:useLocalDpi xmlns:a14="http://schemas.microsoft.com/office/drawing/2010/main" val="0"/>
              </a:ext>
            </a:extLst>
          </a:blip>
          <a:srcRect l="22415" t="-91" r="58286" b="55611"/>
          <a:stretch/>
        </p:blipFill>
        <p:spPr>
          <a:xfrm>
            <a:off x="6900091" y="4101527"/>
            <a:ext cx="2424785" cy="3143517"/>
          </a:xfrm>
          <a:prstGeom prst="rect">
            <a:avLst/>
          </a:prstGeom>
        </p:spPr>
      </p:pic>
    </p:spTree>
    <p:extLst>
      <p:ext uri="{BB962C8B-B14F-4D97-AF65-F5344CB8AC3E}">
        <p14:creationId xmlns:p14="http://schemas.microsoft.com/office/powerpoint/2010/main" val="197219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remove" display="0">
                  <p:stCondLst>
                    <p:cond delay="indefinite"/>
                  </p:stCondLst>
                </p:cTn>
                <p:tgtEl>
                  <p:spTgt spid="11"/>
                </p:tgtEl>
              </p:cMediaNode>
            </p:video>
          </p:childTnLst>
        </p:cTn>
      </p:par>
    </p:tnLst>
    <p:bldLst>
      <p:bldP spid="2" grpId="0"/>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a:extLst>
              <a:ext uri="{FF2B5EF4-FFF2-40B4-BE49-F238E27FC236}">
                <a16:creationId xmlns:a16="http://schemas.microsoft.com/office/drawing/2014/main" id="{A49E93DE-D937-170B-59E9-CD9A8613CF05}"/>
              </a:ext>
            </a:extLst>
          </p:cNvPr>
          <p:cNvSpPr>
            <a:spLocks noChangeArrowheads="1"/>
          </p:cNvSpPr>
          <p:nvPr/>
        </p:nvSpPr>
        <p:spPr bwMode="auto">
          <a:xfrm>
            <a:off x="590837" y="1218492"/>
            <a:ext cx="7856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La </a:t>
            </a:r>
            <a:r>
              <a:rPr lang="es-ES" altLang="es-CL" b="1" dirty="0">
                <a:latin typeface="+mn-lt"/>
              </a:rPr>
              <a:t>imagen</a:t>
            </a:r>
            <a:r>
              <a:rPr lang="es-ES" altLang="es-CL" dirty="0">
                <a:latin typeface="+mn-lt"/>
              </a:rPr>
              <a:t> formada en un </a:t>
            </a:r>
            <a:r>
              <a:rPr lang="es-ES" altLang="es-CL" b="1" dirty="0">
                <a:latin typeface="+mn-lt"/>
              </a:rPr>
              <a:t>espejo esférico </a:t>
            </a:r>
            <a:r>
              <a:rPr lang="es-ES" altLang="es-CL" dirty="0">
                <a:latin typeface="+mn-lt"/>
              </a:rPr>
              <a:t>se encuentra en el </a:t>
            </a:r>
            <a:r>
              <a:rPr lang="es-ES" altLang="es-CL" b="1" dirty="0">
                <a:latin typeface="+mn-lt"/>
              </a:rPr>
              <a:t>punto</a:t>
            </a:r>
            <a:r>
              <a:rPr lang="es-ES" altLang="es-CL" dirty="0">
                <a:latin typeface="+mn-lt"/>
              </a:rPr>
              <a:t> donde al menos </a:t>
            </a:r>
            <a:r>
              <a:rPr lang="es-ES" altLang="es-CL" b="1" dirty="0">
                <a:latin typeface="+mn-lt"/>
              </a:rPr>
              <a:t>dos rayos notables</a:t>
            </a:r>
            <a:r>
              <a:rPr lang="es-ES" altLang="es-CL" dirty="0">
                <a:latin typeface="+mn-lt"/>
              </a:rPr>
              <a:t>, previamente estudiados, </a:t>
            </a:r>
            <a:r>
              <a:rPr lang="es-ES" altLang="es-CL" b="1" dirty="0">
                <a:latin typeface="+mn-lt"/>
              </a:rPr>
              <a:t>se interceptan.</a:t>
            </a:r>
          </a:p>
        </p:txBody>
      </p:sp>
      <p:sp>
        <p:nvSpPr>
          <p:cNvPr id="18" name="Rectángulo: esquinas redondeadas 17">
            <a:extLst>
              <a:ext uri="{FF2B5EF4-FFF2-40B4-BE49-F238E27FC236}">
                <a16:creationId xmlns:a16="http://schemas.microsoft.com/office/drawing/2014/main" id="{4B06D303-D34A-A007-D94D-B47A5025CEBA}"/>
              </a:ext>
            </a:extLst>
          </p:cNvPr>
          <p:cNvSpPr/>
          <p:nvPr/>
        </p:nvSpPr>
        <p:spPr>
          <a:xfrm>
            <a:off x="628249" y="2044000"/>
            <a:ext cx="7810152" cy="1057686"/>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rgbClr val="FFFF00"/>
                </a:solidFill>
                <a:cs typeface="Arial" panose="020B0604020202020204" pitchFamily="34" charset="0"/>
              </a:rPr>
              <a:t>Espejo convexo</a:t>
            </a:r>
            <a:r>
              <a:rPr lang="es-ES" altLang="es-CL" b="1" dirty="0">
                <a:cs typeface="Arial" panose="020B0604020202020204" pitchFamily="34" charset="0"/>
              </a:rPr>
              <a:t>: cualquiera sea la posición del objeto frente al espejo, siempre genera una imagen </a:t>
            </a:r>
            <a:r>
              <a:rPr lang="es-ES" altLang="es-CL" b="1" dirty="0">
                <a:solidFill>
                  <a:srgbClr val="FFFF00"/>
                </a:solidFill>
                <a:cs typeface="Arial" panose="020B0604020202020204" pitchFamily="34" charset="0"/>
              </a:rPr>
              <a:t>virtual, derecha y de menor tamaño</a:t>
            </a:r>
            <a:r>
              <a:rPr lang="es-ES" altLang="es-CL" b="1" dirty="0">
                <a:cs typeface="Arial" panose="020B0604020202020204" pitchFamily="34" charset="0"/>
              </a:rPr>
              <a:t>.</a:t>
            </a:r>
          </a:p>
        </p:txBody>
      </p:sp>
      <p:pic>
        <p:nvPicPr>
          <p:cNvPr id="19" name="Picture 3">
            <a:extLst>
              <a:ext uri="{FF2B5EF4-FFF2-40B4-BE49-F238E27FC236}">
                <a16:creationId xmlns:a16="http://schemas.microsoft.com/office/drawing/2014/main" id="{E28A98F9-8E98-35C7-D3E1-3592196200BB}"/>
              </a:ext>
            </a:extLst>
          </p:cNvPr>
          <p:cNvPicPr>
            <a:picLocks noChangeAspect="1" noChangeArrowheads="1"/>
          </p:cNvPicPr>
          <p:nvPr/>
        </p:nvPicPr>
        <p:blipFill>
          <a:blip r:embed="rId2"/>
          <a:srcRect/>
          <a:stretch>
            <a:fillRect/>
          </a:stretch>
        </p:blipFill>
        <p:spPr bwMode="auto">
          <a:xfrm>
            <a:off x="637563" y="3632374"/>
            <a:ext cx="3544887" cy="2520950"/>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20" name="Imagen 19" descr="Reflejo en el espejo retrovisor&#10;&#10;Descripción generada automáticamente con confianza baja">
            <a:extLst>
              <a:ext uri="{FF2B5EF4-FFF2-40B4-BE49-F238E27FC236}">
                <a16:creationId xmlns:a16="http://schemas.microsoft.com/office/drawing/2014/main" id="{96769222-5D54-19FD-60AB-00025E65A07A}"/>
              </a:ext>
            </a:extLst>
          </p:cNvPr>
          <p:cNvPicPr>
            <a:picLocks noChangeAspect="1"/>
          </p:cNvPicPr>
          <p:nvPr/>
        </p:nvPicPr>
        <p:blipFill>
          <a:blip r:embed="rId3"/>
          <a:stretch>
            <a:fillRect/>
          </a:stretch>
        </p:blipFill>
        <p:spPr>
          <a:xfrm>
            <a:off x="4666288" y="3632374"/>
            <a:ext cx="3781427" cy="2520951"/>
          </a:xfrm>
          <a:prstGeom prst="rect">
            <a:avLst/>
          </a:prstGeom>
          <a:ln w="38100" cap="sq">
            <a:solidFill>
              <a:srgbClr val="A7BA1A"/>
            </a:solidFill>
            <a:prstDash val="solid"/>
            <a:miter lim="800000"/>
          </a:ln>
          <a:effectLst/>
        </p:spPr>
      </p:pic>
      <p:sp>
        <p:nvSpPr>
          <p:cNvPr id="21" name="Bocadillo: rectángulo con esquinas redondeadas 20">
            <a:extLst>
              <a:ext uri="{FF2B5EF4-FFF2-40B4-BE49-F238E27FC236}">
                <a16:creationId xmlns:a16="http://schemas.microsoft.com/office/drawing/2014/main" id="{8520B6DC-90FA-1CFD-0B60-DFC05E594E74}"/>
              </a:ext>
            </a:extLst>
          </p:cNvPr>
          <p:cNvSpPr/>
          <p:nvPr/>
        </p:nvSpPr>
        <p:spPr>
          <a:xfrm>
            <a:off x="5062218" y="3036756"/>
            <a:ext cx="3385497" cy="1442906"/>
          </a:xfrm>
          <a:prstGeom prst="wedgeRoundRectCallout">
            <a:avLst>
              <a:gd name="adj1" fmla="val -20585"/>
              <a:gd name="adj2" fmla="val -63081"/>
              <a:gd name="adj3" fmla="val 16667"/>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t>Las </a:t>
            </a:r>
            <a:r>
              <a:rPr lang="es-CL" b="1" dirty="0">
                <a:solidFill>
                  <a:srgbClr val="FFFF00"/>
                </a:solidFill>
              </a:rPr>
              <a:t>imágenes</a:t>
            </a:r>
            <a:r>
              <a:rPr lang="es-CL" b="1" dirty="0"/>
              <a:t> formadas por un espejo </a:t>
            </a:r>
            <a:r>
              <a:rPr lang="es-CL" b="1" dirty="0">
                <a:solidFill>
                  <a:srgbClr val="FFFF00"/>
                </a:solidFill>
              </a:rPr>
              <a:t>convexo</a:t>
            </a:r>
            <a:r>
              <a:rPr lang="es-CL" b="1" dirty="0"/>
              <a:t> siempre tienen las </a:t>
            </a:r>
            <a:r>
              <a:rPr lang="es-CL" b="1" dirty="0">
                <a:solidFill>
                  <a:srgbClr val="FFFF00"/>
                </a:solidFill>
              </a:rPr>
              <a:t>mismas características.</a:t>
            </a:r>
          </a:p>
        </p:txBody>
      </p:sp>
      <p:sp>
        <p:nvSpPr>
          <p:cNvPr id="22" name="Bocadillo: rectángulo con esquinas redondeadas 21">
            <a:extLst>
              <a:ext uri="{FF2B5EF4-FFF2-40B4-BE49-F238E27FC236}">
                <a16:creationId xmlns:a16="http://schemas.microsoft.com/office/drawing/2014/main" id="{32B9CF38-81D6-C1A6-6AD5-A263D42AD3B5}"/>
              </a:ext>
            </a:extLst>
          </p:cNvPr>
          <p:cNvSpPr/>
          <p:nvPr/>
        </p:nvSpPr>
        <p:spPr>
          <a:xfrm>
            <a:off x="4490921" y="4687545"/>
            <a:ext cx="3142410" cy="1569746"/>
          </a:xfrm>
          <a:prstGeom prst="wedgeRoundRectCallout">
            <a:avLst>
              <a:gd name="adj1" fmla="val -83496"/>
              <a:gd name="adj2" fmla="val -56507"/>
              <a:gd name="adj3" fmla="val 16667"/>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dirty="0">
                <a:solidFill>
                  <a:schemeClr val="bg1"/>
                </a:solidFill>
              </a:rPr>
              <a:t>La</a:t>
            </a:r>
            <a:r>
              <a:rPr lang="es-ES" b="1" dirty="0">
                <a:solidFill>
                  <a:srgbClr val="FFFF00"/>
                </a:solidFill>
              </a:rPr>
              <a:t> imagen </a:t>
            </a:r>
            <a:r>
              <a:rPr lang="es-ES" b="1" dirty="0">
                <a:solidFill>
                  <a:schemeClr val="bg1"/>
                </a:solidFill>
              </a:rPr>
              <a:t>es virtual porque se forma en el punto de </a:t>
            </a:r>
            <a:r>
              <a:rPr lang="es-ES" b="1" dirty="0">
                <a:solidFill>
                  <a:srgbClr val="FFFF00"/>
                </a:solidFill>
              </a:rPr>
              <a:t>intersección de las prolongaciones </a:t>
            </a:r>
            <a:r>
              <a:rPr lang="es-ES" b="1" dirty="0">
                <a:solidFill>
                  <a:schemeClr val="bg1"/>
                </a:solidFill>
              </a:rPr>
              <a:t>de dos </a:t>
            </a:r>
            <a:r>
              <a:rPr lang="es-ES" b="1" dirty="0">
                <a:solidFill>
                  <a:srgbClr val="FFFF00"/>
                </a:solidFill>
              </a:rPr>
              <a:t>rayos reflejados.</a:t>
            </a:r>
            <a:endParaRPr lang="es-CL" b="1" dirty="0">
              <a:solidFill>
                <a:srgbClr val="FFFF00"/>
              </a:solidFill>
            </a:endParaRPr>
          </a:p>
        </p:txBody>
      </p:sp>
      <p:sp>
        <p:nvSpPr>
          <p:cNvPr id="9" name="CuadroTexto 8">
            <a:extLst>
              <a:ext uri="{FF2B5EF4-FFF2-40B4-BE49-F238E27FC236}">
                <a16:creationId xmlns:a16="http://schemas.microsoft.com/office/drawing/2014/main" id="{A6DE8D4F-DD65-3ABF-637A-519BD308A98B}"/>
              </a:ext>
            </a:extLst>
          </p:cNvPr>
          <p:cNvSpPr txBox="1"/>
          <p:nvPr/>
        </p:nvSpPr>
        <p:spPr>
          <a:xfrm>
            <a:off x="2365584" y="409680"/>
            <a:ext cx="8224339" cy="677108"/>
          </a:xfrm>
          <a:prstGeom prst="rect">
            <a:avLst/>
          </a:prstGeom>
          <a:noFill/>
        </p:spPr>
        <p:txBody>
          <a:bodyPr wrap="square" rtlCol="0">
            <a:spAutoFit/>
          </a:bodyPr>
          <a:lstStyle/>
          <a:p>
            <a:pPr algn="just"/>
            <a:r>
              <a:rPr lang="es-CL" sz="3700" b="1" dirty="0"/>
              <a:t>Imágenes en espejos convexos</a:t>
            </a:r>
          </a:p>
        </p:txBody>
      </p:sp>
      <p:pic>
        <p:nvPicPr>
          <p:cNvPr id="11" name="Imagen 10"/>
          <p:cNvPicPr>
            <a:picLocks noChangeAspect="1"/>
          </p:cNvPicPr>
          <p:nvPr/>
        </p:nvPicPr>
        <p:blipFill>
          <a:blip r:embed="rId4"/>
          <a:stretch>
            <a:fillRect/>
          </a:stretch>
        </p:blipFill>
        <p:spPr>
          <a:xfrm>
            <a:off x="30614" y="216280"/>
            <a:ext cx="2334970" cy="701101"/>
          </a:xfrm>
          <a:prstGeom prst="rect">
            <a:avLst/>
          </a:prstGeom>
        </p:spPr>
      </p:pic>
    </p:spTree>
    <p:extLst>
      <p:ext uri="{BB962C8B-B14F-4D97-AF65-F5344CB8AC3E}">
        <p14:creationId xmlns:p14="http://schemas.microsoft.com/office/powerpoint/2010/main" val="340978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42"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2 Grupo">
            <a:extLst>
              <a:ext uri="{FF2B5EF4-FFF2-40B4-BE49-F238E27FC236}">
                <a16:creationId xmlns:a16="http://schemas.microsoft.com/office/drawing/2014/main" id="{834BEEE4-B1F1-0C01-A967-AB0D2065510B}"/>
              </a:ext>
            </a:extLst>
          </p:cNvPr>
          <p:cNvGrpSpPr/>
          <p:nvPr/>
        </p:nvGrpSpPr>
        <p:grpSpPr>
          <a:xfrm>
            <a:off x="5771368" y="4627659"/>
            <a:ext cx="2893465" cy="1631840"/>
            <a:chOff x="5452676" y="595925"/>
            <a:chExt cx="3763223" cy="1811991"/>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932728" y="4462329"/>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B</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6163079" y="5212171"/>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sp>
        <p:nvSpPr>
          <p:cNvPr id="19" name="CuadroTexto 18">
            <a:extLst>
              <a:ext uri="{FF2B5EF4-FFF2-40B4-BE49-F238E27FC236}">
                <a16:creationId xmlns:a16="http://schemas.microsoft.com/office/drawing/2014/main" id="{188A34BF-2B3F-1454-79F3-6DA9C5AA191F}"/>
              </a:ext>
            </a:extLst>
          </p:cNvPr>
          <p:cNvSpPr txBox="1"/>
          <p:nvPr/>
        </p:nvSpPr>
        <p:spPr>
          <a:xfrm>
            <a:off x="675004" y="2650124"/>
            <a:ext cx="7908614" cy="1138773"/>
          </a:xfrm>
          <a:prstGeom prst="rect">
            <a:avLst/>
          </a:prstGeom>
          <a:noFill/>
        </p:spPr>
        <p:txBody>
          <a:bodyPr wrap="square">
            <a:spAutoFit/>
          </a:bodyPr>
          <a:lstStyle/>
          <a:p>
            <a:pPr marL="342900" lvl="0" indent="-342900" algn="just">
              <a:buFont typeface="+mj-lt"/>
              <a:buAutoNum type="alphaUcParenR"/>
            </a:pPr>
            <a:r>
              <a:rPr lang="es-ES" sz="1700" dirty="0">
                <a:latin typeface="Arial" panose="020B0604020202020204" pitchFamily="34" charset="0"/>
                <a:cs typeface="Arial" panose="020B0604020202020204" pitchFamily="34" charset="0"/>
              </a:rPr>
              <a:t>mayor tamaño, derecho y real.</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menor tamaño, derecho y virtual.</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menor tamaño, derecho y real.</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mayor tamaño, derecho y virtual.</a:t>
            </a:r>
            <a:endParaRPr lang="es-ES" sz="1700"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24D1144-A9B9-EE4E-4F69-FF17B5BC8260}"/>
              </a:ext>
            </a:extLst>
          </p:cNvPr>
          <p:cNvSpPr txBox="1"/>
          <p:nvPr/>
        </p:nvSpPr>
        <p:spPr>
          <a:xfrm>
            <a:off x="675004" y="1807183"/>
            <a:ext cx="7724359" cy="615553"/>
          </a:xfrm>
          <a:prstGeom prst="rect">
            <a:avLst/>
          </a:prstGeom>
          <a:noFill/>
        </p:spPr>
        <p:txBody>
          <a:bodyPr wrap="square" rtlCol="0">
            <a:spAutoFit/>
          </a:bodyPr>
          <a:lstStyle/>
          <a:p>
            <a:pPr algn="just"/>
            <a:r>
              <a:rPr lang="es-ES" sz="1700" dirty="0">
                <a:latin typeface="Arial" panose="020B0604020202020204" pitchFamily="34" charset="0"/>
                <a:ea typeface="Arial" panose="020B0604020202020204" pitchFamily="34" charset="0"/>
              </a:rPr>
              <a:t>Un automovilista mira por su espejo retrovisor, el cual tiene forma convexa. Es correcto afirmar que el conductor verá al automóvil que viene detrás de</a:t>
            </a:r>
            <a:endParaRPr lang="es-CL" sz="1700" dirty="0">
              <a:effectLst/>
              <a:latin typeface="Times New Roman" panose="02020603050405020304" pitchFamily="18" charset="0"/>
              <a:ea typeface="Times New Roman" panose="02020603050405020304" pitchFamily="18" charset="0"/>
            </a:endParaRPr>
          </a:p>
        </p:txBody>
      </p:sp>
      <p:pic>
        <p:nvPicPr>
          <p:cNvPr id="18" name="Imagen 17"/>
          <p:cNvPicPr>
            <a:picLocks noChangeAspect="1"/>
          </p:cNvPicPr>
          <p:nvPr/>
        </p:nvPicPr>
        <p:blipFill>
          <a:blip r:embed="rId4"/>
          <a:stretch>
            <a:fillRect/>
          </a:stretch>
        </p:blipFill>
        <p:spPr>
          <a:xfrm>
            <a:off x="82475" y="230386"/>
            <a:ext cx="2334970" cy="701101"/>
          </a:xfrm>
          <a:prstGeom prst="rect">
            <a:avLst/>
          </a:prstGeom>
        </p:spPr>
      </p:pic>
      <p:sp>
        <p:nvSpPr>
          <p:cNvPr id="17" name="CuadroTexto 16">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6 – Espejos, cuaderno de ejercicios. CPECH.</a:t>
            </a:r>
            <a:endParaRPr lang="es-CL" sz="1000" b="1" dirty="0">
              <a:cs typeface="Arial" panose="020B0604020202020204" pitchFamily="34" charset="0"/>
            </a:endParaRPr>
          </a:p>
        </p:txBody>
      </p:sp>
    </p:spTree>
    <p:extLst>
      <p:ext uri="{BB962C8B-B14F-4D97-AF65-F5344CB8AC3E}">
        <p14:creationId xmlns:p14="http://schemas.microsoft.com/office/powerpoint/2010/main" val="8426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95553" y="5453681"/>
            <a:ext cx="3373820"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cambios observas en la imagen formada, a medida que el objeto se acerca al espejo?</a:t>
            </a:r>
          </a:p>
        </p:txBody>
      </p:sp>
      <p:sp>
        <p:nvSpPr>
          <p:cNvPr id="4" name="Rectangle 4">
            <a:extLst>
              <a:ext uri="{FF2B5EF4-FFF2-40B4-BE49-F238E27FC236}">
                <a16:creationId xmlns:a16="http://schemas.microsoft.com/office/drawing/2014/main" id="{A49E93DE-D937-170B-59E9-CD9A8613CF05}"/>
              </a:ext>
            </a:extLst>
          </p:cNvPr>
          <p:cNvSpPr>
            <a:spLocks noChangeArrowheads="1"/>
          </p:cNvSpPr>
          <p:nvPr/>
        </p:nvSpPr>
        <p:spPr bwMode="auto">
          <a:xfrm>
            <a:off x="410659" y="1266005"/>
            <a:ext cx="7701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Observa el siguiente video y responde las preguntas:</a:t>
            </a:r>
            <a:endParaRPr lang="es-ES" altLang="es-CL" b="1" dirty="0">
              <a:latin typeface="+mn-lt"/>
            </a:endParaRPr>
          </a:p>
        </p:txBody>
      </p:sp>
      <p:pic>
        <p:nvPicPr>
          <p:cNvPr id="8" name="2023-06-18 20-45-44">
            <a:hlinkClick r:id="" action="ppaction://media"/>
          </p:cNvPr>
          <p:cNvPicPr>
            <a:picLocks noChangeAspect="1"/>
          </p:cNvPicPr>
          <p:nvPr>
            <a:videoFile r:link="rId1"/>
            <p:extLst>
              <p:ext uri="{DAA4B4D4-6D71-4841-9C94-3DE7FCFB9230}">
                <p14:media xmlns:p14="http://schemas.microsoft.com/office/powerpoint/2010/main" r:embed="rId2">
                  <p14:trim st="16984" end="199263"/>
                </p14:media>
              </p:ext>
            </p:extLst>
          </p:nvPr>
        </p:nvPicPr>
        <p:blipFill rotWithShape="1">
          <a:blip r:embed="rId4"/>
          <a:srcRect t="17362" b="29562"/>
          <a:stretch/>
        </p:blipFill>
        <p:spPr>
          <a:xfrm>
            <a:off x="468243" y="1920433"/>
            <a:ext cx="8127310" cy="2696017"/>
          </a:xfrm>
          <a:prstGeom prst="rect">
            <a:avLst/>
          </a:prstGeom>
          <a:ln w="28575">
            <a:solidFill>
              <a:srgbClr val="A7BA1A"/>
            </a:solidFill>
          </a:ln>
        </p:spPr>
      </p:pic>
      <p:sp>
        <p:nvSpPr>
          <p:cNvPr id="9" name="CuadroTexto 8"/>
          <p:cNvSpPr txBox="1"/>
          <p:nvPr/>
        </p:nvSpPr>
        <p:spPr>
          <a:xfrm>
            <a:off x="4261571" y="5453681"/>
            <a:ext cx="3100625"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ocurre cuando el objeto se ubica en el foco del espejo?</a:t>
            </a:r>
          </a:p>
        </p:txBody>
      </p:sp>
      <p:pic>
        <p:nvPicPr>
          <p:cNvPr id="7" name="Imagen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53241" l="80990" r="97292"/>
                    </a14:imgEffect>
                  </a14:imgLayer>
                </a14:imgProps>
              </a:ext>
              <a:ext uri="{28A0092B-C50C-407E-A947-70E740481C1C}">
                <a14:useLocalDpi xmlns:a14="http://schemas.microsoft.com/office/drawing/2010/main" val="0"/>
              </a:ext>
            </a:extLst>
          </a:blip>
          <a:srcRect l="79069" t="-274" r="1632" b="47828"/>
          <a:stretch/>
        </p:blipFill>
        <p:spPr>
          <a:xfrm>
            <a:off x="7104030" y="3779220"/>
            <a:ext cx="2096274" cy="3204341"/>
          </a:xfrm>
          <a:prstGeom prst="rect">
            <a:avLst/>
          </a:prstGeom>
        </p:spPr>
      </p:pic>
      <p:pic>
        <p:nvPicPr>
          <p:cNvPr id="10" name="Imagen 9"/>
          <p:cNvPicPr>
            <a:picLocks noChangeAspect="1"/>
          </p:cNvPicPr>
          <p:nvPr/>
        </p:nvPicPr>
        <p:blipFill>
          <a:blip r:embed="rId7"/>
          <a:stretch>
            <a:fillRect/>
          </a:stretch>
        </p:blipFill>
        <p:spPr>
          <a:xfrm rot="7231017">
            <a:off x="201041" y="4581057"/>
            <a:ext cx="534406" cy="537153"/>
          </a:xfrm>
          <a:prstGeom prst="rect">
            <a:avLst/>
          </a:prstGeom>
        </p:spPr>
      </p:pic>
      <p:sp>
        <p:nvSpPr>
          <p:cNvPr id="11" name="CuadroTexto 10">
            <a:extLst>
              <a:ext uri="{FF2B5EF4-FFF2-40B4-BE49-F238E27FC236}">
                <a16:creationId xmlns:a16="http://schemas.microsoft.com/office/drawing/2014/main" id="{A6DE8D4F-DD65-3ABF-637A-519BD308A98B}"/>
              </a:ext>
            </a:extLst>
          </p:cNvPr>
          <p:cNvSpPr txBox="1"/>
          <p:nvPr/>
        </p:nvSpPr>
        <p:spPr>
          <a:xfrm>
            <a:off x="2350932" y="433405"/>
            <a:ext cx="8224339" cy="677108"/>
          </a:xfrm>
          <a:prstGeom prst="rect">
            <a:avLst/>
          </a:prstGeom>
          <a:noFill/>
        </p:spPr>
        <p:txBody>
          <a:bodyPr wrap="square" rtlCol="0">
            <a:spAutoFit/>
          </a:bodyPr>
          <a:lstStyle/>
          <a:p>
            <a:pPr algn="just"/>
            <a:r>
              <a:rPr lang="es-ES" sz="3700" b="1" dirty="0"/>
              <a:t>Imágenes en espejos cóncavos</a:t>
            </a:r>
            <a:endParaRPr lang="es-CL" sz="3700" b="1" dirty="0"/>
          </a:p>
        </p:txBody>
      </p:sp>
      <p:pic>
        <p:nvPicPr>
          <p:cNvPr id="12" name="Imagen 11"/>
          <p:cNvPicPr>
            <a:picLocks noChangeAspect="1"/>
          </p:cNvPicPr>
          <p:nvPr/>
        </p:nvPicPr>
        <p:blipFill>
          <a:blip r:embed="rId8"/>
          <a:stretch>
            <a:fillRect/>
          </a:stretch>
        </p:blipFill>
        <p:spPr>
          <a:xfrm>
            <a:off x="36787" y="228378"/>
            <a:ext cx="2314145" cy="694244"/>
          </a:xfrm>
          <a:prstGeom prst="rect">
            <a:avLst/>
          </a:prstGeom>
        </p:spPr>
      </p:pic>
      <p:sp>
        <p:nvSpPr>
          <p:cNvPr id="2" name="CuadroTexto 1"/>
          <p:cNvSpPr txBox="1"/>
          <p:nvPr/>
        </p:nvSpPr>
        <p:spPr>
          <a:xfrm>
            <a:off x="2122455" y="2993318"/>
            <a:ext cx="260008" cy="261610"/>
          </a:xfrm>
          <a:prstGeom prst="rect">
            <a:avLst/>
          </a:prstGeom>
          <a:noFill/>
        </p:spPr>
        <p:txBody>
          <a:bodyPr wrap="none" rtlCol="0">
            <a:spAutoFit/>
          </a:bodyPr>
          <a:lstStyle/>
          <a:p>
            <a:r>
              <a:rPr lang="es-ES" sz="1050" b="1" dirty="0"/>
              <a:t>C</a:t>
            </a:r>
            <a:endParaRPr lang="es-CL" sz="1050" b="1" dirty="0"/>
          </a:p>
        </p:txBody>
      </p:sp>
    </p:spTree>
    <p:extLst>
      <p:ext uri="{BB962C8B-B14F-4D97-AF65-F5344CB8AC3E}">
        <p14:creationId xmlns:p14="http://schemas.microsoft.com/office/powerpoint/2010/main" val="191774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remove" display="0">
                  <p:stCondLst>
                    <p:cond delay="indefinite"/>
                  </p:stCondLst>
                </p:cTn>
                <p:tgtEl>
                  <p:spTgt spid="8"/>
                </p:tgtEl>
              </p:cMediaNode>
            </p:video>
          </p:childTnLst>
        </p:cTn>
      </p:par>
    </p:tnLst>
    <p:bldLst>
      <p:bldP spid="3" grpId="0" animBg="1"/>
      <p:bldP spid="4" grpId="0"/>
      <p:bldP spid="9" grpId="0" animBg="1"/>
      <p:bldP spid="1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14B68C8B-2ED4-DDA7-3439-9034B1789A74}"/>
              </a:ext>
            </a:extLst>
          </p:cNvPr>
          <p:cNvSpPr>
            <a:spLocks noChangeArrowheads="1"/>
          </p:cNvSpPr>
          <p:nvPr/>
        </p:nvSpPr>
        <p:spPr bwMode="auto">
          <a:xfrm>
            <a:off x="637563" y="1248799"/>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En los </a:t>
            </a:r>
            <a:r>
              <a:rPr lang="es-ES" altLang="es-CL" b="1" dirty="0">
                <a:latin typeface="+mn-lt"/>
              </a:rPr>
              <a:t>espejos cóncavos</a:t>
            </a:r>
            <a:r>
              <a:rPr lang="es-ES" altLang="es-CL" dirty="0">
                <a:latin typeface="+mn-lt"/>
              </a:rPr>
              <a:t>, las </a:t>
            </a:r>
            <a:r>
              <a:rPr lang="es-ES" altLang="es-CL" b="1" dirty="0">
                <a:latin typeface="+mn-lt"/>
              </a:rPr>
              <a:t>características</a:t>
            </a:r>
            <a:r>
              <a:rPr lang="es-ES" altLang="es-CL" dirty="0">
                <a:latin typeface="+mn-lt"/>
              </a:rPr>
              <a:t> de la imagen que se forma </a:t>
            </a:r>
            <a:r>
              <a:rPr lang="es-ES" altLang="es-CL" b="1" dirty="0">
                <a:latin typeface="+mn-lt"/>
              </a:rPr>
              <a:t>dependen</a:t>
            </a:r>
            <a:r>
              <a:rPr lang="es-ES" altLang="es-CL" dirty="0">
                <a:latin typeface="+mn-lt"/>
              </a:rPr>
              <a:t> de la </a:t>
            </a:r>
            <a:r>
              <a:rPr lang="es-ES" altLang="es-CL" b="1" dirty="0">
                <a:latin typeface="+mn-lt"/>
              </a:rPr>
              <a:t>posición</a:t>
            </a:r>
            <a:r>
              <a:rPr lang="es-ES" altLang="es-CL" dirty="0">
                <a:latin typeface="+mn-lt"/>
              </a:rPr>
              <a:t> del objeto frente al espejo, existiendo </a:t>
            </a:r>
            <a:r>
              <a:rPr lang="es-ES" altLang="es-CL" b="1" dirty="0">
                <a:latin typeface="+mn-lt"/>
              </a:rPr>
              <a:t>cinco posibilidades</a:t>
            </a:r>
            <a:r>
              <a:rPr lang="es-ES" altLang="es-CL" dirty="0">
                <a:latin typeface="+mn-lt"/>
              </a:rPr>
              <a:t>.</a:t>
            </a:r>
          </a:p>
        </p:txBody>
      </p:sp>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3" y="2005821"/>
            <a:ext cx="7810152"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a:pPr>
            <a:r>
              <a:rPr lang="es-ES" altLang="es-CL" b="1" dirty="0">
                <a:solidFill>
                  <a:schemeClr val="bg1"/>
                </a:solidFill>
                <a:cs typeface="Arial" panose="020B0604020202020204" pitchFamily="34" charset="0"/>
              </a:rPr>
              <a:t>El </a:t>
            </a:r>
            <a:r>
              <a:rPr lang="es-ES" altLang="es-CL" b="1" dirty="0">
                <a:solidFill>
                  <a:srgbClr val="FFFF00"/>
                </a:solidFill>
                <a:cs typeface="Arial" panose="020B0604020202020204" pitchFamily="34" charset="0"/>
              </a:rPr>
              <a:t>objeto</a:t>
            </a:r>
            <a:r>
              <a:rPr lang="es-ES" altLang="es-CL" b="1" dirty="0">
                <a:solidFill>
                  <a:schemeClr val="bg1"/>
                </a:solidFill>
                <a:cs typeface="Arial" panose="020B0604020202020204" pitchFamily="34" charset="0"/>
              </a:rPr>
              <a:t> se encuentra más atrás del centro de curvatura, es decir, </a:t>
            </a:r>
            <a:r>
              <a:rPr lang="es-ES" altLang="es-CL" b="1" dirty="0">
                <a:solidFill>
                  <a:srgbClr val="FFFF00"/>
                </a:solidFill>
                <a:cs typeface="Arial" panose="020B0604020202020204" pitchFamily="34" charset="0"/>
              </a:rPr>
              <a:t>entre C y el infinito:</a:t>
            </a:r>
          </a:p>
        </p:txBody>
      </p:sp>
      <p:pic>
        <p:nvPicPr>
          <p:cNvPr id="17" name="Picture 4" descr="C:\Documents and Settings\mauricio.romero\Mis documentos\Mis imágenes\A_reflexionEspejoConcavo.gif">
            <a:extLst>
              <a:ext uri="{FF2B5EF4-FFF2-40B4-BE49-F238E27FC236}">
                <a16:creationId xmlns:a16="http://schemas.microsoft.com/office/drawing/2014/main" id="{428C89AE-DA8D-884E-3A98-285F8085C8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2027" y="3077574"/>
            <a:ext cx="3630612"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B3B2C1EF-B2B3-ED4B-5CA1-5965026AC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908" y="3077574"/>
            <a:ext cx="3187700" cy="2357438"/>
          </a:xfrm>
          <a:prstGeom prst="rect">
            <a:avLst/>
          </a:prstGeom>
          <a:ln w="38100" cap="sq">
            <a:solidFill>
              <a:srgbClr val="A7BA1A"/>
            </a:solidFill>
            <a:prstDash val="solid"/>
            <a:miter lim="800000"/>
          </a:ln>
          <a:effectLst/>
        </p:spPr>
      </p:pic>
      <p:sp>
        <p:nvSpPr>
          <p:cNvPr id="19" name="Rectángulo: esquinas redondeadas 18">
            <a:extLst>
              <a:ext uri="{FF2B5EF4-FFF2-40B4-BE49-F238E27FC236}">
                <a16:creationId xmlns:a16="http://schemas.microsoft.com/office/drawing/2014/main" id="{C331815D-58C6-6863-89F6-4A77DAAF4381}"/>
              </a:ext>
            </a:extLst>
          </p:cNvPr>
          <p:cNvSpPr/>
          <p:nvPr/>
        </p:nvSpPr>
        <p:spPr>
          <a:xfrm>
            <a:off x="4441371" y="5682383"/>
            <a:ext cx="4280534" cy="776174"/>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hangingPunct="1"/>
            <a:r>
              <a:rPr lang="es-ES" altLang="es-CL" sz="1800" b="1" dirty="0"/>
              <a:t>La imagen que se forma es </a:t>
            </a:r>
            <a:r>
              <a:rPr lang="es-ES" altLang="es-CL" sz="1800" b="1" dirty="0">
                <a:solidFill>
                  <a:srgbClr val="FFFF00"/>
                </a:solidFill>
              </a:rPr>
              <a:t>real, invertida y de menor tamaño </a:t>
            </a:r>
            <a:r>
              <a:rPr lang="es-ES" altLang="es-CL" sz="1800" b="1" dirty="0"/>
              <a:t>que el objeto original.</a:t>
            </a:r>
          </a:p>
        </p:txBody>
      </p:sp>
      <p:sp>
        <p:nvSpPr>
          <p:cNvPr id="9" name="CuadroTexto 8"/>
          <p:cNvSpPr txBox="1"/>
          <p:nvPr/>
        </p:nvSpPr>
        <p:spPr>
          <a:xfrm>
            <a:off x="419981" y="5712926"/>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sp>
        <p:nvSpPr>
          <p:cNvPr id="12" name="CuadroTexto 11">
            <a:extLst>
              <a:ext uri="{FF2B5EF4-FFF2-40B4-BE49-F238E27FC236}">
                <a16:creationId xmlns:a16="http://schemas.microsoft.com/office/drawing/2014/main" id="{A6DE8D4F-DD65-3ABF-637A-519BD308A98B}"/>
              </a:ext>
            </a:extLst>
          </p:cNvPr>
          <p:cNvSpPr txBox="1"/>
          <p:nvPr/>
        </p:nvSpPr>
        <p:spPr>
          <a:xfrm>
            <a:off x="2365584" y="409680"/>
            <a:ext cx="8224339" cy="677108"/>
          </a:xfrm>
          <a:prstGeom prst="rect">
            <a:avLst/>
          </a:prstGeom>
          <a:noFill/>
        </p:spPr>
        <p:txBody>
          <a:bodyPr wrap="square" rtlCol="0">
            <a:spAutoFit/>
          </a:bodyPr>
          <a:lstStyle/>
          <a:p>
            <a:pPr algn="just"/>
            <a:r>
              <a:rPr lang="es-CL" sz="3700" b="1" dirty="0"/>
              <a:t>Imágenes en espejos cóncavos</a:t>
            </a:r>
          </a:p>
        </p:txBody>
      </p:sp>
      <p:pic>
        <p:nvPicPr>
          <p:cNvPr id="13" name="Imagen 12"/>
          <p:cNvPicPr>
            <a:picLocks noChangeAspect="1"/>
          </p:cNvPicPr>
          <p:nvPr/>
        </p:nvPicPr>
        <p:blipFill>
          <a:blip r:embed="rId4"/>
          <a:stretch>
            <a:fillRect/>
          </a:stretch>
        </p:blipFill>
        <p:spPr>
          <a:xfrm>
            <a:off x="30614" y="216280"/>
            <a:ext cx="2334970" cy="701101"/>
          </a:xfrm>
          <a:prstGeom prst="rect">
            <a:avLst/>
          </a:prstGeom>
        </p:spPr>
      </p:pic>
    </p:spTree>
    <p:extLst>
      <p:ext uri="{BB962C8B-B14F-4D97-AF65-F5344CB8AC3E}">
        <p14:creationId xmlns:p14="http://schemas.microsoft.com/office/powerpoint/2010/main" val="41909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9"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3" y="1404598"/>
            <a:ext cx="6803761"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startAt="2"/>
            </a:pPr>
            <a:r>
              <a:rPr lang="es-ES" altLang="es-CL" b="1" dirty="0">
                <a:solidFill>
                  <a:schemeClr val="bg1"/>
                </a:solidFill>
                <a:cs typeface="Arial" panose="020B0604020202020204" pitchFamily="34" charset="0"/>
              </a:rPr>
              <a:t>El</a:t>
            </a:r>
            <a:r>
              <a:rPr lang="es-ES" altLang="es-CL" b="1" dirty="0">
                <a:solidFill>
                  <a:srgbClr val="FFFF00"/>
                </a:solidFill>
                <a:cs typeface="Arial" panose="020B0604020202020204" pitchFamily="34" charset="0"/>
              </a:rPr>
              <a:t> objeto </a:t>
            </a:r>
            <a:r>
              <a:rPr lang="es-ES" altLang="es-CL" b="1" dirty="0">
                <a:solidFill>
                  <a:schemeClr val="bg1"/>
                </a:solidFill>
                <a:cs typeface="Arial" panose="020B0604020202020204" pitchFamily="34" charset="0"/>
              </a:rPr>
              <a:t>se encuentra </a:t>
            </a:r>
            <a:r>
              <a:rPr lang="es-ES" altLang="es-CL" b="1" dirty="0">
                <a:solidFill>
                  <a:srgbClr val="FFFF00"/>
                </a:solidFill>
                <a:cs typeface="Arial" panose="020B0604020202020204" pitchFamily="34" charset="0"/>
              </a:rPr>
              <a:t>justo en el centro de curvatura </a:t>
            </a:r>
            <a:r>
              <a:rPr lang="es-ES" altLang="es-CL" b="1" dirty="0">
                <a:solidFill>
                  <a:schemeClr val="bg1"/>
                </a:solidFill>
                <a:cs typeface="Arial" panose="020B0604020202020204" pitchFamily="34" charset="0"/>
              </a:rPr>
              <a:t>del espejo:</a:t>
            </a:r>
          </a:p>
        </p:txBody>
      </p:sp>
      <p:sp>
        <p:nvSpPr>
          <p:cNvPr id="19" name="Rectángulo: esquinas redondeadas 18">
            <a:extLst>
              <a:ext uri="{FF2B5EF4-FFF2-40B4-BE49-F238E27FC236}">
                <a16:creationId xmlns:a16="http://schemas.microsoft.com/office/drawing/2014/main" id="{C331815D-58C6-6863-89F6-4A77DAAF4381}"/>
              </a:ext>
            </a:extLst>
          </p:cNvPr>
          <p:cNvSpPr/>
          <p:nvPr/>
        </p:nvSpPr>
        <p:spPr>
          <a:xfrm>
            <a:off x="4405335" y="5409696"/>
            <a:ext cx="4274708" cy="808244"/>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hangingPunct="1"/>
            <a:r>
              <a:rPr lang="es-ES" altLang="es-CL" sz="1800" b="1" dirty="0"/>
              <a:t>La </a:t>
            </a:r>
            <a:r>
              <a:rPr lang="es-ES" altLang="es-CL" sz="1800" b="1" dirty="0">
                <a:solidFill>
                  <a:srgbClr val="FFFF00"/>
                </a:solidFill>
              </a:rPr>
              <a:t>imagen</a:t>
            </a:r>
            <a:r>
              <a:rPr lang="es-ES" altLang="es-CL" sz="1800" b="1" dirty="0"/>
              <a:t> que se forma es </a:t>
            </a:r>
            <a:r>
              <a:rPr lang="es-ES" altLang="es-CL" sz="1800" b="1" dirty="0">
                <a:solidFill>
                  <a:srgbClr val="FFFF00"/>
                </a:solidFill>
              </a:rPr>
              <a:t>real, invertida y de igual tamaño</a:t>
            </a:r>
            <a:r>
              <a:rPr lang="es-ES" altLang="es-CL" sz="1800" b="1" dirty="0">
                <a:solidFill>
                  <a:schemeClr val="tx1"/>
                </a:solidFill>
              </a:rPr>
              <a:t> </a:t>
            </a:r>
            <a:r>
              <a:rPr lang="es-ES" altLang="es-CL" sz="1800" b="1" dirty="0"/>
              <a:t>que el objeto original.</a:t>
            </a:r>
          </a:p>
        </p:txBody>
      </p:sp>
      <p:pic>
        <p:nvPicPr>
          <p:cNvPr id="4" name="Picture 2" descr="C:\Documents and Settings\mauricio.romero\Mis documentos\Mis imágenes\A_reflexionEspejoConcaEnC.gif">
            <a:extLst>
              <a:ext uri="{FF2B5EF4-FFF2-40B4-BE49-F238E27FC236}">
                <a16:creationId xmlns:a16="http://schemas.microsoft.com/office/drawing/2014/main" id="{16DC47C8-35EA-953C-4457-5C526ED3176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6894" y="2554288"/>
            <a:ext cx="3936672" cy="258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D1502044-BD4E-971C-3EC6-3BC16D4B4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487" y="2562991"/>
            <a:ext cx="3274262" cy="2561343"/>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451512" y="5451669"/>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sp>
        <p:nvSpPr>
          <p:cNvPr id="10" name="CuadroTexto 9">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Imágenes en espejos cóncavos</a:t>
            </a:r>
            <a:endParaRPr lang="es-CL" sz="3200" b="1" dirty="0"/>
          </a:p>
        </p:txBody>
      </p:sp>
    </p:spTree>
    <p:extLst>
      <p:ext uri="{BB962C8B-B14F-4D97-AF65-F5344CB8AC3E}">
        <p14:creationId xmlns:p14="http://schemas.microsoft.com/office/powerpoint/2010/main" val="412875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16160" t="4040" r="66205" b="-4040"/>
          <a:stretch/>
        </p:blipFill>
        <p:spPr>
          <a:xfrm>
            <a:off x="-104996" y="4009938"/>
            <a:ext cx="2912663" cy="3890638"/>
          </a:xfrm>
          <a:prstGeom prst="rect">
            <a:avLst/>
          </a:prstGeom>
        </p:spPr>
      </p:pic>
      <p:grpSp>
        <p:nvGrpSpPr>
          <p:cNvPr id="10" name="Grupo 9"/>
          <p:cNvGrpSpPr/>
          <p:nvPr/>
        </p:nvGrpSpPr>
        <p:grpSpPr>
          <a:xfrm>
            <a:off x="339592" y="496348"/>
            <a:ext cx="4624294" cy="2386490"/>
            <a:chOff x="208895" y="864501"/>
            <a:chExt cx="4624294" cy="2386490"/>
          </a:xfrm>
        </p:grpSpPr>
        <p:grpSp>
          <p:nvGrpSpPr>
            <p:cNvPr id="11" name="Grupo 10"/>
            <p:cNvGrpSpPr/>
            <p:nvPr/>
          </p:nvGrpSpPr>
          <p:grpSpPr>
            <a:xfrm>
              <a:off x="208895" y="864501"/>
              <a:ext cx="4624294" cy="2386490"/>
              <a:chOff x="379491" y="291004"/>
              <a:chExt cx="4624294" cy="2429326"/>
            </a:xfrm>
          </p:grpSpPr>
          <p:sp>
            <p:nvSpPr>
              <p:cNvPr id="14" name="Rectángulo redondeado 9">
                <a:extLst>
                  <a:ext uri="{FF2B5EF4-FFF2-40B4-BE49-F238E27FC236}">
                    <a16:creationId xmlns:a16="http://schemas.microsoft.com/office/drawing/2014/main" id="{F35DF630-0FFD-FA4A-A554-407AD3655C42}"/>
                  </a:ext>
                </a:extLst>
              </p:cNvPr>
              <p:cNvSpPr/>
              <p:nvPr/>
            </p:nvSpPr>
            <p:spPr>
              <a:xfrm>
                <a:off x="673492" y="657319"/>
                <a:ext cx="4330293" cy="2063011"/>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15" name="Freeform 10"/>
              <p:cNvSpPr/>
              <p:nvPr/>
            </p:nvSpPr>
            <p:spPr>
              <a:xfrm>
                <a:off x="379491" y="291004"/>
                <a:ext cx="1011744" cy="732624"/>
              </a:xfrm>
              <a:custGeom>
                <a:avLst/>
                <a:gdLst/>
                <a:ahLst/>
                <a:cxnLst/>
                <a:rect l="l" t="t" r="r" b="b"/>
                <a:pathLst>
                  <a:path w="5120103" h="4114800">
                    <a:moveTo>
                      <a:pt x="0" y="0"/>
                    </a:moveTo>
                    <a:lnTo>
                      <a:pt x="5120103" y="0"/>
                    </a:lnTo>
                    <a:lnTo>
                      <a:pt x="5120103"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L"/>
              </a:p>
            </p:txBody>
          </p:sp>
        </p:grpSp>
        <p:sp>
          <p:nvSpPr>
            <p:cNvPr id="12" name="CuadroTexto 11">
              <a:extLst>
                <a:ext uri="{FF2B5EF4-FFF2-40B4-BE49-F238E27FC236}">
                  <a16:creationId xmlns:a16="http://schemas.microsoft.com/office/drawing/2014/main" id="{AA0FDF26-9D31-2F44-82FD-8BCB5616705D}"/>
                </a:ext>
              </a:extLst>
            </p:cNvPr>
            <p:cNvSpPr txBox="1"/>
            <p:nvPr/>
          </p:nvSpPr>
          <p:spPr>
            <a:xfrm>
              <a:off x="559487" y="2115083"/>
              <a:ext cx="4030462" cy="646331"/>
            </a:xfrm>
            <a:prstGeom prst="rect">
              <a:avLst/>
            </a:prstGeom>
            <a:noFill/>
          </p:spPr>
          <p:txBody>
            <a:bodyPr wrap="square" rtlCol="0">
              <a:spAutoFit/>
            </a:bodyPr>
            <a:lstStyle/>
            <a:p>
              <a:pPr marL="342900" indent="-342900" algn="just">
                <a:buFont typeface="Arial" panose="020B0604020202020204" pitchFamily="34" charset="0"/>
                <a:buChar char="•"/>
              </a:pPr>
              <a:r>
                <a:rPr lang="es-ES" b="1" dirty="0"/>
                <a:t>Explicar </a:t>
              </a:r>
              <a:r>
                <a:rPr lang="es-ES" dirty="0"/>
                <a:t>la formación de </a:t>
              </a:r>
              <a:r>
                <a:rPr lang="es-ES" b="1" dirty="0"/>
                <a:t>imágenes</a:t>
              </a:r>
              <a:r>
                <a:rPr lang="es-ES" dirty="0"/>
                <a:t> en </a:t>
              </a:r>
              <a:r>
                <a:rPr lang="es-ES" b="1" dirty="0"/>
                <a:t>espejos</a:t>
              </a:r>
              <a:r>
                <a:rPr lang="es-ES" dirty="0"/>
                <a:t>, aplicando las </a:t>
              </a:r>
              <a:r>
                <a:rPr lang="es-ES" b="1" dirty="0"/>
                <a:t>leyes ópticas</a:t>
              </a:r>
              <a:r>
                <a:rPr lang="es-ES" dirty="0"/>
                <a:t>.</a:t>
              </a:r>
              <a:endParaRPr lang="es-CL" sz="2000" dirty="0">
                <a:solidFill>
                  <a:prstClr val="black"/>
                </a:solidFill>
              </a:endParaRPr>
            </a:p>
          </p:txBody>
        </p:sp>
        <p:sp>
          <p:nvSpPr>
            <p:cNvPr id="13" name="CuadroTexto 12"/>
            <p:cNvSpPr txBox="1"/>
            <p:nvPr/>
          </p:nvSpPr>
          <p:spPr>
            <a:xfrm>
              <a:off x="1029039" y="1303259"/>
              <a:ext cx="3129400" cy="646331"/>
            </a:xfrm>
            <a:prstGeom prst="rect">
              <a:avLst/>
            </a:prstGeom>
            <a:noFill/>
          </p:spPr>
          <p:txBody>
            <a:bodyPr wrap="square" rtlCol="0">
              <a:spAutoFit/>
            </a:bodyPr>
            <a:lstStyle/>
            <a:p>
              <a:pPr algn="ctr"/>
              <a:r>
                <a:rPr lang="es-ES" b="1" dirty="0">
                  <a:latin typeface="Arial Rounded MT Bold" panose="020F0704030504030204" pitchFamily="34" charset="0"/>
                </a:rPr>
                <a:t>¿Cuál es el objetivo de aprendizaje de la clase?</a:t>
              </a:r>
              <a:endParaRPr lang="es-CL" b="1" dirty="0">
                <a:latin typeface="Arial Rounded MT Bold" panose="020F0704030504030204" pitchFamily="34" charset="0"/>
              </a:endParaRPr>
            </a:p>
          </p:txBody>
        </p:sp>
      </p:grpSp>
      <p:grpSp>
        <p:nvGrpSpPr>
          <p:cNvPr id="16" name="Grupo 15"/>
          <p:cNvGrpSpPr/>
          <p:nvPr/>
        </p:nvGrpSpPr>
        <p:grpSpPr>
          <a:xfrm>
            <a:off x="4214238" y="3032620"/>
            <a:ext cx="4478006" cy="2980799"/>
            <a:chOff x="4608461" y="642011"/>
            <a:chExt cx="4478006" cy="2980799"/>
          </a:xfrm>
        </p:grpSpPr>
        <p:grpSp>
          <p:nvGrpSpPr>
            <p:cNvPr id="17" name="Grupo 16"/>
            <p:cNvGrpSpPr/>
            <p:nvPr/>
          </p:nvGrpSpPr>
          <p:grpSpPr>
            <a:xfrm>
              <a:off x="4608461" y="642011"/>
              <a:ext cx="4478006" cy="2980799"/>
              <a:chOff x="4538450" y="2570781"/>
              <a:chExt cx="4205899" cy="2980799"/>
            </a:xfrm>
          </p:grpSpPr>
          <p:sp>
            <p:nvSpPr>
              <p:cNvPr id="20" name="Rectángulo redondeado 9">
                <a:extLst>
                  <a:ext uri="{FF2B5EF4-FFF2-40B4-BE49-F238E27FC236}">
                    <a16:creationId xmlns:a16="http://schemas.microsoft.com/office/drawing/2014/main" id="{F35DF630-0FFD-FA4A-A554-407AD3655C42}"/>
                  </a:ext>
                </a:extLst>
              </p:cNvPr>
              <p:cNvSpPr/>
              <p:nvPr/>
            </p:nvSpPr>
            <p:spPr>
              <a:xfrm>
                <a:off x="4538450" y="2938623"/>
                <a:ext cx="3992003" cy="2612957"/>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21" name="Freeform 9"/>
              <p:cNvSpPr/>
              <p:nvPr/>
            </p:nvSpPr>
            <p:spPr>
              <a:xfrm>
                <a:off x="7821278" y="2570781"/>
                <a:ext cx="923071"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FBD59741-4ED3-6041-93B0-86800EE1C3EB}"/>
                </a:ext>
              </a:extLst>
            </p:cNvPr>
            <p:cNvSpPr txBox="1"/>
            <p:nvPr/>
          </p:nvSpPr>
          <p:spPr>
            <a:xfrm>
              <a:off x="5038450" y="1177147"/>
              <a:ext cx="3292962" cy="646331"/>
            </a:xfrm>
            <a:prstGeom prst="rect">
              <a:avLst/>
            </a:prstGeom>
            <a:noFill/>
          </p:spPr>
          <p:txBody>
            <a:bodyPr wrap="square" rtlCol="0">
              <a:spAutoFit/>
            </a:bodyPr>
            <a:lstStyle/>
            <a:p>
              <a:pPr algn="ctr"/>
              <a:r>
                <a:rPr lang="es-ES" b="1" dirty="0">
                  <a:solidFill>
                    <a:prstClr val="black"/>
                  </a:solidFill>
                  <a:latin typeface="Arial Rounded MT Bold" panose="020F0704030504030204" pitchFamily="34" charset="0"/>
                </a:rPr>
                <a:t>¿Qué conocimiento de la ciencia aprenderemos?</a:t>
              </a:r>
              <a:endParaRPr lang="es-CL" b="1" dirty="0">
                <a:solidFill>
                  <a:prstClr val="black"/>
                </a:solidFill>
                <a:latin typeface="Arial Rounded MT Bold" panose="020F0704030504030204" pitchFamily="34" charset="0"/>
              </a:endParaRPr>
            </a:p>
          </p:txBody>
        </p:sp>
        <p:sp>
          <p:nvSpPr>
            <p:cNvPr id="19" name="CuadroTexto 18"/>
            <p:cNvSpPr txBox="1"/>
            <p:nvPr/>
          </p:nvSpPr>
          <p:spPr>
            <a:xfrm>
              <a:off x="4719448" y="1946873"/>
              <a:ext cx="4095554" cy="1200329"/>
            </a:xfrm>
            <a:prstGeom prst="rect">
              <a:avLst/>
            </a:prstGeom>
            <a:noFill/>
          </p:spPr>
          <p:txBody>
            <a:bodyPr wrap="square" rtlCol="0">
              <a:spAutoFit/>
            </a:bodyPr>
            <a:lstStyle/>
            <a:p>
              <a:pPr marL="285750" indent="-285750" algn="just">
                <a:buFont typeface="Arial" panose="020B0604020202020204" pitchFamily="34" charset="0"/>
                <a:buChar char="•"/>
              </a:pPr>
              <a:r>
                <a:rPr lang="es-ES" dirty="0"/>
                <a:t>Espejos planos y esféricos.</a:t>
              </a:r>
            </a:p>
            <a:p>
              <a:pPr marL="285750" indent="-285750" algn="just">
                <a:buFont typeface="Arial" panose="020B0604020202020204" pitchFamily="34" charset="0"/>
                <a:buChar char="•"/>
              </a:pPr>
              <a:r>
                <a:rPr lang="es-ES" dirty="0"/>
                <a:t>Elementos de un espejo esférico.</a:t>
              </a:r>
            </a:p>
            <a:p>
              <a:pPr marL="285750" indent="-285750" algn="just">
                <a:buFont typeface="Arial" panose="020B0604020202020204" pitchFamily="34" charset="0"/>
                <a:buChar char="•"/>
              </a:pPr>
              <a:r>
                <a:rPr lang="es-ES" dirty="0"/>
                <a:t>Rayos notables en espejos esféricos.</a:t>
              </a:r>
            </a:p>
            <a:p>
              <a:pPr marL="285750" indent="-285750" algn="just">
                <a:buFont typeface="Arial" panose="020B0604020202020204" pitchFamily="34" charset="0"/>
                <a:buChar char="•"/>
              </a:pPr>
              <a:r>
                <a:rPr lang="es-ES" dirty="0"/>
                <a:t>Formación de imágenes en espejos.</a:t>
              </a:r>
            </a:p>
          </p:txBody>
        </p:sp>
      </p:grpSp>
    </p:spTree>
    <p:extLst>
      <p:ext uri="{BB962C8B-B14F-4D97-AF65-F5344CB8AC3E}">
        <p14:creationId xmlns:p14="http://schemas.microsoft.com/office/powerpoint/2010/main" val="41439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4" y="1434517"/>
            <a:ext cx="6371336"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startAt="3"/>
            </a:pPr>
            <a:r>
              <a:rPr lang="es-ES" altLang="es-CL" b="1" dirty="0">
                <a:solidFill>
                  <a:schemeClr val="bg1"/>
                </a:solidFill>
                <a:cs typeface="Arial" panose="020B0604020202020204" pitchFamily="34" charset="0"/>
              </a:rPr>
              <a:t>El </a:t>
            </a:r>
            <a:r>
              <a:rPr lang="es-ES" altLang="es-CL" b="1" dirty="0">
                <a:solidFill>
                  <a:srgbClr val="FFFF00"/>
                </a:solidFill>
                <a:cs typeface="Arial" panose="020B0604020202020204" pitchFamily="34" charset="0"/>
              </a:rPr>
              <a:t>objeto</a:t>
            </a:r>
            <a:r>
              <a:rPr lang="es-ES" altLang="es-CL" b="1" dirty="0">
                <a:solidFill>
                  <a:schemeClr val="bg1"/>
                </a:solidFill>
                <a:cs typeface="Arial" panose="020B0604020202020204" pitchFamily="34" charset="0"/>
              </a:rPr>
              <a:t> se encuentra </a:t>
            </a:r>
            <a:r>
              <a:rPr lang="es-ES" altLang="es-CL" b="1" dirty="0">
                <a:solidFill>
                  <a:srgbClr val="FFFF00"/>
                </a:solidFill>
                <a:cs typeface="Arial" panose="020B0604020202020204" pitchFamily="34" charset="0"/>
              </a:rPr>
              <a:t>entre el centro de curvatura y el foco:</a:t>
            </a:r>
          </a:p>
        </p:txBody>
      </p:sp>
      <p:sp>
        <p:nvSpPr>
          <p:cNvPr id="19" name="Rectángulo: esquinas redondeadas 18">
            <a:extLst>
              <a:ext uri="{FF2B5EF4-FFF2-40B4-BE49-F238E27FC236}">
                <a16:creationId xmlns:a16="http://schemas.microsoft.com/office/drawing/2014/main" id="{C331815D-58C6-6863-89F6-4A77DAAF4381}"/>
              </a:ext>
            </a:extLst>
          </p:cNvPr>
          <p:cNvSpPr/>
          <p:nvPr/>
        </p:nvSpPr>
        <p:spPr>
          <a:xfrm>
            <a:off x="4508938" y="5369204"/>
            <a:ext cx="4281026" cy="845013"/>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hangingPunct="1"/>
            <a:r>
              <a:rPr lang="es-ES" altLang="es-CL" sz="1800" b="1" dirty="0"/>
              <a:t>La </a:t>
            </a:r>
            <a:r>
              <a:rPr lang="es-ES" altLang="es-CL" sz="1800" b="1" dirty="0">
                <a:solidFill>
                  <a:srgbClr val="FFFF00"/>
                </a:solidFill>
              </a:rPr>
              <a:t>imagen </a:t>
            </a:r>
            <a:r>
              <a:rPr lang="es-ES" altLang="es-CL" sz="1800" b="1" dirty="0"/>
              <a:t>que se forma es </a:t>
            </a:r>
            <a:r>
              <a:rPr lang="es-ES" altLang="es-CL" sz="1800" b="1" dirty="0">
                <a:solidFill>
                  <a:srgbClr val="FFFF00"/>
                </a:solidFill>
              </a:rPr>
              <a:t>real, invertida y de mayor tamaño</a:t>
            </a:r>
            <a:r>
              <a:rPr lang="es-ES" altLang="es-CL" sz="1800" b="1" dirty="0">
                <a:solidFill>
                  <a:schemeClr val="tx1"/>
                </a:solidFill>
              </a:rPr>
              <a:t> </a:t>
            </a:r>
            <a:r>
              <a:rPr lang="es-ES" altLang="es-CL" sz="1800" b="1" dirty="0"/>
              <a:t>que el objeto original.</a:t>
            </a:r>
          </a:p>
        </p:txBody>
      </p:sp>
      <p:pic>
        <p:nvPicPr>
          <p:cNvPr id="8" name="Picture 2" descr="C:\Documents and Settings\mauricio.romero\Mis documentos\Mis imágenes\A_reflexionEspejoConcDeCF.gif">
            <a:extLst>
              <a:ext uri="{FF2B5EF4-FFF2-40B4-BE49-F238E27FC236}">
                <a16:creationId xmlns:a16="http://schemas.microsoft.com/office/drawing/2014/main" id="{0FF0A1E9-7A4B-684E-2DD0-94BBE0493ED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0857" y="2590266"/>
            <a:ext cx="3923149" cy="257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B86F616A-6FCE-9851-22B4-A0567EDFD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451" y="2599017"/>
            <a:ext cx="3407856" cy="2448619"/>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Imágenes en un espejo cóncavo</a:t>
            </a:r>
            <a:endParaRPr lang="es-CL" sz="3200" b="1" dirty="0"/>
          </a:p>
        </p:txBody>
      </p:sp>
      <p:sp>
        <p:nvSpPr>
          <p:cNvPr id="12" name="CuadroTexto 11"/>
          <p:cNvSpPr txBox="1"/>
          <p:nvPr/>
        </p:nvSpPr>
        <p:spPr>
          <a:xfrm>
            <a:off x="451512" y="5434167"/>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spTree>
    <p:extLst>
      <p:ext uri="{BB962C8B-B14F-4D97-AF65-F5344CB8AC3E}">
        <p14:creationId xmlns:p14="http://schemas.microsoft.com/office/powerpoint/2010/main" val="3853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35AB1A4A-7D41-D5FB-33D6-418C409AABC4}"/>
              </a:ext>
            </a:extLst>
          </p:cNvPr>
          <p:cNvSpPr/>
          <p:nvPr/>
        </p:nvSpPr>
        <p:spPr>
          <a:xfrm>
            <a:off x="590837" y="1350545"/>
            <a:ext cx="4859528"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startAt="4"/>
            </a:pPr>
            <a:r>
              <a:rPr lang="es-ES" altLang="es-CL" b="1" dirty="0">
                <a:solidFill>
                  <a:schemeClr val="bg1"/>
                </a:solidFill>
                <a:cs typeface="Arial" panose="020B0604020202020204" pitchFamily="34" charset="0"/>
              </a:rPr>
              <a:t>El </a:t>
            </a:r>
            <a:r>
              <a:rPr lang="es-ES" altLang="es-CL" b="1" dirty="0">
                <a:solidFill>
                  <a:srgbClr val="FFFF00"/>
                </a:solidFill>
                <a:cs typeface="Arial" panose="020B0604020202020204" pitchFamily="34" charset="0"/>
              </a:rPr>
              <a:t>objeto</a:t>
            </a:r>
            <a:r>
              <a:rPr lang="es-ES" altLang="es-CL" b="1" dirty="0">
                <a:solidFill>
                  <a:schemeClr val="bg1"/>
                </a:solidFill>
                <a:cs typeface="Arial" panose="020B0604020202020204" pitchFamily="34" charset="0"/>
              </a:rPr>
              <a:t> se ubica </a:t>
            </a:r>
            <a:r>
              <a:rPr lang="es-ES" altLang="es-CL" b="1" dirty="0">
                <a:solidFill>
                  <a:srgbClr val="FFFF00"/>
                </a:solidFill>
                <a:cs typeface="Arial" panose="020B0604020202020204" pitchFamily="34" charset="0"/>
              </a:rPr>
              <a:t>justo en el foco </a:t>
            </a:r>
            <a:r>
              <a:rPr lang="es-ES" altLang="es-CL" b="1" dirty="0">
                <a:solidFill>
                  <a:schemeClr val="bg1"/>
                </a:solidFill>
                <a:cs typeface="Arial" panose="020B0604020202020204" pitchFamily="34" charset="0"/>
              </a:rPr>
              <a:t>del espejo:</a:t>
            </a:r>
          </a:p>
        </p:txBody>
      </p:sp>
      <p:sp>
        <p:nvSpPr>
          <p:cNvPr id="19" name="Rectángulo: esquinas redondeadas 18">
            <a:extLst>
              <a:ext uri="{FF2B5EF4-FFF2-40B4-BE49-F238E27FC236}">
                <a16:creationId xmlns:a16="http://schemas.microsoft.com/office/drawing/2014/main" id="{C331815D-58C6-6863-89F6-4A77DAAF4381}"/>
              </a:ext>
            </a:extLst>
          </p:cNvPr>
          <p:cNvSpPr/>
          <p:nvPr/>
        </p:nvSpPr>
        <p:spPr>
          <a:xfrm>
            <a:off x="5425081" y="3415951"/>
            <a:ext cx="2739006" cy="1708472"/>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altLang="es-CL" b="1" dirty="0">
                <a:solidFill>
                  <a:srgbClr val="FFFF00"/>
                </a:solidFill>
              </a:rPr>
              <a:t>¡No se forma imagen! </a:t>
            </a:r>
          </a:p>
          <a:p>
            <a:pPr algn="ctr"/>
            <a:r>
              <a:rPr lang="es-CL" altLang="es-CL" b="1" dirty="0"/>
              <a:t>El </a:t>
            </a:r>
            <a:r>
              <a:rPr lang="es-CL" altLang="es-CL" b="1" dirty="0">
                <a:solidFill>
                  <a:srgbClr val="FFFF00"/>
                </a:solidFill>
              </a:rPr>
              <a:t>foco</a:t>
            </a:r>
            <a:r>
              <a:rPr lang="es-CL" altLang="es-CL" b="1" dirty="0"/>
              <a:t> es un </a:t>
            </a:r>
            <a:r>
              <a:rPr lang="es-CL" altLang="es-CL" b="1" dirty="0">
                <a:solidFill>
                  <a:srgbClr val="FFFF00"/>
                </a:solidFill>
              </a:rPr>
              <a:t>“punto ciego”</a:t>
            </a:r>
            <a:r>
              <a:rPr lang="es-CL" altLang="es-CL" b="1" dirty="0"/>
              <a:t> del espejo cóncavo.</a:t>
            </a:r>
          </a:p>
        </p:txBody>
      </p:sp>
      <p:pic>
        <p:nvPicPr>
          <p:cNvPr id="2" name="Picture 3">
            <a:extLst>
              <a:ext uri="{FF2B5EF4-FFF2-40B4-BE49-F238E27FC236}">
                <a16:creationId xmlns:a16="http://schemas.microsoft.com/office/drawing/2014/main" id="{F3AEDA83-2768-F1A4-9351-B4C42BE30768}"/>
              </a:ext>
            </a:extLst>
          </p:cNvPr>
          <p:cNvPicPr>
            <a:picLocks noChangeAspect="1" noChangeArrowheads="1"/>
          </p:cNvPicPr>
          <p:nvPr/>
        </p:nvPicPr>
        <p:blipFill>
          <a:blip r:embed="rId2"/>
          <a:srcRect/>
          <a:stretch>
            <a:fillRect/>
          </a:stretch>
        </p:blipFill>
        <p:spPr bwMode="auto">
          <a:xfrm>
            <a:off x="1250414" y="2495229"/>
            <a:ext cx="3452592" cy="3280744"/>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5048763" y="2495229"/>
            <a:ext cx="3491643"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sp>
        <p:nvSpPr>
          <p:cNvPr id="9" name="CuadroTexto 8">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Imágenes en espejos cóncavos</a:t>
            </a:r>
            <a:endParaRPr lang="es-CL" sz="3200" b="1" dirty="0"/>
          </a:p>
        </p:txBody>
      </p:sp>
    </p:spTree>
    <p:extLst>
      <p:ext uri="{BB962C8B-B14F-4D97-AF65-F5344CB8AC3E}">
        <p14:creationId xmlns:p14="http://schemas.microsoft.com/office/powerpoint/2010/main" val="90365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3" y="1392652"/>
            <a:ext cx="5709184"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r">
              <a:buFont typeface="+mj-lt"/>
              <a:buAutoNum type="arabicPeriod" startAt="5"/>
            </a:pPr>
            <a:r>
              <a:rPr lang="es-ES" altLang="es-CL" b="1" dirty="0">
                <a:solidFill>
                  <a:schemeClr val="bg1"/>
                </a:solidFill>
                <a:cs typeface="Arial" panose="020B0604020202020204" pitchFamily="34" charset="0"/>
              </a:rPr>
              <a:t>El </a:t>
            </a:r>
            <a:r>
              <a:rPr lang="es-ES" altLang="es-CL" b="1" dirty="0">
                <a:solidFill>
                  <a:srgbClr val="FFFF00"/>
                </a:solidFill>
                <a:cs typeface="Arial" panose="020B0604020202020204" pitchFamily="34" charset="0"/>
              </a:rPr>
              <a:t>objeto</a:t>
            </a:r>
            <a:r>
              <a:rPr lang="es-ES" altLang="es-CL" b="1" dirty="0">
                <a:solidFill>
                  <a:schemeClr val="bg1"/>
                </a:solidFill>
                <a:cs typeface="Arial" panose="020B0604020202020204" pitchFamily="34" charset="0"/>
              </a:rPr>
              <a:t> se ubica </a:t>
            </a:r>
            <a:r>
              <a:rPr lang="es-ES" altLang="es-CL" b="1" dirty="0">
                <a:solidFill>
                  <a:srgbClr val="FFFF00"/>
                </a:solidFill>
                <a:cs typeface="Arial" panose="020B0604020202020204" pitchFamily="34" charset="0"/>
              </a:rPr>
              <a:t>entre el foco y el vértice </a:t>
            </a:r>
            <a:r>
              <a:rPr lang="es-ES" altLang="es-CL" b="1" dirty="0">
                <a:solidFill>
                  <a:schemeClr val="bg1"/>
                </a:solidFill>
                <a:cs typeface="Arial" panose="020B0604020202020204" pitchFamily="34" charset="0"/>
              </a:rPr>
              <a:t>del espejo:</a:t>
            </a:r>
          </a:p>
        </p:txBody>
      </p:sp>
      <p:pic>
        <p:nvPicPr>
          <p:cNvPr id="7" name="Picture 2" descr="C:\Documents and Settings\mauricio.romero\Mis documentos\Mis imágenes\A_reflexionEspejoConcMenorF.gif">
            <a:extLst>
              <a:ext uri="{FF2B5EF4-FFF2-40B4-BE49-F238E27FC236}">
                <a16:creationId xmlns:a16="http://schemas.microsoft.com/office/drawing/2014/main" id="{D12283D0-5AC5-D513-8A1A-C5F3D7B7E0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7345" y="2600762"/>
            <a:ext cx="3905363" cy="25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C775A8FD-B249-069D-ECD8-FE092654C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939" y="2612572"/>
            <a:ext cx="3350034" cy="2392881"/>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sp>
        <p:nvSpPr>
          <p:cNvPr id="10" name="Rectángulo: esquinas redondeadas 9">
            <a:extLst>
              <a:ext uri="{FF2B5EF4-FFF2-40B4-BE49-F238E27FC236}">
                <a16:creationId xmlns:a16="http://schemas.microsoft.com/office/drawing/2014/main" id="{3698E230-7571-549A-01B9-8165B466C4B2}"/>
              </a:ext>
            </a:extLst>
          </p:cNvPr>
          <p:cNvSpPr/>
          <p:nvPr/>
        </p:nvSpPr>
        <p:spPr>
          <a:xfrm>
            <a:off x="4468398" y="5316509"/>
            <a:ext cx="4193628" cy="950403"/>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altLang="es-CL" b="1" dirty="0"/>
              <a:t>La </a:t>
            </a:r>
            <a:r>
              <a:rPr lang="es-ES" altLang="es-CL" b="1" dirty="0">
                <a:solidFill>
                  <a:srgbClr val="FFFF00"/>
                </a:solidFill>
              </a:rPr>
              <a:t>imagen</a:t>
            </a:r>
            <a:r>
              <a:rPr lang="es-ES" altLang="es-CL" b="1" dirty="0"/>
              <a:t> que se forma es </a:t>
            </a:r>
            <a:r>
              <a:rPr lang="es-ES" altLang="es-CL" b="1" dirty="0">
                <a:solidFill>
                  <a:srgbClr val="FFFF00"/>
                </a:solidFill>
              </a:rPr>
              <a:t>virtual, derecha y de mayor tamaño </a:t>
            </a:r>
            <a:r>
              <a:rPr lang="es-ES" altLang="es-CL" b="1" dirty="0"/>
              <a:t>que el objeto original.</a:t>
            </a:r>
          </a:p>
        </p:txBody>
      </p:sp>
      <p:sp>
        <p:nvSpPr>
          <p:cNvPr id="12" name="CuadroTexto 11"/>
          <p:cNvSpPr txBox="1"/>
          <p:nvPr/>
        </p:nvSpPr>
        <p:spPr>
          <a:xfrm>
            <a:off x="451512" y="5434167"/>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sp>
        <p:nvSpPr>
          <p:cNvPr id="11" name="CuadroTexto 10">
            <a:extLst>
              <a:ext uri="{FF2B5EF4-FFF2-40B4-BE49-F238E27FC236}">
                <a16:creationId xmlns:a16="http://schemas.microsoft.com/office/drawing/2014/main" id="{A6DE8D4F-DD65-3ABF-637A-519BD308A98B}"/>
              </a:ext>
            </a:extLst>
          </p:cNvPr>
          <p:cNvSpPr txBox="1"/>
          <p:nvPr/>
        </p:nvSpPr>
        <p:spPr>
          <a:xfrm>
            <a:off x="590837" y="430222"/>
            <a:ext cx="8224339" cy="707886"/>
          </a:xfrm>
          <a:prstGeom prst="rect">
            <a:avLst/>
          </a:prstGeom>
          <a:noFill/>
        </p:spPr>
        <p:txBody>
          <a:bodyPr wrap="square" rtlCol="0">
            <a:spAutoFit/>
          </a:bodyPr>
          <a:lstStyle/>
          <a:p>
            <a:pPr algn="just"/>
            <a:r>
              <a:rPr lang="es-CL" sz="4000" b="1" dirty="0"/>
              <a:t>Imágenes en espejos cóncavos</a:t>
            </a:r>
            <a:endParaRPr lang="es-CL" sz="3200" b="1" dirty="0"/>
          </a:p>
        </p:txBody>
      </p:sp>
    </p:spTree>
    <p:extLst>
      <p:ext uri="{BB962C8B-B14F-4D97-AF65-F5344CB8AC3E}">
        <p14:creationId xmlns:p14="http://schemas.microsoft.com/office/powerpoint/2010/main" val="8915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188A34BF-2B3F-1454-79F3-6DA9C5AA191F}"/>
              </a:ext>
            </a:extLst>
          </p:cNvPr>
          <p:cNvSpPr txBox="1"/>
          <p:nvPr/>
        </p:nvSpPr>
        <p:spPr>
          <a:xfrm>
            <a:off x="706438" y="2807085"/>
            <a:ext cx="7733441" cy="1569660"/>
          </a:xfrm>
          <a:prstGeom prst="rect">
            <a:avLst/>
          </a:prstGeom>
          <a:noFill/>
        </p:spPr>
        <p:txBody>
          <a:bodyPr wrap="square">
            <a:spAutoFit/>
          </a:bodyPr>
          <a:lstStyle/>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La tomó cuando el objeto estaba posicionado entre el foco y el espejo.</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La tomó cuando el objeto estaba posicionado en el foco del espejo.</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La tomó cuando el objeto estaba posicionado en el centro de curvatura del espejo.</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La tomó cuando el objeto estaba posicionado entre el foco y el centro de curvatura del espejo.</a:t>
            </a:r>
          </a:p>
        </p:txBody>
      </p:sp>
      <p:sp>
        <p:nvSpPr>
          <p:cNvPr id="6" name="CuadroTexto 5">
            <a:extLst>
              <a:ext uri="{FF2B5EF4-FFF2-40B4-BE49-F238E27FC236}">
                <a16:creationId xmlns:a16="http://schemas.microsoft.com/office/drawing/2014/main" id="{B24D1144-A9B9-EE4E-4F69-FF17B5BC8260}"/>
              </a:ext>
            </a:extLst>
          </p:cNvPr>
          <p:cNvSpPr txBox="1"/>
          <p:nvPr/>
        </p:nvSpPr>
        <p:spPr>
          <a:xfrm>
            <a:off x="706438" y="1412995"/>
            <a:ext cx="7733441" cy="1077218"/>
          </a:xfrm>
          <a:prstGeom prst="rect">
            <a:avLst/>
          </a:prstGeom>
          <a:noFill/>
        </p:spPr>
        <p:txBody>
          <a:bodyPr wrap="square" rtlCol="0">
            <a:spAutoFit/>
          </a:bodyPr>
          <a:lstStyle/>
          <a:p>
            <a:pPr algn="just"/>
            <a:r>
              <a:rPr lang="es-ES" sz="1600" dirty="0">
                <a:latin typeface="Arial" panose="020B0604020202020204" pitchFamily="34" charset="0"/>
                <a:ea typeface="Arial" panose="020B0604020202020204" pitchFamily="34" charset="0"/>
              </a:rPr>
              <a:t>Un profesor presenta a sus estudiantes una fotografía que tomó de un objeto frente a un espejo cóncavo, observándose que no se formó el reflejo del objeto en el espejo. Considerando lo anterior, ¿cuál de las siguientes opciones menciona correctamente la condición que consideró el profesor para tomar la fotografía?</a:t>
            </a:r>
          </a:p>
        </p:txBody>
      </p:sp>
      <p:pic>
        <p:nvPicPr>
          <p:cNvPr id="21" name="Imagen 20"/>
          <p:cNvPicPr>
            <a:picLocks noChangeAspect="1"/>
          </p:cNvPicPr>
          <p:nvPr/>
        </p:nvPicPr>
        <p:blipFill>
          <a:blip r:embed="rId2"/>
          <a:stretch>
            <a:fillRect/>
          </a:stretch>
        </p:blipFill>
        <p:spPr>
          <a:xfrm>
            <a:off x="82475" y="230386"/>
            <a:ext cx="2334970" cy="701101"/>
          </a:xfrm>
          <a:prstGeom prst="rect">
            <a:avLst/>
          </a:prstGeom>
        </p:spPr>
      </p:pic>
      <p:grpSp>
        <p:nvGrpSpPr>
          <p:cNvPr id="4" name="Grupo 3">
            <a:extLst>
              <a:ext uri="{FF2B5EF4-FFF2-40B4-BE49-F238E27FC236}">
                <a16:creationId xmlns:a16="http://schemas.microsoft.com/office/drawing/2014/main" id="{5804264D-67A6-74A0-20B8-60F67814665E}"/>
              </a:ext>
            </a:extLst>
          </p:cNvPr>
          <p:cNvGrpSpPr/>
          <p:nvPr/>
        </p:nvGrpSpPr>
        <p:grpSpPr>
          <a:xfrm>
            <a:off x="5893547" y="4595034"/>
            <a:ext cx="2953766" cy="2027906"/>
            <a:chOff x="4986465" y="4856391"/>
            <a:chExt cx="2953766" cy="2027906"/>
          </a:xfrm>
        </p:grpSpPr>
        <p:grpSp>
          <p:nvGrpSpPr>
            <p:cNvPr id="5" name="22 Grupo">
              <a:extLst>
                <a:ext uri="{FF2B5EF4-FFF2-40B4-BE49-F238E27FC236}">
                  <a16:creationId xmlns:a16="http://schemas.microsoft.com/office/drawing/2014/main" id="{834BEEE4-B1F1-0C01-A967-AB0D2065510B}"/>
                </a:ext>
              </a:extLst>
            </p:cNvPr>
            <p:cNvGrpSpPr/>
            <p:nvPr/>
          </p:nvGrpSpPr>
          <p:grpSpPr>
            <a:xfrm>
              <a:off x="4986465" y="5252458"/>
              <a:ext cx="2893464" cy="1631839"/>
              <a:chOff x="5452677" y="595926"/>
              <a:chExt cx="3763222" cy="1811989"/>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677" y="595926"/>
                <a:ext cx="3481527"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915" y="1634570"/>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113110" y="4856391"/>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B</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5378176" y="5836969"/>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sp>
        <p:nvSpPr>
          <p:cNvPr id="16" name="CuadroTexto 15">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62 – PAES regular Ciencias Física – Forma 163, admisión 2025. DEMRE. </a:t>
            </a:r>
            <a:endParaRPr lang="es-CL" sz="1000" b="1" dirty="0">
              <a:cs typeface="Arial" panose="020B0604020202020204" pitchFamily="34" charset="0"/>
            </a:endParaRPr>
          </a:p>
        </p:txBody>
      </p:sp>
    </p:spTree>
    <p:extLst>
      <p:ext uri="{BB962C8B-B14F-4D97-AF65-F5344CB8AC3E}">
        <p14:creationId xmlns:p14="http://schemas.microsoft.com/office/powerpoint/2010/main" val="9076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7907350-2DAD-D4A8-4DA6-79445DB82BFA}"/>
              </a:ext>
            </a:extLst>
          </p:cNvPr>
          <p:cNvSpPr/>
          <p:nvPr/>
        </p:nvSpPr>
        <p:spPr>
          <a:xfrm>
            <a:off x="575966" y="1070069"/>
            <a:ext cx="7851580" cy="338554"/>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Alberto se mira en un espejo curvo, tal como muestra la figura:</a:t>
            </a:r>
          </a:p>
        </p:txBody>
      </p:sp>
      <p:sp>
        <p:nvSpPr>
          <p:cNvPr id="7" name="CuadroTexto 6">
            <a:extLst>
              <a:ext uri="{FF2B5EF4-FFF2-40B4-BE49-F238E27FC236}">
                <a16:creationId xmlns:a16="http://schemas.microsoft.com/office/drawing/2014/main" id="{3462D212-2247-376C-4067-32C3E16D8690}"/>
              </a:ext>
            </a:extLst>
          </p:cNvPr>
          <p:cNvSpPr txBox="1"/>
          <p:nvPr/>
        </p:nvSpPr>
        <p:spPr>
          <a:xfrm>
            <a:off x="575966" y="3935971"/>
            <a:ext cx="7851581" cy="1323439"/>
          </a:xfrm>
          <a:prstGeom prst="rect">
            <a:avLst/>
          </a:prstGeom>
          <a:noFill/>
        </p:spPr>
        <p:txBody>
          <a:bodyPr wrap="square">
            <a:spAutoFit/>
          </a:bodyPr>
          <a:lstStyle/>
          <a:p>
            <a:pPr algn="just"/>
            <a:r>
              <a:rPr lang="es-ES" sz="1600" dirty="0">
                <a:latin typeface="Arial" panose="020B0604020202020204" pitchFamily="34" charset="0"/>
                <a:cs typeface="Arial" panose="020B0604020202020204" pitchFamily="34" charset="0"/>
              </a:rPr>
              <a:t>A) 	en el centro de curvatura, la imagen formada era del mismo tamaño que 	Alberto.</a:t>
            </a:r>
          </a:p>
          <a:p>
            <a:pPr algn="just"/>
            <a:r>
              <a:rPr lang="es-ES" sz="1600" dirty="0">
                <a:latin typeface="Arial" panose="020B0604020202020204" pitchFamily="34" charset="0"/>
                <a:cs typeface="Arial" panose="020B0604020202020204" pitchFamily="34" charset="0"/>
              </a:rPr>
              <a:t>B) 	en el foco, la imagen formada era de menor tamaño que Alberto.</a:t>
            </a:r>
          </a:p>
          <a:p>
            <a:pPr algn="just"/>
            <a:r>
              <a:rPr lang="es-ES" sz="1600" dirty="0">
                <a:latin typeface="Arial" panose="020B0604020202020204" pitchFamily="34" charset="0"/>
                <a:cs typeface="Arial" panose="020B0604020202020204" pitchFamily="34" charset="0"/>
              </a:rPr>
              <a:t>C) 	detrás del centro de curvatura, la imagen era más grande que el espejo.</a:t>
            </a:r>
          </a:p>
          <a:p>
            <a:pPr algn="just"/>
            <a:r>
              <a:rPr lang="es-ES" sz="1600" dirty="0">
                <a:latin typeface="Arial" panose="020B0604020202020204" pitchFamily="34" charset="0"/>
                <a:cs typeface="Arial" panose="020B0604020202020204" pitchFamily="34" charset="0"/>
              </a:rPr>
              <a:t>D) 	frente al espejo, siempre vio su reflejo.</a:t>
            </a:r>
          </a:p>
        </p:txBody>
      </p:sp>
      <p:grpSp>
        <p:nvGrpSpPr>
          <p:cNvPr id="9" name="Grupo 8">
            <a:extLst>
              <a:ext uri="{FF2B5EF4-FFF2-40B4-BE49-F238E27FC236}">
                <a16:creationId xmlns:a16="http://schemas.microsoft.com/office/drawing/2014/main" id="{C1B2C8C7-D339-0217-D02C-42DA79CAFA90}"/>
              </a:ext>
            </a:extLst>
          </p:cNvPr>
          <p:cNvGrpSpPr/>
          <p:nvPr/>
        </p:nvGrpSpPr>
        <p:grpSpPr>
          <a:xfrm>
            <a:off x="5880682" y="5066846"/>
            <a:ext cx="2986792" cy="1631840"/>
            <a:chOff x="4986465" y="5252457"/>
            <a:chExt cx="2986792" cy="1631840"/>
          </a:xfrm>
        </p:grpSpPr>
        <p:grpSp>
          <p:nvGrpSpPr>
            <p:cNvPr id="10" name="22 Grupo">
              <a:extLst>
                <a:ext uri="{FF2B5EF4-FFF2-40B4-BE49-F238E27FC236}">
                  <a16:creationId xmlns:a16="http://schemas.microsoft.com/office/drawing/2014/main" id="{280BCE9B-FF77-87E7-2644-1ADE843CD22B}"/>
                </a:ext>
              </a:extLst>
            </p:cNvPr>
            <p:cNvGrpSpPr/>
            <p:nvPr/>
          </p:nvGrpSpPr>
          <p:grpSpPr>
            <a:xfrm>
              <a:off x="4986465" y="5252457"/>
              <a:ext cx="2893465" cy="1631840"/>
              <a:chOff x="5452676" y="595925"/>
              <a:chExt cx="3763223" cy="1811991"/>
            </a:xfrm>
          </p:grpSpPr>
          <p:pic>
            <p:nvPicPr>
              <p:cNvPr id="19" name="Picture 3" descr="C:\Users\karla.hernandez\Desktop\PROGRAMAS ANUALES\TC31\íconos en png para PPT\pos it.png">
                <a:extLst>
                  <a:ext uri="{FF2B5EF4-FFF2-40B4-BE49-F238E27FC236}">
                    <a16:creationId xmlns:a16="http://schemas.microsoft.com/office/drawing/2014/main" id="{1B222198-DB86-1315-D700-5980403D5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20" name="24 Rectángulo">
                <a:extLst>
                  <a:ext uri="{FF2B5EF4-FFF2-40B4-BE49-F238E27FC236}">
                    <a16:creationId xmlns:a16="http://schemas.microsoft.com/office/drawing/2014/main" id="{C0A41C1D-726A-4CE2-3165-311126AFC2AF}"/>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21" name="Picture 5" descr="C:\Users\karla.hernandez\Desktop\PROGRAMAS ANUALES\TC31\íconos en png para PPT\08 ícono.png">
                <a:extLst>
                  <a:ext uri="{FF2B5EF4-FFF2-40B4-BE49-F238E27FC236}">
                    <a16:creationId xmlns:a16="http://schemas.microsoft.com/office/drawing/2014/main" id="{161F89C4-609B-88FF-520F-F1B64E44B8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8 Rectángulo redondeado">
              <a:extLst>
                <a:ext uri="{FF2B5EF4-FFF2-40B4-BE49-F238E27FC236}">
                  <a16:creationId xmlns:a16="http://schemas.microsoft.com/office/drawing/2014/main" id="{B22399CD-7450-2B49-7335-86430351F0B3}"/>
                </a:ext>
              </a:extLst>
            </p:cNvPr>
            <p:cNvSpPr/>
            <p:nvPr/>
          </p:nvSpPr>
          <p:spPr>
            <a:xfrm>
              <a:off x="7146136" y="5262137"/>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A</a:t>
              </a:r>
              <a:endParaRPr lang="es-CL" sz="4800" b="1" dirty="0"/>
            </a:p>
          </p:txBody>
        </p:sp>
        <p:sp>
          <p:nvSpPr>
            <p:cNvPr id="13" name="CuadroTexto 12">
              <a:extLst>
                <a:ext uri="{FF2B5EF4-FFF2-40B4-BE49-F238E27FC236}">
                  <a16:creationId xmlns:a16="http://schemas.microsoft.com/office/drawing/2014/main" id="{AD7292AD-13E9-FAA4-6475-61F492A0E9DF}"/>
                </a:ext>
              </a:extLst>
            </p:cNvPr>
            <p:cNvSpPr txBox="1"/>
            <p:nvPr/>
          </p:nvSpPr>
          <p:spPr>
            <a:xfrm rot="21206444">
              <a:off x="5403974" y="5864752"/>
              <a:ext cx="173905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sp>
        <p:nvSpPr>
          <p:cNvPr id="22" name="CuadroTexto 10">
            <a:extLst>
              <a:ext uri="{FF2B5EF4-FFF2-40B4-BE49-F238E27FC236}">
                <a16:creationId xmlns:a16="http://schemas.microsoft.com/office/drawing/2014/main" id="{CDF7DA3B-FA03-59D2-BABD-F01A9AE3CD0A}"/>
              </a:ext>
            </a:extLst>
          </p:cNvPr>
          <p:cNvSpPr txBox="1"/>
          <p:nvPr/>
        </p:nvSpPr>
        <p:spPr>
          <a:xfrm>
            <a:off x="63972" y="6452465"/>
            <a:ext cx="267252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t>Archivo CPECH, Banco de insumos académicos.</a:t>
            </a:r>
            <a:endParaRPr lang="es-CL" sz="1000" b="1" dirty="0"/>
          </a:p>
        </p:txBody>
      </p:sp>
      <p:pic>
        <p:nvPicPr>
          <p:cNvPr id="2" name="Picture 2">
            <a:extLst>
              <a:ext uri="{FF2B5EF4-FFF2-40B4-BE49-F238E27FC236}">
                <a16:creationId xmlns:a16="http://schemas.microsoft.com/office/drawing/2014/main" id="{80F3988F-8D97-464E-E089-9F292C41A47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0280" y="1475940"/>
            <a:ext cx="2394042" cy="175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ángulo 7">
            <a:extLst>
              <a:ext uri="{FF2B5EF4-FFF2-40B4-BE49-F238E27FC236}">
                <a16:creationId xmlns:a16="http://schemas.microsoft.com/office/drawing/2014/main" id="{841B3331-6598-E9E7-3850-C9B7479CCF8F}"/>
              </a:ext>
            </a:extLst>
          </p:cNvPr>
          <p:cNvSpPr/>
          <p:nvPr/>
        </p:nvSpPr>
        <p:spPr>
          <a:xfrm>
            <a:off x="575965" y="3231571"/>
            <a:ext cx="7851580" cy="584775"/>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Si en el transcurso del tiempo se posicionó en distintos lugares, es correcto afirmar que mientras estuvo </a:t>
            </a:r>
          </a:p>
        </p:txBody>
      </p:sp>
      <p:pic>
        <p:nvPicPr>
          <p:cNvPr id="15" name="Imagen 14"/>
          <p:cNvPicPr>
            <a:picLocks noChangeAspect="1"/>
          </p:cNvPicPr>
          <p:nvPr/>
        </p:nvPicPr>
        <p:blipFill>
          <a:blip r:embed="rId5"/>
          <a:stretch>
            <a:fillRect/>
          </a:stretch>
        </p:blipFill>
        <p:spPr>
          <a:xfrm>
            <a:off x="82475" y="230386"/>
            <a:ext cx="2334970" cy="701101"/>
          </a:xfrm>
          <a:prstGeom prst="rect">
            <a:avLst/>
          </a:prstGeom>
        </p:spPr>
      </p:pic>
    </p:spTree>
    <p:extLst>
      <p:ext uri="{BB962C8B-B14F-4D97-AF65-F5344CB8AC3E}">
        <p14:creationId xmlns:p14="http://schemas.microsoft.com/office/powerpoint/2010/main" val="98633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766101" y="1314450"/>
            <a:ext cx="7761501" cy="1255160"/>
          </a:xfrm>
          <a:prstGeom prst="rect">
            <a:avLst/>
          </a:prstGeom>
        </p:spPr>
      </p:pic>
      <p:pic>
        <p:nvPicPr>
          <p:cNvPr id="12" name="Imagen 11"/>
          <p:cNvPicPr>
            <a:picLocks noChangeAspect="1"/>
          </p:cNvPicPr>
          <p:nvPr/>
        </p:nvPicPr>
        <p:blipFill>
          <a:blip r:embed="rId3"/>
          <a:stretch>
            <a:fillRect/>
          </a:stretch>
        </p:blipFill>
        <p:spPr>
          <a:xfrm>
            <a:off x="766101" y="2634231"/>
            <a:ext cx="7764946" cy="2705302"/>
          </a:xfrm>
          <a:prstGeom prst="rect">
            <a:avLst/>
          </a:prstGeom>
        </p:spPr>
      </p:pic>
      <p:sp>
        <p:nvSpPr>
          <p:cNvPr id="4" name="Rectángulo: esquinas redondeadas 3">
            <a:extLst>
              <a:ext uri="{FF2B5EF4-FFF2-40B4-BE49-F238E27FC236}">
                <a16:creationId xmlns:a16="http://schemas.microsoft.com/office/drawing/2014/main" id="{0BF5FF94-BDE5-479E-221A-FD63D8146A08}"/>
              </a:ext>
            </a:extLst>
          </p:cNvPr>
          <p:cNvSpPr/>
          <p:nvPr/>
        </p:nvSpPr>
        <p:spPr>
          <a:xfrm>
            <a:off x="1066841" y="5745136"/>
            <a:ext cx="5225853" cy="658535"/>
          </a:xfrm>
          <a:prstGeom prst="round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s-CL" altLang="es-CL" b="1" dirty="0"/>
              <a:t>Las imágenes </a:t>
            </a:r>
            <a:r>
              <a:rPr lang="es-CL" altLang="es-CL" b="1" dirty="0">
                <a:solidFill>
                  <a:srgbClr val="FFFF00"/>
                </a:solidFill>
              </a:rPr>
              <a:t>virtuales</a:t>
            </a:r>
            <a:r>
              <a:rPr lang="es-CL" altLang="es-CL" b="1" dirty="0"/>
              <a:t> siempre son </a:t>
            </a:r>
            <a:r>
              <a:rPr lang="es-CL" altLang="es-CL" b="1" dirty="0">
                <a:solidFill>
                  <a:srgbClr val="FFFF00"/>
                </a:solidFill>
              </a:rPr>
              <a:t>derechas.  </a:t>
            </a:r>
          </a:p>
          <a:p>
            <a:pPr marL="285750" indent="-285750">
              <a:buFont typeface="Arial" panose="020B0604020202020204" pitchFamily="34" charset="0"/>
              <a:buChar char="•"/>
            </a:pPr>
            <a:r>
              <a:rPr lang="es-CL" altLang="es-CL" b="1" dirty="0"/>
              <a:t>Las imágenes </a:t>
            </a:r>
            <a:r>
              <a:rPr lang="es-CL" altLang="es-CL" b="1" dirty="0">
                <a:solidFill>
                  <a:srgbClr val="FFFF00"/>
                </a:solidFill>
              </a:rPr>
              <a:t>reales</a:t>
            </a:r>
            <a:r>
              <a:rPr lang="es-CL" altLang="es-CL" b="1" dirty="0"/>
              <a:t> siempre son </a:t>
            </a:r>
            <a:r>
              <a:rPr lang="es-CL" altLang="es-CL" b="1" dirty="0">
                <a:solidFill>
                  <a:srgbClr val="FFFF00"/>
                </a:solidFill>
              </a:rPr>
              <a:t>invertidas.</a:t>
            </a:r>
          </a:p>
        </p:txBody>
      </p:sp>
      <p:sp>
        <p:nvSpPr>
          <p:cNvPr id="9" name="CuadroTexto 8">
            <a:extLst>
              <a:ext uri="{FF2B5EF4-FFF2-40B4-BE49-F238E27FC236}">
                <a16:creationId xmlns:a16="http://schemas.microsoft.com/office/drawing/2014/main" id="{A6DE8D4F-DD65-3ABF-637A-519BD308A98B}"/>
              </a:ext>
            </a:extLst>
          </p:cNvPr>
          <p:cNvSpPr txBox="1"/>
          <p:nvPr/>
        </p:nvSpPr>
        <p:spPr>
          <a:xfrm>
            <a:off x="2417444" y="461753"/>
            <a:ext cx="8224339" cy="707886"/>
          </a:xfrm>
          <a:prstGeom prst="rect">
            <a:avLst/>
          </a:prstGeom>
          <a:noFill/>
        </p:spPr>
        <p:txBody>
          <a:bodyPr wrap="square" rtlCol="0">
            <a:spAutoFit/>
          </a:bodyPr>
          <a:lstStyle/>
          <a:p>
            <a:pPr algn="just"/>
            <a:r>
              <a:rPr lang="es-CL" sz="4000" b="1" dirty="0"/>
              <a:t>Resumen - espejos esféricos</a:t>
            </a:r>
            <a:endParaRPr lang="es-CL" sz="3200" b="1" dirty="0"/>
          </a:p>
        </p:txBody>
      </p: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37616" t="50305" r="43841" b="2484"/>
          <a:stretch/>
        </p:blipFill>
        <p:spPr>
          <a:xfrm>
            <a:off x="6369882" y="3817332"/>
            <a:ext cx="2242596" cy="3211721"/>
          </a:xfrm>
          <a:prstGeom prst="rect">
            <a:avLst/>
          </a:prstGeom>
        </p:spPr>
      </p:pic>
      <p:sp>
        <p:nvSpPr>
          <p:cNvPr id="7" name="Bocadillo: rectángulo con esquinas redondeadas 21">
            <a:extLst>
              <a:ext uri="{FF2B5EF4-FFF2-40B4-BE49-F238E27FC236}">
                <a16:creationId xmlns:a16="http://schemas.microsoft.com/office/drawing/2014/main" id="{32B9CF38-81D6-C1A6-6AD5-A263D42AD3B5}"/>
              </a:ext>
            </a:extLst>
          </p:cNvPr>
          <p:cNvSpPr/>
          <p:nvPr/>
        </p:nvSpPr>
        <p:spPr>
          <a:xfrm>
            <a:off x="1689163" y="5083934"/>
            <a:ext cx="3142410" cy="1569746"/>
          </a:xfrm>
          <a:prstGeom prst="wedgeRoundRectCallout">
            <a:avLst>
              <a:gd name="adj1" fmla="val 42073"/>
              <a:gd name="adj2" fmla="val -90367"/>
              <a:gd name="adj3" fmla="val 16667"/>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dirty="0">
                <a:solidFill>
                  <a:schemeClr val="bg1"/>
                </a:solidFill>
              </a:rPr>
              <a:t>Fíjate que el </a:t>
            </a:r>
            <a:r>
              <a:rPr lang="es-ES" b="1" dirty="0">
                <a:solidFill>
                  <a:srgbClr val="FFFF00"/>
                </a:solidFill>
              </a:rPr>
              <a:t>espejo cóncavo </a:t>
            </a:r>
            <a:r>
              <a:rPr lang="es-ES" b="1" dirty="0">
                <a:solidFill>
                  <a:schemeClr val="bg1"/>
                </a:solidFill>
              </a:rPr>
              <a:t>es el </a:t>
            </a:r>
            <a:r>
              <a:rPr lang="es-ES" b="1" dirty="0">
                <a:solidFill>
                  <a:srgbClr val="FFFF00"/>
                </a:solidFill>
              </a:rPr>
              <a:t>único</a:t>
            </a:r>
            <a:r>
              <a:rPr lang="es-ES" b="1" dirty="0">
                <a:solidFill>
                  <a:schemeClr val="bg1"/>
                </a:solidFill>
              </a:rPr>
              <a:t> que puede generar </a:t>
            </a:r>
            <a:r>
              <a:rPr lang="es-ES" b="1" dirty="0">
                <a:solidFill>
                  <a:srgbClr val="FFFF00"/>
                </a:solidFill>
              </a:rPr>
              <a:t>imágenes más grandes </a:t>
            </a:r>
            <a:r>
              <a:rPr lang="es-ES" b="1" dirty="0">
                <a:solidFill>
                  <a:schemeClr val="bg1"/>
                </a:solidFill>
              </a:rPr>
              <a:t>que el objeto original.</a:t>
            </a:r>
            <a:endParaRPr lang="es-CL" b="1" dirty="0">
              <a:solidFill>
                <a:srgbClr val="FFFF00"/>
              </a:solidFill>
            </a:endParaRPr>
          </a:p>
        </p:txBody>
      </p:sp>
      <p:pic>
        <p:nvPicPr>
          <p:cNvPr id="8" name="Imagen 7"/>
          <p:cNvPicPr>
            <a:picLocks noChangeAspect="1"/>
          </p:cNvPicPr>
          <p:nvPr/>
        </p:nvPicPr>
        <p:blipFill>
          <a:blip r:embed="rId5"/>
          <a:stretch>
            <a:fillRect/>
          </a:stretch>
        </p:blipFill>
        <p:spPr>
          <a:xfrm>
            <a:off x="82474" y="233823"/>
            <a:ext cx="2334970" cy="701101"/>
          </a:xfrm>
          <a:prstGeom prst="rect">
            <a:avLst/>
          </a:prstGeom>
        </p:spPr>
      </p:pic>
    </p:spTree>
    <p:extLst>
      <p:ext uri="{BB962C8B-B14F-4D97-AF65-F5344CB8AC3E}">
        <p14:creationId xmlns:p14="http://schemas.microsoft.com/office/powerpoint/2010/main" val="269660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24D1144-A9B9-EE4E-4F69-FF17B5BC8260}"/>
              </a:ext>
            </a:extLst>
          </p:cNvPr>
          <p:cNvSpPr txBox="1"/>
          <p:nvPr/>
        </p:nvSpPr>
        <p:spPr>
          <a:xfrm>
            <a:off x="706438" y="1412995"/>
            <a:ext cx="7733441" cy="646331"/>
          </a:xfrm>
          <a:prstGeom prst="rect">
            <a:avLst/>
          </a:prstGeom>
          <a:noFill/>
        </p:spPr>
        <p:txBody>
          <a:bodyPr wrap="square" rtlCol="0">
            <a:spAutoFit/>
          </a:bodyPr>
          <a:lstStyle/>
          <a:p>
            <a:pPr algn="just"/>
            <a:r>
              <a:rPr lang="es-ES" dirty="0">
                <a:latin typeface="Arial" panose="020B0604020202020204" pitchFamily="34" charset="0"/>
                <a:ea typeface="Arial" panose="020B0604020202020204" pitchFamily="34" charset="0"/>
              </a:rPr>
              <a:t>Una persona se mira en un espejo y ve su imagen invertida. ¿En qué tipo de espejo se vio y en qué posición estaba respecto a este?</a:t>
            </a:r>
          </a:p>
        </p:txBody>
      </p:sp>
      <p:pic>
        <p:nvPicPr>
          <p:cNvPr id="21" name="Imagen 20"/>
          <p:cNvPicPr>
            <a:picLocks noChangeAspect="1"/>
          </p:cNvPicPr>
          <p:nvPr/>
        </p:nvPicPr>
        <p:blipFill>
          <a:blip r:embed="rId2"/>
          <a:stretch>
            <a:fillRect/>
          </a:stretch>
        </p:blipFill>
        <p:spPr>
          <a:xfrm>
            <a:off x="82475" y="230386"/>
            <a:ext cx="2334970" cy="701101"/>
          </a:xfrm>
          <a:prstGeom prst="rect">
            <a:avLst/>
          </a:prstGeom>
        </p:spPr>
      </p:pic>
      <p:grpSp>
        <p:nvGrpSpPr>
          <p:cNvPr id="4" name="Grupo 3">
            <a:extLst>
              <a:ext uri="{FF2B5EF4-FFF2-40B4-BE49-F238E27FC236}">
                <a16:creationId xmlns:a16="http://schemas.microsoft.com/office/drawing/2014/main" id="{5804264D-67A6-74A0-20B8-60F67814665E}"/>
              </a:ext>
            </a:extLst>
          </p:cNvPr>
          <p:cNvGrpSpPr/>
          <p:nvPr/>
        </p:nvGrpSpPr>
        <p:grpSpPr>
          <a:xfrm>
            <a:off x="5893547" y="4595034"/>
            <a:ext cx="2953766" cy="2027906"/>
            <a:chOff x="4986465" y="4856391"/>
            <a:chExt cx="2953766" cy="2027906"/>
          </a:xfrm>
        </p:grpSpPr>
        <p:grpSp>
          <p:nvGrpSpPr>
            <p:cNvPr id="5" name="22 Grupo">
              <a:extLst>
                <a:ext uri="{FF2B5EF4-FFF2-40B4-BE49-F238E27FC236}">
                  <a16:creationId xmlns:a16="http://schemas.microsoft.com/office/drawing/2014/main" id="{834BEEE4-B1F1-0C01-A967-AB0D2065510B}"/>
                </a:ext>
              </a:extLst>
            </p:cNvPr>
            <p:cNvGrpSpPr/>
            <p:nvPr/>
          </p:nvGrpSpPr>
          <p:grpSpPr>
            <a:xfrm>
              <a:off x="4986465" y="5252458"/>
              <a:ext cx="2893464" cy="1631839"/>
              <a:chOff x="5452677" y="595926"/>
              <a:chExt cx="3763222" cy="1811989"/>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677" y="595926"/>
                <a:ext cx="3481527"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915" y="1634570"/>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113110" y="4856391"/>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5378176" y="5836969"/>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sp>
        <p:nvSpPr>
          <p:cNvPr id="17" name="CuadroTexto 16">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9 – Espejos, cuaderno de ejercicios. CPECH.</a:t>
            </a:r>
            <a:endParaRPr lang="es-CL" sz="1000" b="1" dirty="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152514144"/>
              </p:ext>
            </p:extLst>
          </p:nvPr>
        </p:nvGraphicFramePr>
        <p:xfrm>
          <a:off x="706438" y="2306917"/>
          <a:ext cx="5210964" cy="1828800"/>
        </p:xfrm>
        <a:graphic>
          <a:graphicData uri="http://schemas.openxmlformats.org/drawingml/2006/table">
            <a:tbl>
              <a:tblPr/>
              <a:tblGrid>
                <a:gridCol w="386716">
                  <a:extLst>
                    <a:ext uri="{9D8B030D-6E8A-4147-A177-3AD203B41FA5}">
                      <a16:colId xmlns:a16="http://schemas.microsoft.com/office/drawing/2014/main" val="328087697"/>
                    </a:ext>
                  </a:extLst>
                </a:gridCol>
                <a:gridCol w="2031499">
                  <a:extLst>
                    <a:ext uri="{9D8B030D-6E8A-4147-A177-3AD203B41FA5}">
                      <a16:colId xmlns:a16="http://schemas.microsoft.com/office/drawing/2014/main" val="2480069703"/>
                    </a:ext>
                  </a:extLst>
                </a:gridCol>
                <a:gridCol w="2792749">
                  <a:extLst>
                    <a:ext uri="{9D8B030D-6E8A-4147-A177-3AD203B41FA5}">
                      <a16:colId xmlns:a16="http://schemas.microsoft.com/office/drawing/2014/main" val="1086010105"/>
                    </a:ext>
                  </a:extLst>
                </a:gridCol>
              </a:tblGrid>
              <a:tr h="198120">
                <a:tc>
                  <a:txBody>
                    <a:bodyPr/>
                    <a:lstStyle/>
                    <a:p>
                      <a:pPr marR="23495" algn="ctr" rtl="0" fontAlgn="t">
                        <a:spcBef>
                          <a:spcPts val="0"/>
                        </a:spcBef>
                        <a:spcAft>
                          <a:spcPts val="0"/>
                        </a:spcAft>
                      </a:pPr>
                      <a:endParaRPr lang="es-CL" sz="1800" dirty="0">
                        <a:effectLst/>
                        <a:latin typeface="Arial" panose="020B0604020202020204" pitchFamily="34" charset="0"/>
                        <a:cs typeface="Arial" panose="020B0604020202020204" pitchFamily="34" charset="0"/>
                      </a:endParaRPr>
                    </a:p>
                  </a:txBody>
                  <a:tcPr marL="68580" marR="6858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23495" lvl="0" indent="0" algn="ctr" defTabSz="914400" rtl="0" eaLnBrk="1" fontAlgn="t" latinLnBrk="0" hangingPunct="1">
                        <a:lnSpc>
                          <a:spcPct val="100000"/>
                        </a:lnSpc>
                        <a:spcBef>
                          <a:spcPts val="0"/>
                        </a:spcBef>
                        <a:spcAft>
                          <a:spcPts val="0"/>
                        </a:spcAft>
                        <a:buClrTx/>
                        <a:buSzTx/>
                        <a:buFontTx/>
                        <a:buNone/>
                        <a:tabLst/>
                        <a:defRPr/>
                      </a:pPr>
                      <a:r>
                        <a:rPr lang="es-CL" sz="1800" b="1" i="0" u="none" strike="noStrike" dirty="0">
                          <a:solidFill>
                            <a:srgbClr val="000000"/>
                          </a:solidFill>
                          <a:effectLst/>
                          <a:latin typeface="Arial" panose="020B0604020202020204" pitchFamily="34" charset="0"/>
                          <a:cs typeface="Arial" panose="020B0604020202020204" pitchFamily="34" charset="0"/>
                        </a:rPr>
                        <a:t>Tipo de espejo</a:t>
                      </a:r>
                      <a:endParaRPr lang="es-CL"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b="1" i="0" u="none" strike="noStrike" dirty="0">
                          <a:solidFill>
                            <a:srgbClr val="000000"/>
                          </a:solidFill>
                          <a:effectLst/>
                          <a:latin typeface="Arial" panose="020B0604020202020204" pitchFamily="34" charset="0"/>
                          <a:cs typeface="Arial" panose="020B0604020202020204" pitchFamily="34" charset="0"/>
                        </a:rPr>
                        <a:t>Posición</a:t>
                      </a:r>
                      <a:endParaRPr lang="es-CL"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24434575"/>
                  </a:ext>
                </a:extLst>
              </a:tr>
              <a:tr h="141605">
                <a:tc>
                  <a:txBody>
                    <a:bodyPr/>
                    <a:lstStyle/>
                    <a:p>
                      <a:pPr algn="just"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A)</a:t>
                      </a:r>
                      <a:endParaRPr lang="es-CL" sz="18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R="23495" algn="ctr"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Convexo</a:t>
                      </a:r>
                      <a:endParaRPr lang="es-CL"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23495" algn="ctr" rtl="0" fontAlgn="t">
                        <a:spcBef>
                          <a:spcPts val="0"/>
                        </a:spcBef>
                        <a:spcAft>
                          <a:spcPts val="0"/>
                        </a:spcAft>
                      </a:pPr>
                      <a:r>
                        <a:rPr lang="es-CL" sz="1800" b="0" i="0" u="none" strike="noStrike">
                          <a:solidFill>
                            <a:srgbClr val="000000"/>
                          </a:solidFill>
                          <a:effectLst/>
                          <a:latin typeface="Arial" panose="020B0604020202020204" pitchFamily="34" charset="0"/>
                          <a:cs typeface="Arial" panose="020B0604020202020204" pitchFamily="34" charset="0"/>
                        </a:rPr>
                        <a:t>Alejado de su foco</a:t>
                      </a:r>
                      <a:endParaRPr lang="es-CL" sz="180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2187162"/>
                  </a:ext>
                </a:extLst>
              </a:tr>
              <a:tr h="141605">
                <a:tc>
                  <a:txBody>
                    <a:bodyPr/>
                    <a:lstStyle/>
                    <a:p>
                      <a:pPr algn="just"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B)</a:t>
                      </a:r>
                      <a:endParaRPr lang="es-CL" sz="18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R="23495" algn="ctr"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Convexo</a:t>
                      </a:r>
                      <a:endParaRPr lang="es-CL"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23495" algn="ctr" rtl="0" fontAlgn="t">
                        <a:spcBef>
                          <a:spcPts val="0"/>
                        </a:spcBef>
                        <a:spcAft>
                          <a:spcPts val="0"/>
                        </a:spcAft>
                      </a:pPr>
                      <a:r>
                        <a:rPr lang="es-ES" sz="1800" b="0" i="0" u="none" strike="noStrike" dirty="0">
                          <a:solidFill>
                            <a:srgbClr val="000000"/>
                          </a:solidFill>
                          <a:effectLst/>
                          <a:latin typeface="Arial" panose="020B0604020202020204" pitchFamily="34" charset="0"/>
                          <a:cs typeface="Arial" panose="020B0604020202020204" pitchFamily="34" charset="0"/>
                        </a:rPr>
                        <a:t>Entre el foco y el espejo</a:t>
                      </a:r>
                      <a:endParaRPr lang="es-ES"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49018519"/>
                  </a:ext>
                </a:extLst>
              </a:tr>
              <a:tr h="147320">
                <a:tc>
                  <a:txBody>
                    <a:bodyPr/>
                    <a:lstStyle/>
                    <a:p>
                      <a:pPr algn="just"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C)</a:t>
                      </a:r>
                      <a:endParaRPr lang="es-CL" sz="18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R="23495" algn="ctr"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Cóncavo</a:t>
                      </a:r>
                      <a:endParaRPr lang="es-CL"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23495" algn="ctr"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Alejado de su foco</a:t>
                      </a:r>
                      <a:endParaRPr lang="es-CL"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76905706"/>
                  </a:ext>
                </a:extLst>
              </a:tr>
              <a:tr h="141605">
                <a:tc>
                  <a:txBody>
                    <a:bodyPr/>
                    <a:lstStyle/>
                    <a:p>
                      <a:pPr algn="just"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D)</a:t>
                      </a:r>
                      <a:endParaRPr lang="es-CL" sz="18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R="23495" algn="ctr" rtl="0" fontAlgn="t">
                        <a:spcBef>
                          <a:spcPts val="0"/>
                        </a:spcBef>
                        <a:spcAft>
                          <a:spcPts val="0"/>
                        </a:spcAft>
                      </a:pPr>
                      <a:r>
                        <a:rPr lang="es-CL" sz="1800" b="0" i="0" u="none" strike="noStrike" dirty="0">
                          <a:solidFill>
                            <a:srgbClr val="000000"/>
                          </a:solidFill>
                          <a:effectLst/>
                          <a:latin typeface="Arial" panose="020B0604020202020204" pitchFamily="34" charset="0"/>
                          <a:cs typeface="Arial" panose="020B0604020202020204" pitchFamily="34" charset="0"/>
                        </a:rPr>
                        <a:t>Cóncavo</a:t>
                      </a:r>
                      <a:endParaRPr lang="es-CL"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R="23495" algn="ctr" rtl="0" fontAlgn="t">
                        <a:spcBef>
                          <a:spcPts val="0"/>
                        </a:spcBef>
                        <a:spcAft>
                          <a:spcPts val="0"/>
                        </a:spcAft>
                      </a:pPr>
                      <a:r>
                        <a:rPr lang="es-ES" sz="1800" b="0" i="0" u="none" strike="noStrike" dirty="0">
                          <a:solidFill>
                            <a:srgbClr val="000000"/>
                          </a:solidFill>
                          <a:effectLst/>
                          <a:latin typeface="Arial" panose="020B0604020202020204" pitchFamily="34" charset="0"/>
                          <a:cs typeface="Arial" panose="020B0604020202020204" pitchFamily="34" charset="0"/>
                        </a:rPr>
                        <a:t>Entre el foco y el espejo</a:t>
                      </a:r>
                      <a:endParaRPr lang="es-ES" sz="18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06405514"/>
                  </a:ext>
                </a:extLst>
              </a:tr>
            </a:tbl>
          </a:graphicData>
        </a:graphic>
      </p:graphicFrame>
    </p:spTree>
    <p:extLst>
      <p:ext uri="{BB962C8B-B14F-4D97-AF65-F5344CB8AC3E}">
        <p14:creationId xmlns:p14="http://schemas.microsoft.com/office/powerpoint/2010/main" val="26310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06FACDB1-2155-5C4C-27A1-C29D63D96EA5}"/>
              </a:ext>
            </a:extLst>
          </p:cNvPr>
          <p:cNvSpPr/>
          <p:nvPr/>
        </p:nvSpPr>
        <p:spPr>
          <a:xfrm>
            <a:off x="3673625" y="552215"/>
            <a:ext cx="1795244" cy="77178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Óptica geométrica</a:t>
            </a:r>
          </a:p>
        </p:txBody>
      </p:sp>
      <p:sp>
        <p:nvSpPr>
          <p:cNvPr id="7" name="Rectángulo: esquinas redondeadas 6">
            <a:extLst>
              <a:ext uri="{FF2B5EF4-FFF2-40B4-BE49-F238E27FC236}">
                <a16:creationId xmlns:a16="http://schemas.microsoft.com/office/drawing/2014/main" id="{AE298369-607A-CCC4-5A3D-7A49573F8FEF}"/>
              </a:ext>
            </a:extLst>
          </p:cNvPr>
          <p:cNvSpPr/>
          <p:nvPr/>
        </p:nvSpPr>
        <p:spPr>
          <a:xfrm>
            <a:off x="815821" y="1635768"/>
            <a:ext cx="1795244" cy="551944"/>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solidFill>
                  <a:schemeClr val="tx1"/>
                </a:solidFill>
              </a:rPr>
              <a:t>Espejos</a:t>
            </a:r>
          </a:p>
        </p:txBody>
      </p:sp>
      <p:sp>
        <p:nvSpPr>
          <p:cNvPr id="8" name="Rectángulo: esquinas redondeadas 7">
            <a:extLst>
              <a:ext uri="{FF2B5EF4-FFF2-40B4-BE49-F238E27FC236}">
                <a16:creationId xmlns:a16="http://schemas.microsoft.com/office/drawing/2014/main" id="{17E40070-6000-5DE5-3874-1B6C20470BF6}"/>
              </a:ext>
            </a:extLst>
          </p:cNvPr>
          <p:cNvSpPr/>
          <p:nvPr/>
        </p:nvSpPr>
        <p:spPr>
          <a:xfrm>
            <a:off x="3393621" y="1733578"/>
            <a:ext cx="1795244" cy="642910"/>
          </a:xfrm>
          <a:prstGeom prst="roundRect">
            <a:avLst/>
          </a:prstGeom>
          <a:solidFill>
            <a:schemeClr val="accent2">
              <a:lumMod val="40000"/>
              <a:lumOff val="6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b="1" dirty="0">
                <a:solidFill>
                  <a:schemeClr val="tx1"/>
                </a:solidFill>
              </a:rPr>
              <a:t>Planos</a:t>
            </a:r>
          </a:p>
        </p:txBody>
      </p:sp>
      <p:cxnSp>
        <p:nvCxnSpPr>
          <p:cNvPr id="9" name="Conector: curvado 8">
            <a:extLst>
              <a:ext uri="{FF2B5EF4-FFF2-40B4-BE49-F238E27FC236}">
                <a16:creationId xmlns:a16="http://schemas.microsoft.com/office/drawing/2014/main" id="{1775666F-CE1E-A5F6-784C-A7C01F11485F}"/>
              </a:ext>
            </a:extLst>
          </p:cNvPr>
          <p:cNvCxnSpPr>
            <a:cxnSpLocks/>
            <a:stCxn id="4" idx="1"/>
            <a:endCxn id="7" idx="0"/>
          </p:cNvCxnSpPr>
          <p:nvPr/>
        </p:nvCxnSpPr>
        <p:spPr>
          <a:xfrm rot="10800000" flipV="1">
            <a:off x="1713443" y="938108"/>
            <a:ext cx="1960182" cy="697659"/>
          </a:xfrm>
          <a:prstGeom prst="curvedConnector2">
            <a:avLst/>
          </a:prstGeom>
          <a:ln w="38100">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id="{E76F1A74-32CF-5C1A-FEF5-FA47DA443C0C}"/>
              </a:ext>
            </a:extLst>
          </p:cNvPr>
          <p:cNvSpPr/>
          <p:nvPr/>
        </p:nvSpPr>
        <p:spPr>
          <a:xfrm>
            <a:off x="798706" y="2800093"/>
            <a:ext cx="1795244" cy="771788"/>
          </a:xfrm>
          <a:prstGeom prst="roundRect">
            <a:avLst/>
          </a:prstGeom>
          <a:solidFill>
            <a:schemeClr val="accent2">
              <a:lumMod val="40000"/>
              <a:lumOff val="6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b="1" dirty="0">
                <a:solidFill>
                  <a:schemeClr val="tx1"/>
                </a:solidFill>
              </a:rPr>
              <a:t>Cóncavos</a:t>
            </a:r>
          </a:p>
        </p:txBody>
      </p:sp>
      <p:sp>
        <p:nvSpPr>
          <p:cNvPr id="11" name="Rectángulo: esquinas redondeadas 10">
            <a:extLst>
              <a:ext uri="{FF2B5EF4-FFF2-40B4-BE49-F238E27FC236}">
                <a16:creationId xmlns:a16="http://schemas.microsoft.com/office/drawing/2014/main" id="{C6F48B5A-8823-9430-432A-60DF5A45A6C5}"/>
              </a:ext>
            </a:extLst>
          </p:cNvPr>
          <p:cNvSpPr/>
          <p:nvPr/>
        </p:nvSpPr>
        <p:spPr>
          <a:xfrm>
            <a:off x="3844871" y="4578281"/>
            <a:ext cx="1795244" cy="771788"/>
          </a:xfrm>
          <a:prstGeom prst="roundRect">
            <a:avLst/>
          </a:prstGeom>
          <a:solidFill>
            <a:schemeClr val="accent2">
              <a:lumMod val="40000"/>
              <a:lumOff val="6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b="1" dirty="0">
                <a:solidFill>
                  <a:schemeClr val="tx1"/>
                </a:solidFill>
              </a:rPr>
              <a:t>Convexos</a:t>
            </a:r>
          </a:p>
        </p:txBody>
      </p:sp>
      <p:cxnSp>
        <p:nvCxnSpPr>
          <p:cNvPr id="14" name="Conector: curvado 13">
            <a:extLst>
              <a:ext uri="{FF2B5EF4-FFF2-40B4-BE49-F238E27FC236}">
                <a16:creationId xmlns:a16="http://schemas.microsoft.com/office/drawing/2014/main" id="{FCE79064-F33E-1755-70C0-A0C80FF40045}"/>
              </a:ext>
            </a:extLst>
          </p:cNvPr>
          <p:cNvCxnSpPr>
            <a:cxnSpLocks/>
            <a:stCxn id="7" idx="3"/>
            <a:endCxn id="8" idx="1"/>
          </p:cNvCxnSpPr>
          <p:nvPr/>
        </p:nvCxnSpPr>
        <p:spPr>
          <a:xfrm>
            <a:off x="2611065" y="1911740"/>
            <a:ext cx="782556" cy="143293"/>
          </a:xfrm>
          <a:prstGeom prst="curvedConnector3">
            <a:avLst>
              <a:gd name="adj1" fmla="val 50000"/>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Conector: curvado 15">
            <a:extLst>
              <a:ext uri="{FF2B5EF4-FFF2-40B4-BE49-F238E27FC236}">
                <a16:creationId xmlns:a16="http://schemas.microsoft.com/office/drawing/2014/main" id="{5B88740C-C065-2978-7FD7-4ACC51E7A583}"/>
              </a:ext>
            </a:extLst>
          </p:cNvPr>
          <p:cNvCxnSpPr>
            <a:cxnSpLocks/>
            <a:stCxn id="7" idx="3"/>
            <a:endCxn id="11" idx="1"/>
          </p:cNvCxnSpPr>
          <p:nvPr/>
        </p:nvCxnSpPr>
        <p:spPr>
          <a:xfrm>
            <a:off x="2611065" y="1911740"/>
            <a:ext cx="1233806" cy="3052435"/>
          </a:xfrm>
          <a:prstGeom prst="curvedConnector3">
            <a:avLst>
              <a:gd name="adj1" fmla="val 50000"/>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Conector: curvado 18">
            <a:extLst>
              <a:ext uri="{FF2B5EF4-FFF2-40B4-BE49-F238E27FC236}">
                <a16:creationId xmlns:a16="http://schemas.microsoft.com/office/drawing/2014/main" id="{7EA246A7-0A6C-A70C-7F3B-01B9F5F3404A}"/>
              </a:ext>
            </a:extLst>
          </p:cNvPr>
          <p:cNvCxnSpPr>
            <a:cxnSpLocks/>
            <a:stCxn id="7" idx="3"/>
            <a:endCxn id="10" idx="1"/>
          </p:cNvCxnSpPr>
          <p:nvPr/>
        </p:nvCxnSpPr>
        <p:spPr>
          <a:xfrm flipH="1">
            <a:off x="798706" y="1911740"/>
            <a:ext cx="1812359" cy="1274247"/>
          </a:xfrm>
          <a:prstGeom prst="curvedConnector5">
            <a:avLst>
              <a:gd name="adj1" fmla="val -12613"/>
              <a:gd name="adj2" fmla="val 45687"/>
              <a:gd name="adj3" fmla="val 112613"/>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2" name="Imagen 21" descr="Una persona frente a un espejo&#10;&#10;Descripción generada automáticamente con confianza media">
            <a:extLst>
              <a:ext uri="{FF2B5EF4-FFF2-40B4-BE49-F238E27FC236}">
                <a16:creationId xmlns:a16="http://schemas.microsoft.com/office/drawing/2014/main" id="{21BD7F6F-745B-196A-5901-B7AF617CE8A7}"/>
              </a:ext>
            </a:extLst>
          </p:cNvPr>
          <p:cNvPicPr>
            <a:picLocks noChangeAspect="1"/>
          </p:cNvPicPr>
          <p:nvPr/>
        </p:nvPicPr>
        <p:blipFill rotWithShape="1">
          <a:blip r:embed="rId2"/>
          <a:srcRect l="7890" r="26606"/>
          <a:stretch/>
        </p:blipFill>
        <p:spPr>
          <a:xfrm>
            <a:off x="6057459" y="1072000"/>
            <a:ext cx="2384460" cy="2047580"/>
          </a:xfrm>
          <a:prstGeom prst="rect">
            <a:avLst/>
          </a:prstGeom>
          <a:ln w="38100" cap="sq">
            <a:solidFill>
              <a:srgbClr val="A7BA1A"/>
            </a:solidFill>
            <a:prstDash val="solid"/>
            <a:miter lim="800000"/>
          </a:ln>
          <a:effectLst/>
        </p:spPr>
      </p:pic>
      <p:sp>
        <p:nvSpPr>
          <p:cNvPr id="23" name="Rectángulo: esquinas redondeadas 22">
            <a:extLst>
              <a:ext uri="{FF2B5EF4-FFF2-40B4-BE49-F238E27FC236}">
                <a16:creationId xmlns:a16="http://schemas.microsoft.com/office/drawing/2014/main" id="{4334E8CD-9DEA-E4DD-D412-B66F86B6C534}"/>
              </a:ext>
            </a:extLst>
          </p:cNvPr>
          <p:cNvSpPr/>
          <p:nvPr/>
        </p:nvSpPr>
        <p:spPr>
          <a:xfrm>
            <a:off x="6036582" y="3062646"/>
            <a:ext cx="2387167" cy="771789"/>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t>Imágenes virtuales, derechas y de igual tamaño. </a:t>
            </a:r>
          </a:p>
        </p:txBody>
      </p:sp>
      <p:pic>
        <p:nvPicPr>
          <p:cNvPr id="24" name="Imagen 23" descr="Un reloj en el medio&#10;&#10;Descripción generada automáticamente con confianza baja">
            <a:extLst>
              <a:ext uri="{FF2B5EF4-FFF2-40B4-BE49-F238E27FC236}">
                <a16:creationId xmlns:a16="http://schemas.microsoft.com/office/drawing/2014/main" id="{5EA6A3CD-538D-6659-C1E9-2150A995CF9A}"/>
              </a:ext>
            </a:extLst>
          </p:cNvPr>
          <p:cNvPicPr>
            <a:picLocks noChangeAspect="1"/>
          </p:cNvPicPr>
          <p:nvPr/>
        </p:nvPicPr>
        <p:blipFill rotWithShape="1">
          <a:blip r:embed="rId3"/>
          <a:srcRect l="13196" t="4201" r="19027" b="3386"/>
          <a:stretch/>
        </p:blipFill>
        <p:spPr>
          <a:xfrm>
            <a:off x="6018410" y="4034792"/>
            <a:ext cx="2423509" cy="1858766"/>
          </a:xfrm>
          <a:prstGeom prst="rect">
            <a:avLst/>
          </a:prstGeom>
          <a:ln w="38100" cap="sq">
            <a:solidFill>
              <a:srgbClr val="A7BA1A"/>
            </a:solidFill>
            <a:prstDash val="solid"/>
            <a:miter lim="800000"/>
          </a:ln>
          <a:effectLst/>
        </p:spPr>
      </p:pic>
      <p:cxnSp>
        <p:nvCxnSpPr>
          <p:cNvPr id="25" name="Conector: curvado 24">
            <a:extLst>
              <a:ext uri="{FF2B5EF4-FFF2-40B4-BE49-F238E27FC236}">
                <a16:creationId xmlns:a16="http://schemas.microsoft.com/office/drawing/2014/main" id="{272C7785-CC17-9645-22E2-0864D969F214}"/>
              </a:ext>
            </a:extLst>
          </p:cNvPr>
          <p:cNvCxnSpPr>
            <a:cxnSpLocks/>
            <a:stCxn id="8" idx="3"/>
            <a:endCxn id="22" idx="1"/>
          </p:cNvCxnSpPr>
          <p:nvPr/>
        </p:nvCxnSpPr>
        <p:spPr>
          <a:xfrm>
            <a:off x="5188865" y="2055033"/>
            <a:ext cx="868594" cy="40757"/>
          </a:xfrm>
          <a:prstGeom prst="curvedConnector3">
            <a:avLst>
              <a:gd name="adj1" fmla="val 50000"/>
            </a:avLst>
          </a:prstGeom>
          <a:ln w="38100">
            <a:solidFill>
              <a:srgbClr val="ED7D3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Conector: curvado 25">
            <a:extLst>
              <a:ext uri="{FF2B5EF4-FFF2-40B4-BE49-F238E27FC236}">
                <a16:creationId xmlns:a16="http://schemas.microsoft.com/office/drawing/2014/main" id="{69D2217C-3446-6D21-0833-530FFAC2A3E8}"/>
              </a:ext>
            </a:extLst>
          </p:cNvPr>
          <p:cNvCxnSpPr>
            <a:cxnSpLocks/>
            <a:stCxn id="11" idx="3"/>
            <a:endCxn id="24" idx="1"/>
          </p:cNvCxnSpPr>
          <p:nvPr/>
        </p:nvCxnSpPr>
        <p:spPr>
          <a:xfrm>
            <a:off x="5640115" y="4964175"/>
            <a:ext cx="378295" cy="12700"/>
          </a:xfrm>
          <a:prstGeom prst="curvedConnector3">
            <a:avLst>
              <a:gd name="adj1" fmla="val 50000"/>
            </a:avLst>
          </a:prstGeom>
          <a:ln w="38100">
            <a:solidFill>
              <a:srgbClr val="ED7D3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8FE2B176-945B-2040-122B-9FFEED6BA721}"/>
              </a:ext>
            </a:extLst>
          </p:cNvPr>
          <p:cNvSpPr/>
          <p:nvPr/>
        </p:nvSpPr>
        <p:spPr>
          <a:xfrm>
            <a:off x="6036582" y="5830575"/>
            <a:ext cx="2423509" cy="771789"/>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t>Imágenes virtuales, derechas y de menor tamaño. </a:t>
            </a:r>
          </a:p>
        </p:txBody>
      </p:sp>
      <p:pic>
        <p:nvPicPr>
          <p:cNvPr id="28" name="Imagen 27" descr="Gráfico, Diagrama&#10;&#10;Descripción generada automáticamente con confianza media">
            <a:extLst>
              <a:ext uri="{FF2B5EF4-FFF2-40B4-BE49-F238E27FC236}">
                <a16:creationId xmlns:a16="http://schemas.microsoft.com/office/drawing/2014/main" id="{798BBD08-6F00-3B77-C329-5278D96D885F}"/>
              </a:ext>
            </a:extLst>
          </p:cNvPr>
          <p:cNvPicPr>
            <a:picLocks noChangeAspect="1"/>
          </p:cNvPicPr>
          <p:nvPr/>
        </p:nvPicPr>
        <p:blipFill rotWithShape="1">
          <a:blip r:embed="rId4"/>
          <a:srcRect l="13532" t="4510" r="18715" b="2824"/>
          <a:stretch/>
        </p:blipFill>
        <p:spPr>
          <a:xfrm>
            <a:off x="505428" y="3913490"/>
            <a:ext cx="2381800" cy="1832430"/>
          </a:xfrm>
          <a:prstGeom prst="rect">
            <a:avLst/>
          </a:prstGeom>
          <a:ln w="38100" cap="sq">
            <a:solidFill>
              <a:srgbClr val="A7BA1A"/>
            </a:solidFill>
            <a:prstDash val="solid"/>
            <a:miter lim="800000"/>
          </a:ln>
          <a:effectLst/>
        </p:spPr>
      </p:pic>
      <p:cxnSp>
        <p:nvCxnSpPr>
          <p:cNvPr id="29" name="Conector: curvado 28">
            <a:extLst>
              <a:ext uri="{FF2B5EF4-FFF2-40B4-BE49-F238E27FC236}">
                <a16:creationId xmlns:a16="http://schemas.microsoft.com/office/drawing/2014/main" id="{D1D9DE42-F78B-C991-B573-C9A22730144B}"/>
              </a:ext>
            </a:extLst>
          </p:cNvPr>
          <p:cNvCxnSpPr>
            <a:cxnSpLocks/>
            <a:stCxn id="10" idx="2"/>
            <a:endCxn id="28" idx="0"/>
          </p:cNvCxnSpPr>
          <p:nvPr/>
        </p:nvCxnSpPr>
        <p:spPr>
          <a:xfrm rot="5400000">
            <a:off x="1525524" y="3742685"/>
            <a:ext cx="341609" cy="12700"/>
          </a:xfrm>
          <a:prstGeom prst="curvedConnector3">
            <a:avLst>
              <a:gd name="adj1" fmla="val 50000"/>
            </a:avLst>
          </a:prstGeom>
          <a:ln w="38100">
            <a:solidFill>
              <a:srgbClr val="ED7D3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ectángulo: esquinas redondeadas 29">
            <a:extLst>
              <a:ext uri="{FF2B5EF4-FFF2-40B4-BE49-F238E27FC236}">
                <a16:creationId xmlns:a16="http://schemas.microsoft.com/office/drawing/2014/main" id="{77C5FE8B-27DF-97EE-D761-9FFAE9D632C7}"/>
              </a:ext>
            </a:extLst>
          </p:cNvPr>
          <p:cNvSpPr/>
          <p:nvPr/>
        </p:nvSpPr>
        <p:spPr>
          <a:xfrm>
            <a:off x="246246" y="5723698"/>
            <a:ext cx="2917279" cy="834996"/>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t>Las características de la imagen dependen de la posición en la que se encuentre el objeto.</a:t>
            </a:r>
          </a:p>
        </p:txBody>
      </p:sp>
      <p:pic>
        <p:nvPicPr>
          <p:cNvPr id="21" name="Imagen 20"/>
          <p:cNvPicPr>
            <a:picLocks noChangeAspect="1"/>
          </p:cNvPicPr>
          <p:nvPr/>
        </p:nvPicPr>
        <p:blipFill>
          <a:blip r:embed="rId5"/>
          <a:stretch>
            <a:fillRect/>
          </a:stretch>
        </p:blipFill>
        <p:spPr>
          <a:xfrm>
            <a:off x="44725" y="231673"/>
            <a:ext cx="2334970" cy="695004"/>
          </a:xfrm>
          <a:prstGeom prst="rect">
            <a:avLst/>
          </a:prstGeom>
        </p:spPr>
      </p:pic>
    </p:spTree>
    <p:extLst>
      <p:ext uri="{BB962C8B-B14F-4D97-AF65-F5344CB8AC3E}">
        <p14:creationId xmlns:p14="http://schemas.microsoft.com/office/powerpoint/2010/main" val="187038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23" grpId="0" animBg="1"/>
      <p:bldP spid="27"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573B-C537-85DF-1B7D-6695497F8AAD}"/>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9565E29D-D297-28EA-AD07-37FAB1C427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60" t="4040" r="66205" b="-4040"/>
          <a:stretch/>
        </p:blipFill>
        <p:spPr>
          <a:xfrm>
            <a:off x="-104996" y="3746892"/>
            <a:ext cx="2912663" cy="3890638"/>
          </a:xfrm>
          <a:prstGeom prst="rect">
            <a:avLst/>
          </a:prstGeom>
        </p:spPr>
      </p:pic>
      <p:sp>
        <p:nvSpPr>
          <p:cNvPr id="21" name="Freeform 9">
            <a:extLst>
              <a:ext uri="{FF2B5EF4-FFF2-40B4-BE49-F238E27FC236}">
                <a16:creationId xmlns:a16="http://schemas.microsoft.com/office/drawing/2014/main" id="{40A9BED6-68D8-B4D3-26D5-1E96618DACF5}"/>
              </a:ext>
            </a:extLst>
          </p:cNvPr>
          <p:cNvSpPr/>
          <p:nvPr/>
        </p:nvSpPr>
        <p:spPr>
          <a:xfrm>
            <a:off x="8060183" y="214264"/>
            <a:ext cx="982790"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L"/>
          </a:p>
        </p:txBody>
      </p:sp>
      <p:pic>
        <p:nvPicPr>
          <p:cNvPr id="3" name="Imagen 2">
            <a:extLst>
              <a:ext uri="{FF2B5EF4-FFF2-40B4-BE49-F238E27FC236}">
                <a16:creationId xmlns:a16="http://schemas.microsoft.com/office/drawing/2014/main" id="{4D0DE937-DCCA-45FC-D100-167B2AD9153E}"/>
              </a:ext>
            </a:extLst>
          </p:cNvPr>
          <p:cNvPicPr>
            <a:picLocks noChangeAspect="1"/>
          </p:cNvPicPr>
          <p:nvPr/>
        </p:nvPicPr>
        <p:blipFill>
          <a:blip r:embed="rId4"/>
          <a:srcRect b="8311"/>
          <a:stretch>
            <a:fillRect/>
          </a:stretch>
        </p:blipFill>
        <p:spPr>
          <a:xfrm>
            <a:off x="2807667" y="214264"/>
            <a:ext cx="5292246" cy="6288066"/>
          </a:xfrm>
          <a:prstGeom prst="rect">
            <a:avLst/>
          </a:prstGeom>
        </p:spPr>
      </p:pic>
    </p:spTree>
    <p:extLst>
      <p:ext uri="{BB962C8B-B14F-4D97-AF65-F5344CB8AC3E}">
        <p14:creationId xmlns:p14="http://schemas.microsoft.com/office/powerpoint/2010/main" val="45151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E37D-A272-BBFC-8BE9-825701442EE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EEA4C6F-9F05-98D7-D56B-DD7822B85C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60" t="4040" r="66205" b="-4040"/>
          <a:stretch/>
        </p:blipFill>
        <p:spPr>
          <a:xfrm>
            <a:off x="-104996" y="3746892"/>
            <a:ext cx="2912663" cy="3890638"/>
          </a:xfrm>
          <a:prstGeom prst="rect">
            <a:avLst/>
          </a:prstGeom>
        </p:spPr>
      </p:pic>
      <p:sp>
        <p:nvSpPr>
          <p:cNvPr id="21" name="Freeform 9">
            <a:extLst>
              <a:ext uri="{FF2B5EF4-FFF2-40B4-BE49-F238E27FC236}">
                <a16:creationId xmlns:a16="http://schemas.microsoft.com/office/drawing/2014/main" id="{9D689252-040E-F908-EAAA-4E5A39DDFAF2}"/>
              </a:ext>
            </a:extLst>
          </p:cNvPr>
          <p:cNvSpPr/>
          <p:nvPr/>
        </p:nvSpPr>
        <p:spPr>
          <a:xfrm>
            <a:off x="8060183" y="214264"/>
            <a:ext cx="982790"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L"/>
          </a:p>
        </p:txBody>
      </p:sp>
      <p:pic>
        <p:nvPicPr>
          <p:cNvPr id="4" name="Imagen 3">
            <a:extLst>
              <a:ext uri="{FF2B5EF4-FFF2-40B4-BE49-F238E27FC236}">
                <a16:creationId xmlns:a16="http://schemas.microsoft.com/office/drawing/2014/main" id="{8152FA63-BD37-77F7-7144-88ADF6C3F21A}"/>
              </a:ext>
            </a:extLst>
          </p:cNvPr>
          <p:cNvPicPr>
            <a:picLocks noChangeAspect="1"/>
          </p:cNvPicPr>
          <p:nvPr/>
        </p:nvPicPr>
        <p:blipFill>
          <a:blip r:embed="rId4"/>
          <a:stretch>
            <a:fillRect/>
          </a:stretch>
        </p:blipFill>
        <p:spPr>
          <a:xfrm>
            <a:off x="2699357" y="100208"/>
            <a:ext cx="5360825" cy="6757792"/>
          </a:xfrm>
          <a:prstGeom prst="rect">
            <a:avLst/>
          </a:prstGeom>
        </p:spPr>
      </p:pic>
    </p:spTree>
    <p:extLst>
      <p:ext uri="{BB962C8B-B14F-4D97-AF65-F5344CB8AC3E}">
        <p14:creationId xmlns:p14="http://schemas.microsoft.com/office/powerpoint/2010/main" val="64770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1BC65F7-7F57-D14A-AD90-5BE88D31BBA9}"/>
              </a:ext>
            </a:extLst>
          </p:cNvPr>
          <p:cNvSpPr txBox="1"/>
          <p:nvPr/>
        </p:nvSpPr>
        <p:spPr>
          <a:xfrm>
            <a:off x="541103" y="1080480"/>
            <a:ext cx="7260904" cy="369332"/>
          </a:xfrm>
          <a:prstGeom prst="rect">
            <a:avLst/>
          </a:prstGeom>
          <a:noFill/>
        </p:spPr>
        <p:txBody>
          <a:bodyPr wrap="square" rtlCol="0">
            <a:spAutoFit/>
          </a:bodyPr>
          <a:lstStyle/>
          <a:p>
            <a:pPr algn="just"/>
            <a:r>
              <a:rPr lang="es-ES" dirty="0"/>
              <a:t>Revisemos el siguiente video. Luego, responde la pregunta:</a:t>
            </a:r>
            <a:endParaRPr lang="es-CL" dirty="0"/>
          </a:p>
        </p:txBody>
      </p:sp>
      <p:pic>
        <p:nvPicPr>
          <p:cNvPr id="11" name="Imagen 10"/>
          <p:cNvPicPr>
            <a:picLocks noChangeAspect="1"/>
          </p:cNvPicPr>
          <p:nvPr/>
        </p:nvPicPr>
        <p:blipFill>
          <a:blip r:embed="rId5"/>
          <a:stretch>
            <a:fillRect/>
          </a:stretch>
        </p:blipFill>
        <p:spPr>
          <a:xfrm>
            <a:off x="92132" y="249237"/>
            <a:ext cx="2334970" cy="701101"/>
          </a:xfrm>
          <a:prstGeom prst="rect">
            <a:avLst/>
          </a:prstGeom>
        </p:spPr>
      </p:pic>
      <p:sp>
        <p:nvSpPr>
          <p:cNvPr id="12" name="CuadroTexto 11"/>
          <p:cNvSpPr txBox="1"/>
          <p:nvPr/>
        </p:nvSpPr>
        <p:spPr>
          <a:xfrm>
            <a:off x="3366471" y="5804354"/>
            <a:ext cx="3824971"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¿Puedes explicar lo que ocurre en el video?</a:t>
            </a:r>
          </a:p>
        </p:txBody>
      </p:sp>
      <p:pic>
        <p:nvPicPr>
          <p:cNvPr id="15" name="Imagen 14"/>
          <p:cNvPicPr>
            <a:picLocks noChangeAspect="1"/>
          </p:cNvPicPr>
          <p:nvPr/>
        </p:nvPicPr>
        <p:blipFill>
          <a:blip r:embed="rId6"/>
          <a:stretch>
            <a:fillRect/>
          </a:stretch>
        </p:blipFill>
        <p:spPr>
          <a:xfrm rot="9479901">
            <a:off x="832617" y="5317144"/>
            <a:ext cx="534406" cy="537153"/>
          </a:xfrm>
          <a:prstGeom prst="rect">
            <a:avLst/>
          </a:prstGeom>
        </p:spPr>
      </p:pic>
      <p:pic>
        <p:nvPicPr>
          <p:cNvPr id="7" name="Experimento espejos parabólic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19611" y="1549994"/>
            <a:ext cx="5380968" cy="4035726"/>
          </a:xfrm>
          <a:prstGeom prst="rect">
            <a:avLst/>
          </a:prstGeom>
        </p:spPr>
      </p:pic>
      <p:pic>
        <p:nvPicPr>
          <p:cNvPr id="16" name="Imagen 15"/>
          <p:cNvPicPr>
            <a:picLocks noChangeAspect="1"/>
          </p:cNvPicPr>
          <p:nvPr/>
        </p:nvPicPr>
        <p:blipFill rotWithShape="1">
          <a:blip r:embed="rId8">
            <a:extLst>
              <a:ext uri="{28A0092B-C50C-407E-A947-70E740481C1C}">
                <a14:useLocalDpi xmlns:a14="http://schemas.microsoft.com/office/drawing/2010/main" val="0"/>
              </a:ext>
            </a:extLst>
          </a:blip>
          <a:srcRect l="22607" t="49578" r="57669" b="-508"/>
          <a:stretch/>
        </p:blipFill>
        <p:spPr>
          <a:xfrm flipH="1">
            <a:off x="7076458" y="3997322"/>
            <a:ext cx="2187223" cy="3176795"/>
          </a:xfrm>
          <a:prstGeom prst="rect">
            <a:avLst/>
          </a:prstGeom>
        </p:spPr>
      </p:pic>
      <p:sp>
        <p:nvSpPr>
          <p:cNvPr id="4" name="Bocadillo: rectángulo con esquinas redondeadas 3">
            <a:extLst>
              <a:ext uri="{FF2B5EF4-FFF2-40B4-BE49-F238E27FC236}">
                <a16:creationId xmlns:a16="http://schemas.microsoft.com/office/drawing/2014/main" id="{56DE1C8C-FC84-5E86-68CF-BE8C1819A41E}"/>
              </a:ext>
            </a:extLst>
          </p:cNvPr>
          <p:cNvSpPr/>
          <p:nvPr/>
        </p:nvSpPr>
        <p:spPr>
          <a:xfrm>
            <a:off x="5278957" y="606561"/>
            <a:ext cx="2891113" cy="1437519"/>
          </a:xfrm>
          <a:prstGeom prst="wedgeRoundRectCallout">
            <a:avLst>
              <a:gd name="adj1" fmla="val -49611"/>
              <a:gd name="adj2" fmla="val 81962"/>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Al colocar 2 espejos, uno delante de otro, se generan repetidas reflexiones.</a:t>
            </a:r>
          </a:p>
        </p:txBody>
      </p:sp>
      <p:sp>
        <p:nvSpPr>
          <p:cNvPr id="5" name="Bocadillo: rectángulo con esquinas redondeadas 4">
            <a:extLst>
              <a:ext uri="{FF2B5EF4-FFF2-40B4-BE49-F238E27FC236}">
                <a16:creationId xmlns:a16="http://schemas.microsoft.com/office/drawing/2014/main" id="{52DFF6ED-5BD2-AB4F-9DBB-290E512803F5}"/>
              </a:ext>
            </a:extLst>
          </p:cNvPr>
          <p:cNvSpPr/>
          <p:nvPr/>
        </p:nvSpPr>
        <p:spPr>
          <a:xfrm>
            <a:off x="6098454" y="2377380"/>
            <a:ext cx="2891113" cy="1437519"/>
          </a:xfrm>
          <a:prstGeom prst="wedgeRoundRectCallout">
            <a:avLst>
              <a:gd name="adj1" fmla="val -91827"/>
              <a:gd name="adj2" fmla="val 29038"/>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La imagen se forma literalmente fuera de los espejos.</a:t>
            </a:r>
          </a:p>
        </p:txBody>
      </p:sp>
      <p:sp>
        <p:nvSpPr>
          <p:cNvPr id="6" name="Bocadillo: rectángulo con esquinas redondeadas 5">
            <a:extLst>
              <a:ext uri="{FF2B5EF4-FFF2-40B4-BE49-F238E27FC236}">
                <a16:creationId xmlns:a16="http://schemas.microsoft.com/office/drawing/2014/main" id="{A0F2C231-10FD-B9E0-B806-950E3F625E9F}"/>
              </a:ext>
            </a:extLst>
          </p:cNvPr>
          <p:cNvSpPr/>
          <p:nvPr/>
        </p:nvSpPr>
        <p:spPr>
          <a:xfrm>
            <a:off x="349687" y="1579954"/>
            <a:ext cx="2891113" cy="1437519"/>
          </a:xfrm>
          <a:prstGeom prst="wedgeRoundRectCallout">
            <a:avLst>
              <a:gd name="adj1" fmla="val 44726"/>
              <a:gd name="adj2" fmla="val 93095"/>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En el video podemos observar la configuración de 2 espejos, </a:t>
            </a:r>
            <a:r>
              <a:rPr lang="es-ES" b="1" dirty="0"/>
              <a:t>¿pudiste notar qué forma tienen?</a:t>
            </a:r>
            <a:endParaRPr lang="es-CL" b="1" dirty="0"/>
          </a:p>
        </p:txBody>
      </p:sp>
      <p:sp>
        <p:nvSpPr>
          <p:cNvPr id="2" name="Rectángulo 1"/>
          <p:cNvSpPr/>
          <p:nvPr/>
        </p:nvSpPr>
        <p:spPr>
          <a:xfrm>
            <a:off x="295040" y="5838734"/>
            <a:ext cx="2885090" cy="646331"/>
          </a:xfrm>
          <a:prstGeom prst="rect">
            <a:avLst/>
          </a:prstGeom>
          <a:ln w="28575">
            <a:solidFill>
              <a:srgbClr val="A7BA1A"/>
            </a:solidFill>
            <a:prstDash val="sysDash"/>
          </a:ln>
        </p:spPr>
        <p:txBody>
          <a:bodyPr wrap="square">
            <a:spAutoFit/>
          </a:bodyPr>
          <a:lstStyle/>
          <a:p>
            <a:r>
              <a:rPr lang="es-CL" dirty="0">
                <a:hlinkClick r:id="rId9"/>
              </a:rPr>
              <a:t>https://www.youtube.com/watch?v=fKgKIoxK2Jo</a:t>
            </a:r>
            <a:endParaRPr lang="es-CL" dirty="0"/>
          </a:p>
        </p:txBody>
      </p:sp>
    </p:spTree>
    <p:extLst>
      <p:ext uri="{BB962C8B-B14F-4D97-AF65-F5344CB8AC3E}">
        <p14:creationId xmlns:p14="http://schemas.microsoft.com/office/powerpoint/2010/main" val="24309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7"/>
                </p:tgtEl>
              </p:cMediaNode>
            </p:video>
          </p:childTnLst>
        </p:cTn>
      </p:par>
    </p:tnLst>
    <p:bldLst>
      <p:bldP spid="10" grpId="0"/>
      <p:bldP spid="12" grpId="0" animBg="1"/>
      <p:bldP spid="4" grpId="0" animBg="1"/>
      <p:bldP spid="5" grpId="0" animBg="1"/>
      <p:bldP spid="6"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924C3-9187-73CA-576F-8B614168EDB1}"/>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4D63491F-C912-ADCB-E663-1A03585484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60" t="4040" r="66205" b="-4040"/>
          <a:stretch/>
        </p:blipFill>
        <p:spPr>
          <a:xfrm>
            <a:off x="-104996" y="3746892"/>
            <a:ext cx="2912663" cy="3890638"/>
          </a:xfrm>
          <a:prstGeom prst="rect">
            <a:avLst/>
          </a:prstGeom>
        </p:spPr>
      </p:pic>
      <p:sp>
        <p:nvSpPr>
          <p:cNvPr id="21" name="Freeform 9">
            <a:extLst>
              <a:ext uri="{FF2B5EF4-FFF2-40B4-BE49-F238E27FC236}">
                <a16:creationId xmlns:a16="http://schemas.microsoft.com/office/drawing/2014/main" id="{E67D7BE2-F4A2-C067-0306-EACAD36540A7}"/>
              </a:ext>
            </a:extLst>
          </p:cNvPr>
          <p:cNvSpPr/>
          <p:nvPr/>
        </p:nvSpPr>
        <p:spPr>
          <a:xfrm>
            <a:off x="368545" y="339525"/>
            <a:ext cx="982790"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L"/>
          </a:p>
        </p:txBody>
      </p:sp>
      <p:pic>
        <p:nvPicPr>
          <p:cNvPr id="6" name="Imagen 5">
            <a:extLst>
              <a:ext uri="{FF2B5EF4-FFF2-40B4-BE49-F238E27FC236}">
                <a16:creationId xmlns:a16="http://schemas.microsoft.com/office/drawing/2014/main" id="{264F6908-8F22-D605-126F-A50F6A9856DB}"/>
              </a:ext>
            </a:extLst>
          </p:cNvPr>
          <p:cNvPicPr>
            <a:picLocks noChangeAspect="1"/>
          </p:cNvPicPr>
          <p:nvPr/>
        </p:nvPicPr>
        <p:blipFill>
          <a:blip r:embed="rId4"/>
          <a:stretch>
            <a:fillRect/>
          </a:stretch>
        </p:blipFill>
        <p:spPr>
          <a:xfrm>
            <a:off x="2807666" y="214264"/>
            <a:ext cx="6198547" cy="6643736"/>
          </a:xfrm>
          <a:prstGeom prst="rect">
            <a:avLst/>
          </a:prstGeom>
        </p:spPr>
      </p:pic>
    </p:spTree>
    <p:extLst>
      <p:ext uri="{BB962C8B-B14F-4D97-AF65-F5344CB8AC3E}">
        <p14:creationId xmlns:p14="http://schemas.microsoft.com/office/powerpoint/2010/main" val="21121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75AE1B-DB15-87B3-5CB6-5294FE35D186}"/>
              </a:ext>
            </a:extLst>
          </p:cNvPr>
          <p:cNvSpPr>
            <a:spLocks noChangeArrowheads="1"/>
          </p:cNvSpPr>
          <p:nvPr/>
        </p:nvSpPr>
        <p:spPr bwMode="auto">
          <a:xfrm>
            <a:off x="637563" y="1255357"/>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Un </a:t>
            </a:r>
            <a:r>
              <a:rPr lang="es-ES" altLang="es-CL" b="1" dirty="0">
                <a:latin typeface="+mn-lt"/>
              </a:rPr>
              <a:t>espejo</a:t>
            </a:r>
            <a:r>
              <a:rPr lang="es-ES" altLang="es-CL" dirty="0">
                <a:latin typeface="+mn-lt"/>
              </a:rPr>
              <a:t> es una superficie pulida que </a:t>
            </a:r>
            <a:r>
              <a:rPr lang="es-ES" altLang="es-CL" b="1" dirty="0">
                <a:latin typeface="+mn-lt"/>
              </a:rPr>
              <a:t>refleja</a:t>
            </a:r>
            <a:r>
              <a:rPr lang="es-ES" altLang="es-CL" dirty="0">
                <a:latin typeface="+mn-lt"/>
              </a:rPr>
              <a:t>, de forma </a:t>
            </a:r>
            <a:r>
              <a:rPr lang="es-ES" altLang="es-CL" b="1" dirty="0">
                <a:latin typeface="+mn-lt"/>
              </a:rPr>
              <a:t>especular</a:t>
            </a:r>
            <a:r>
              <a:rPr lang="es-ES" altLang="es-CL" dirty="0">
                <a:latin typeface="+mn-lt"/>
              </a:rPr>
              <a:t>, prácticamente el </a:t>
            </a:r>
            <a:r>
              <a:rPr lang="es-ES" altLang="es-CL" b="1" dirty="0">
                <a:latin typeface="+mn-lt"/>
              </a:rPr>
              <a:t>100%</a:t>
            </a:r>
            <a:r>
              <a:rPr lang="es-ES" altLang="es-CL" dirty="0">
                <a:latin typeface="+mn-lt"/>
              </a:rPr>
              <a:t> de la </a:t>
            </a:r>
            <a:r>
              <a:rPr lang="es-ES" altLang="es-CL" b="1" dirty="0">
                <a:latin typeface="+mn-lt"/>
              </a:rPr>
              <a:t>luz</a:t>
            </a:r>
            <a:r>
              <a:rPr lang="es-ES" altLang="es-CL" dirty="0">
                <a:latin typeface="+mn-lt"/>
              </a:rPr>
              <a:t> que incide sobre él.</a:t>
            </a:r>
          </a:p>
        </p:txBody>
      </p:sp>
      <p:sp>
        <p:nvSpPr>
          <p:cNvPr id="19" name="Rectángulo: esquinas redondeadas 18">
            <a:extLst>
              <a:ext uri="{FF2B5EF4-FFF2-40B4-BE49-F238E27FC236}">
                <a16:creationId xmlns:a16="http://schemas.microsoft.com/office/drawing/2014/main" id="{F75B1517-363F-4834-1302-28C4DDC92BA7}"/>
              </a:ext>
            </a:extLst>
          </p:cNvPr>
          <p:cNvSpPr/>
          <p:nvPr/>
        </p:nvSpPr>
        <p:spPr>
          <a:xfrm>
            <a:off x="637563" y="5461346"/>
            <a:ext cx="7810152" cy="81090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CL" b="1" dirty="0"/>
              <a:t>Pueden ser </a:t>
            </a:r>
            <a:r>
              <a:rPr lang="es-ES" altLang="es-CL" b="1" dirty="0">
                <a:solidFill>
                  <a:srgbClr val="FFFF00"/>
                </a:solidFill>
              </a:rPr>
              <a:t>planos</a:t>
            </a:r>
            <a:r>
              <a:rPr lang="es-ES" altLang="es-CL" b="1" dirty="0"/>
              <a:t> o </a:t>
            </a:r>
            <a:r>
              <a:rPr lang="es-ES" altLang="es-CL" b="1" dirty="0">
                <a:solidFill>
                  <a:srgbClr val="FFFF00"/>
                </a:solidFill>
              </a:rPr>
              <a:t>esféricos </a:t>
            </a:r>
            <a:r>
              <a:rPr lang="es-ES" altLang="es-CL" b="1" dirty="0"/>
              <a:t>y su funcionamiento se basa en el </a:t>
            </a:r>
            <a:r>
              <a:rPr lang="es-ES" altLang="es-CL" b="1" dirty="0">
                <a:solidFill>
                  <a:srgbClr val="FFFF00"/>
                </a:solidFill>
              </a:rPr>
              <a:t>fenómeno</a:t>
            </a:r>
            <a:r>
              <a:rPr lang="es-ES" altLang="es-CL" b="1" dirty="0"/>
              <a:t> de </a:t>
            </a:r>
            <a:r>
              <a:rPr lang="es-ES" altLang="es-CL" b="1" dirty="0">
                <a:solidFill>
                  <a:srgbClr val="FFFF00"/>
                </a:solidFill>
              </a:rPr>
              <a:t>reflexión</a:t>
            </a:r>
            <a:r>
              <a:rPr lang="es-ES" altLang="es-CL" b="1" dirty="0">
                <a:solidFill>
                  <a:schemeClr val="bg1"/>
                </a:solidFill>
              </a:rPr>
              <a:t>.</a:t>
            </a:r>
          </a:p>
        </p:txBody>
      </p:sp>
      <p:pic>
        <p:nvPicPr>
          <p:cNvPr id="3" name="Picture 3" descr="C:\Documents and Settings\mauricio.romero\Mis documentos\Mis imágenes\gatoenelespejo[1].jpg">
            <a:extLst>
              <a:ext uri="{FF2B5EF4-FFF2-40B4-BE49-F238E27FC236}">
                <a16:creationId xmlns:a16="http://schemas.microsoft.com/office/drawing/2014/main" id="{D673F8E5-A28C-8915-A289-4122C4971FBC}"/>
              </a:ext>
            </a:extLst>
          </p:cNvPr>
          <p:cNvPicPr>
            <a:picLocks noChangeAspect="1" noChangeArrowheads="1"/>
          </p:cNvPicPr>
          <p:nvPr/>
        </p:nvPicPr>
        <p:blipFill>
          <a:blip r:embed="rId2"/>
          <a:srcRect/>
          <a:stretch>
            <a:fillRect/>
          </a:stretch>
        </p:blipFill>
        <p:spPr bwMode="auto">
          <a:xfrm>
            <a:off x="1101388" y="2385945"/>
            <a:ext cx="1806575" cy="2257425"/>
          </a:xfrm>
          <a:prstGeom prst="rect">
            <a:avLst/>
          </a:prstGeom>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7DD17685-927C-4F3F-D8A5-A07749232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580" y="1895281"/>
            <a:ext cx="1933575" cy="1438275"/>
          </a:xfrm>
          <a:prstGeom prst="rect">
            <a:avLst/>
          </a:prstGeom>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57D7A033-C074-EDB3-C27F-A714F15D7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580" y="3619172"/>
            <a:ext cx="1979099" cy="1486786"/>
          </a:xfrm>
          <a:prstGeom prst="rect">
            <a:avLst/>
          </a:prstGeom>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F8E18CD-4838-6CB8-BDBA-3BA40A348992}"/>
              </a:ext>
            </a:extLst>
          </p:cNvPr>
          <p:cNvPicPr>
            <a:picLocks noChangeAspect="1"/>
          </p:cNvPicPr>
          <p:nvPr/>
        </p:nvPicPr>
        <p:blipFill>
          <a:blip r:embed="rId5"/>
          <a:stretch>
            <a:fillRect/>
          </a:stretch>
        </p:blipFill>
        <p:spPr>
          <a:xfrm>
            <a:off x="3555012" y="2614418"/>
            <a:ext cx="1808519" cy="1800481"/>
          </a:xfrm>
          <a:prstGeom prst="rect">
            <a:avLst/>
          </a:prstGeom>
          <a:ln w="38100" cap="sq">
            <a:solidFill>
              <a:srgbClr val="FFC000"/>
            </a:solidFill>
            <a:prstDash val="solid"/>
            <a:miter lim="800000"/>
          </a:ln>
          <a:effectLst/>
        </p:spPr>
      </p:pic>
      <p:pic>
        <p:nvPicPr>
          <p:cNvPr id="9" name="Imagen 8"/>
          <p:cNvPicPr>
            <a:picLocks noChangeAspect="1"/>
          </p:cNvPicPr>
          <p:nvPr/>
        </p:nvPicPr>
        <p:blipFill>
          <a:blip r:embed="rId6"/>
          <a:stretch>
            <a:fillRect/>
          </a:stretch>
        </p:blipFill>
        <p:spPr>
          <a:xfrm>
            <a:off x="82474" y="233823"/>
            <a:ext cx="2334970" cy="701101"/>
          </a:xfrm>
          <a:prstGeom prst="rect">
            <a:avLst/>
          </a:prstGeom>
        </p:spPr>
      </p:pic>
      <p:sp>
        <p:nvSpPr>
          <p:cNvPr id="10" name="CuadroTexto 9">
            <a:extLst>
              <a:ext uri="{FF2B5EF4-FFF2-40B4-BE49-F238E27FC236}">
                <a16:creationId xmlns:a16="http://schemas.microsoft.com/office/drawing/2014/main" id="{A6DE8D4F-DD65-3ABF-637A-519BD308A98B}"/>
              </a:ext>
            </a:extLst>
          </p:cNvPr>
          <p:cNvSpPr txBox="1"/>
          <p:nvPr/>
        </p:nvSpPr>
        <p:spPr>
          <a:xfrm>
            <a:off x="2516542" y="434416"/>
            <a:ext cx="4429295" cy="707886"/>
          </a:xfrm>
          <a:prstGeom prst="rect">
            <a:avLst/>
          </a:prstGeom>
          <a:noFill/>
        </p:spPr>
        <p:txBody>
          <a:bodyPr wrap="square" rtlCol="0">
            <a:spAutoFit/>
          </a:bodyPr>
          <a:lstStyle/>
          <a:p>
            <a:pPr algn="just"/>
            <a:r>
              <a:rPr lang="es-CL" sz="4000" b="1" dirty="0"/>
              <a:t>¿Qué es un espejo?</a:t>
            </a:r>
            <a:endParaRPr lang="es-CL" sz="3200" b="1" dirty="0"/>
          </a:p>
        </p:txBody>
      </p:sp>
    </p:spTree>
    <p:extLst>
      <p:ext uri="{BB962C8B-B14F-4D97-AF65-F5344CB8AC3E}">
        <p14:creationId xmlns:p14="http://schemas.microsoft.com/office/powerpoint/2010/main" val="428193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BCDDE06E-6BF0-0B0D-01A4-581E673FF323}"/>
              </a:ext>
            </a:extLst>
          </p:cNvPr>
          <p:cNvSpPr>
            <a:spLocks noChangeArrowheads="1"/>
          </p:cNvSpPr>
          <p:nvPr/>
        </p:nvSpPr>
        <p:spPr bwMode="auto">
          <a:xfrm>
            <a:off x="637563" y="1267063"/>
            <a:ext cx="781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Son </a:t>
            </a:r>
            <a:r>
              <a:rPr lang="es-ES" altLang="es-CL" b="1" dirty="0">
                <a:latin typeface="+mn-lt"/>
              </a:rPr>
              <a:t>espejos</a:t>
            </a:r>
            <a:r>
              <a:rPr lang="es-ES" altLang="es-CL" dirty="0">
                <a:latin typeface="+mn-lt"/>
              </a:rPr>
              <a:t> de </a:t>
            </a:r>
            <a:r>
              <a:rPr lang="es-ES" altLang="es-CL" b="1" dirty="0">
                <a:latin typeface="+mn-lt"/>
              </a:rPr>
              <a:t>superficie plana</a:t>
            </a:r>
            <a:r>
              <a:rPr lang="es-ES" altLang="es-CL" dirty="0">
                <a:latin typeface="+mn-lt"/>
              </a:rPr>
              <a:t>. Forman un </a:t>
            </a:r>
            <a:r>
              <a:rPr lang="es-ES" altLang="es-CL" b="1" dirty="0">
                <a:latin typeface="+mn-lt"/>
              </a:rPr>
              <a:t>reflejo idéntico</a:t>
            </a:r>
            <a:r>
              <a:rPr lang="es-ES" altLang="es-CL" dirty="0">
                <a:latin typeface="+mn-lt"/>
              </a:rPr>
              <a:t> al objeto que está frente a ellos, pero </a:t>
            </a:r>
            <a:r>
              <a:rPr lang="es-ES" altLang="es-CL" b="1" dirty="0">
                <a:latin typeface="+mn-lt"/>
              </a:rPr>
              <a:t>invierten</a:t>
            </a:r>
            <a:r>
              <a:rPr lang="es-ES" altLang="es-CL" dirty="0">
                <a:latin typeface="+mn-lt"/>
              </a:rPr>
              <a:t> el </a:t>
            </a:r>
            <a:r>
              <a:rPr lang="es-ES" altLang="es-CL" b="1" dirty="0">
                <a:latin typeface="+mn-lt"/>
              </a:rPr>
              <a:t>lado</a:t>
            </a:r>
            <a:r>
              <a:rPr lang="es-ES" altLang="es-CL" dirty="0">
                <a:latin typeface="+mn-lt"/>
              </a:rPr>
              <a:t> de las cosas; por ejemplo, si nos paramos frente a un espejo plano y </a:t>
            </a:r>
            <a:r>
              <a:rPr lang="es-ES" altLang="es-CL" b="1" dirty="0">
                <a:latin typeface="+mn-lt"/>
              </a:rPr>
              <a:t>levantamos el brazo derecho</a:t>
            </a:r>
            <a:r>
              <a:rPr lang="es-ES" altLang="es-CL" dirty="0">
                <a:latin typeface="+mn-lt"/>
              </a:rPr>
              <a:t>, veremos que nuestra imagen en el espejo </a:t>
            </a:r>
            <a:r>
              <a:rPr lang="es-ES" altLang="es-CL" b="1" dirty="0">
                <a:latin typeface="+mn-lt"/>
              </a:rPr>
              <a:t>levanta el brazo izquierdo</a:t>
            </a:r>
            <a:r>
              <a:rPr lang="es-ES" altLang="es-CL" dirty="0">
                <a:latin typeface="+mn-lt"/>
              </a:rPr>
              <a:t>. </a:t>
            </a:r>
          </a:p>
        </p:txBody>
      </p:sp>
      <p:sp>
        <p:nvSpPr>
          <p:cNvPr id="19" name="CuadroTexto 18">
            <a:extLst>
              <a:ext uri="{FF2B5EF4-FFF2-40B4-BE49-F238E27FC236}">
                <a16:creationId xmlns:a16="http://schemas.microsoft.com/office/drawing/2014/main" id="{A6DE8D4F-DD65-3ABF-637A-519BD308A98B}"/>
              </a:ext>
            </a:extLst>
          </p:cNvPr>
          <p:cNvSpPr txBox="1"/>
          <p:nvPr/>
        </p:nvSpPr>
        <p:spPr>
          <a:xfrm>
            <a:off x="590837" y="430222"/>
            <a:ext cx="4429295" cy="707886"/>
          </a:xfrm>
          <a:prstGeom prst="rect">
            <a:avLst/>
          </a:prstGeom>
          <a:noFill/>
        </p:spPr>
        <p:txBody>
          <a:bodyPr wrap="square" rtlCol="0">
            <a:spAutoFit/>
          </a:bodyPr>
          <a:lstStyle/>
          <a:p>
            <a:pPr algn="just"/>
            <a:r>
              <a:rPr lang="es-CL" sz="4000" b="1" dirty="0"/>
              <a:t>Espejos planos</a:t>
            </a:r>
            <a:endParaRPr lang="es-CL" sz="3200" b="1" dirty="0"/>
          </a:p>
        </p:txBody>
      </p:sp>
      <p:pic>
        <p:nvPicPr>
          <p:cNvPr id="3" name="Imagen 2"/>
          <p:cNvPicPr>
            <a:picLocks noChangeAspect="1"/>
          </p:cNvPicPr>
          <p:nvPr/>
        </p:nvPicPr>
        <p:blipFill rotWithShape="1">
          <a:blip r:embed="rId2"/>
          <a:srcRect r="501"/>
          <a:stretch/>
        </p:blipFill>
        <p:spPr>
          <a:xfrm>
            <a:off x="1666199" y="2711669"/>
            <a:ext cx="2279462" cy="3414362"/>
          </a:xfrm>
          <a:prstGeom prst="rect">
            <a:avLst/>
          </a:prstGeom>
          <a:ln w="28575" cap="sq">
            <a:solidFill>
              <a:srgbClr val="A7BA1A"/>
            </a:solidFill>
            <a:prstDash val="solid"/>
            <a:miter lim="800000"/>
          </a:ln>
          <a:effectLst/>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backgroundRemoval t="4255" b="98298" l="2532" r="97152">
                        <a14:foregroundMark x1="85127" y1="27660" x2="84810" y2="31489"/>
                        <a14:foregroundMark x1="84810" y1="31489" x2="80696" y2="34681"/>
                        <a14:foregroundMark x1="80696" y1="34681" x2="72785" y2="36596"/>
                        <a14:foregroundMark x1="51899" y1="15957" x2="51266" y2="46383"/>
                        <a14:foregroundMark x1="14873" y1="8936" x2="14873" y2="81915"/>
                        <a14:backgroundMark x1="57278" y1="39149" x2="57278" y2="39149"/>
                        <a14:backgroundMark x1="69304" y1="48298" x2="69304" y2="48298"/>
                        <a14:backgroundMark x1="74051" y1="47872" x2="74051" y2="47872"/>
                      </a14:backgroundRemoval>
                    </a14:imgEffect>
                  </a14:imgLayer>
                </a14:imgProps>
              </a:ext>
            </a:extLst>
          </a:blip>
          <a:stretch>
            <a:fillRect/>
          </a:stretch>
        </p:blipFill>
        <p:spPr>
          <a:xfrm>
            <a:off x="4890362" y="2596347"/>
            <a:ext cx="2587439" cy="3848406"/>
          </a:xfrm>
          <a:prstGeom prst="rect">
            <a:avLst/>
          </a:prstGeom>
        </p:spPr>
      </p:pic>
      <p:sp>
        <p:nvSpPr>
          <p:cNvPr id="22" name="Bocadillo: rectángulo con esquinas redondeadas 26">
            <a:extLst>
              <a:ext uri="{FF2B5EF4-FFF2-40B4-BE49-F238E27FC236}">
                <a16:creationId xmlns:a16="http://schemas.microsoft.com/office/drawing/2014/main" id="{317EC807-EF7E-8344-C41B-26B99D26B934}"/>
              </a:ext>
            </a:extLst>
          </p:cNvPr>
          <p:cNvSpPr/>
          <p:nvPr/>
        </p:nvSpPr>
        <p:spPr>
          <a:xfrm>
            <a:off x="4400833" y="4936858"/>
            <a:ext cx="4128616" cy="1349317"/>
          </a:xfrm>
          <a:prstGeom prst="wedgeRoundRectCallout">
            <a:avLst>
              <a:gd name="adj1" fmla="val -73305"/>
              <a:gd name="adj2" fmla="val -64597"/>
              <a:gd name="adj3" fmla="val 16667"/>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1600" b="1" dirty="0"/>
              <a:t>Se genera un efecto de </a:t>
            </a:r>
            <a:r>
              <a:rPr lang="es-ES" sz="1600" b="1" dirty="0">
                <a:solidFill>
                  <a:srgbClr val="FFFF00"/>
                </a:solidFill>
              </a:rPr>
              <a:t>inversión lateral </a:t>
            </a:r>
            <a:r>
              <a:rPr lang="es-ES" sz="1600" b="1" dirty="0"/>
              <a:t>en la percepción del objeto, es decir, el </a:t>
            </a:r>
            <a:r>
              <a:rPr lang="es-ES" sz="1600" b="1" dirty="0">
                <a:solidFill>
                  <a:srgbClr val="FFFF00"/>
                </a:solidFill>
              </a:rPr>
              <a:t>objeto </a:t>
            </a:r>
            <a:r>
              <a:rPr lang="es-ES" sz="1600" b="1" dirty="0"/>
              <a:t>y su </a:t>
            </a:r>
            <a:r>
              <a:rPr lang="es-ES" sz="1600" b="1" dirty="0">
                <a:solidFill>
                  <a:srgbClr val="FFFF00"/>
                </a:solidFill>
              </a:rPr>
              <a:t>imagen</a:t>
            </a:r>
            <a:r>
              <a:rPr lang="es-ES" sz="1600" b="1" dirty="0"/>
              <a:t> están </a:t>
            </a:r>
            <a:r>
              <a:rPr lang="es-ES" sz="1600" b="1" dirty="0">
                <a:solidFill>
                  <a:srgbClr val="FFFF00"/>
                </a:solidFill>
              </a:rPr>
              <a:t>relacionados de manera simétrica</a:t>
            </a:r>
            <a:r>
              <a:rPr lang="es-ES" sz="1600" b="1" dirty="0"/>
              <a:t> respecto al plano del espejo.</a:t>
            </a:r>
          </a:p>
        </p:txBody>
      </p:sp>
    </p:spTree>
    <p:extLst>
      <p:ext uri="{BB962C8B-B14F-4D97-AF65-F5344CB8AC3E}">
        <p14:creationId xmlns:p14="http://schemas.microsoft.com/office/powerpoint/2010/main" val="34949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esquinas redondeadas 29">
            <a:extLst>
              <a:ext uri="{FF2B5EF4-FFF2-40B4-BE49-F238E27FC236}">
                <a16:creationId xmlns:a16="http://schemas.microsoft.com/office/drawing/2014/main" id="{E61D4BAA-57D3-406E-0158-AC038CF297A7}"/>
              </a:ext>
            </a:extLst>
          </p:cNvPr>
          <p:cNvSpPr/>
          <p:nvPr/>
        </p:nvSpPr>
        <p:spPr>
          <a:xfrm>
            <a:off x="771895" y="4372366"/>
            <a:ext cx="3305185" cy="813499"/>
          </a:xfrm>
          <a:prstGeom prst="roundRect">
            <a:avLst/>
          </a:prstGeom>
          <a:solidFill>
            <a:schemeClr val="accent2">
              <a:lumMod val="75000"/>
            </a:schemeClr>
          </a:solid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altLang="es-CL" sz="1600" b="1" dirty="0">
                <a:cs typeface="Arial" panose="020B0604020202020204" pitchFamily="34" charset="0"/>
              </a:rPr>
              <a:t>La distancia </a:t>
            </a:r>
            <a:r>
              <a:rPr lang="es-ES_tradnl" altLang="es-CL" sz="1600" b="1" dirty="0">
                <a:solidFill>
                  <a:srgbClr val="FFFF00"/>
                </a:solidFill>
                <a:cs typeface="Arial" panose="020B0604020202020204" pitchFamily="34" charset="0"/>
              </a:rPr>
              <a:t>objeto – espejo </a:t>
            </a:r>
            <a:r>
              <a:rPr lang="es-ES_tradnl" altLang="es-CL" sz="1600" b="1" dirty="0">
                <a:cs typeface="Arial" panose="020B0604020202020204" pitchFamily="34" charset="0"/>
              </a:rPr>
              <a:t>y la distancia </a:t>
            </a:r>
            <a:r>
              <a:rPr lang="es-ES_tradnl" altLang="es-CL" sz="1600" b="1" dirty="0">
                <a:solidFill>
                  <a:srgbClr val="FFFF00"/>
                </a:solidFill>
                <a:cs typeface="Arial" panose="020B0604020202020204" pitchFamily="34" charset="0"/>
              </a:rPr>
              <a:t>imagen – espejo </a:t>
            </a:r>
            <a:r>
              <a:rPr lang="es-ES_tradnl" altLang="es-CL" sz="1600" b="1" dirty="0">
                <a:cs typeface="Arial" panose="020B0604020202020204" pitchFamily="34" charset="0"/>
              </a:rPr>
              <a:t>es siempre la misma.</a:t>
            </a:r>
            <a:endParaRPr lang="es-CL" altLang="es-CL" sz="1600" b="1" dirty="0">
              <a:cs typeface="Arial" panose="020B0604020202020204" pitchFamily="34" charset="0"/>
            </a:endParaRPr>
          </a:p>
        </p:txBody>
      </p:sp>
      <p:pic>
        <p:nvPicPr>
          <p:cNvPr id="4" name="Imagen 3">
            <a:extLst>
              <a:ext uri="{FF2B5EF4-FFF2-40B4-BE49-F238E27FC236}">
                <a16:creationId xmlns:a16="http://schemas.microsoft.com/office/drawing/2014/main" id="{5E1EB861-58BD-48E6-243C-88623BC74B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2664" y="2287620"/>
            <a:ext cx="4283648" cy="1942857"/>
          </a:xfrm>
          <a:prstGeom prst="rect">
            <a:avLst/>
          </a:prstGeom>
        </p:spPr>
      </p:pic>
      <p:sp>
        <p:nvSpPr>
          <p:cNvPr id="8" name="Rectángulo: esquinas redondeadas 7">
            <a:extLst>
              <a:ext uri="{FF2B5EF4-FFF2-40B4-BE49-F238E27FC236}">
                <a16:creationId xmlns:a16="http://schemas.microsoft.com/office/drawing/2014/main" id="{1C7BE5E0-4AAC-E52C-731C-3FCDDE1307B6}"/>
              </a:ext>
            </a:extLst>
          </p:cNvPr>
          <p:cNvSpPr/>
          <p:nvPr/>
        </p:nvSpPr>
        <p:spPr>
          <a:xfrm>
            <a:off x="5067488" y="3003827"/>
            <a:ext cx="3517962" cy="110315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b="1" dirty="0">
                <a:solidFill>
                  <a:schemeClr val="bg1"/>
                </a:solidFill>
                <a:cs typeface="Arial" panose="020B0604020202020204" pitchFamily="34" charset="0"/>
              </a:rPr>
              <a:t>La </a:t>
            </a:r>
            <a:r>
              <a:rPr lang="es-CL" b="1" dirty="0">
                <a:solidFill>
                  <a:srgbClr val="FFFF00"/>
                </a:solidFill>
                <a:cs typeface="Arial" panose="020B0604020202020204" pitchFamily="34" charset="0"/>
              </a:rPr>
              <a:t>imagen formada </a:t>
            </a:r>
            <a:r>
              <a:rPr lang="es-CL" b="1" dirty="0">
                <a:solidFill>
                  <a:schemeClr val="bg1"/>
                </a:solidFill>
                <a:cs typeface="Arial" panose="020B0604020202020204" pitchFamily="34" charset="0"/>
              </a:rPr>
              <a:t>en un </a:t>
            </a:r>
            <a:r>
              <a:rPr lang="es-CL" b="1" dirty="0">
                <a:solidFill>
                  <a:srgbClr val="FFFF00"/>
                </a:solidFill>
                <a:cs typeface="Arial" panose="020B0604020202020204" pitchFamily="34" charset="0"/>
              </a:rPr>
              <a:t>espejo plano</a:t>
            </a:r>
            <a:r>
              <a:rPr lang="es-CL" b="1" dirty="0">
                <a:solidFill>
                  <a:schemeClr val="bg1"/>
                </a:solidFill>
                <a:cs typeface="Arial" panose="020B0604020202020204" pitchFamily="34" charset="0"/>
              </a:rPr>
              <a:t> tiene </a:t>
            </a:r>
            <a:r>
              <a:rPr lang="es-CL" b="1" dirty="0">
                <a:solidFill>
                  <a:srgbClr val="FFFF00"/>
                </a:solidFill>
                <a:cs typeface="Arial" panose="020B0604020202020204" pitchFamily="34" charset="0"/>
              </a:rPr>
              <a:t>siempre</a:t>
            </a:r>
            <a:r>
              <a:rPr lang="es-CL" b="1" dirty="0">
                <a:solidFill>
                  <a:schemeClr val="bg1"/>
                </a:solidFill>
                <a:cs typeface="Arial" panose="020B0604020202020204" pitchFamily="34" charset="0"/>
              </a:rPr>
              <a:t> las siguientes características:</a:t>
            </a:r>
          </a:p>
        </p:txBody>
      </p:sp>
      <p:sp>
        <p:nvSpPr>
          <p:cNvPr id="9" name="Rectángulo: esquinas redondeadas 8">
            <a:extLst>
              <a:ext uri="{FF2B5EF4-FFF2-40B4-BE49-F238E27FC236}">
                <a16:creationId xmlns:a16="http://schemas.microsoft.com/office/drawing/2014/main" id="{272CE8CD-ED93-BF24-3BE3-61F6468F8763}"/>
              </a:ext>
            </a:extLst>
          </p:cNvPr>
          <p:cNvSpPr/>
          <p:nvPr/>
        </p:nvSpPr>
        <p:spPr>
          <a:xfrm>
            <a:off x="5101212" y="4177151"/>
            <a:ext cx="1711617" cy="4194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CL" b="1" dirty="0">
                <a:solidFill>
                  <a:schemeClr val="accent2">
                    <a:lumMod val="60000"/>
                    <a:lumOff val="40000"/>
                  </a:schemeClr>
                </a:solidFill>
                <a:cs typeface="Arial" panose="020B0604020202020204" pitchFamily="34" charset="0"/>
              </a:rPr>
              <a:t>Virtual.</a:t>
            </a:r>
          </a:p>
        </p:txBody>
      </p:sp>
      <p:sp>
        <p:nvSpPr>
          <p:cNvPr id="12" name="Rectángulo: esquinas redondeadas 11">
            <a:extLst>
              <a:ext uri="{FF2B5EF4-FFF2-40B4-BE49-F238E27FC236}">
                <a16:creationId xmlns:a16="http://schemas.microsoft.com/office/drawing/2014/main" id="{97F8F9CB-E090-6BB7-FA46-639F7E60B613}"/>
              </a:ext>
            </a:extLst>
          </p:cNvPr>
          <p:cNvSpPr/>
          <p:nvPr/>
        </p:nvSpPr>
        <p:spPr>
          <a:xfrm>
            <a:off x="5101212" y="4674828"/>
            <a:ext cx="1711617" cy="4194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CL" b="1" dirty="0">
                <a:solidFill>
                  <a:schemeClr val="accent2">
                    <a:lumMod val="60000"/>
                    <a:lumOff val="40000"/>
                  </a:schemeClr>
                </a:solidFill>
                <a:cs typeface="Arial" panose="020B0604020202020204" pitchFamily="34" charset="0"/>
              </a:rPr>
              <a:t>Derecha.</a:t>
            </a:r>
          </a:p>
        </p:txBody>
      </p:sp>
      <p:sp>
        <p:nvSpPr>
          <p:cNvPr id="13" name="Rectángulo: esquinas redondeadas 12">
            <a:extLst>
              <a:ext uri="{FF2B5EF4-FFF2-40B4-BE49-F238E27FC236}">
                <a16:creationId xmlns:a16="http://schemas.microsoft.com/office/drawing/2014/main" id="{4BB98477-CE08-B827-C37D-13E65EA15F5A}"/>
              </a:ext>
            </a:extLst>
          </p:cNvPr>
          <p:cNvSpPr/>
          <p:nvPr/>
        </p:nvSpPr>
        <p:spPr>
          <a:xfrm>
            <a:off x="5101212" y="5172505"/>
            <a:ext cx="3519797" cy="4194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dirty="0">
                <a:solidFill>
                  <a:schemeClr val="accent2">
                    <a:lumMod val="60000"/>
                    <a:lumOff val="40000"/>
                  </a:schemeClr>
                </a:solidFill>
                <a:cs typeface="Arial" panose="020B0604020202020204" pitchFamily="34" charset="0"/>
              </a:rPr>
              <a:t>De igual tamaño que el objeto.</a:t>
            </a:r>
            <a:endParaRPr lang="es-CL" b="1" dirty="0">
              <a:solidFill>
                <a:schemeClr val="accent2">
                  <a:lumMod val="60000"/>
                  <a:lumOff val="40000"/>
                </a:schemeClr>
              </a:solidFill>
              <a:cs typeface="Arial" panose="020B0604020202020204" pitchFamily="34" charset="0"/>
            </a:endParaRPr>
          </a:p>
        </p:txBody>
      </p:sp>
      <p:sp>
        <p:nvSpPr>
          <p:cNvPr id="21" name="Bocadillo: rectángulo con esquinas redondeadas 20">
            <a:extLst>
              <a:ext uri="{FF2B5EF4-FFF2-40B4-BE49-F238E27FC236}">
                <a16:creationId xmlns:a16="http://schemas.microsoft.com/office/drawing/2014/main" id="{2827DC3E-AB39-FC66-48D8-932FC06A73A9}"/>
              </a:ext>
            </a:extLst>
          </p:cNvPr>
          <p:cNvSpPr/>
          <p:nvPr/>
        </p:nvSpPr>
        <p:spPr>
          <a:xfrm>
            <a:off x="590837" y="4368957"/>
            <a:ext cx="3815992" cy="1204557"/>
          </a:xfrm>
          <a:prstGeom prst="wedgeRoundRectCallout">
            <a:avLst>
              <a:gd name="adj1" fmla="val 72380"/>
              <a:gd name="adj2" fmla="val -48086"/>
              <a:gd name="adj3" fmla="val 16667"/>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1600" b="1" dirty="0"/>
              <a:t>Los rayos reflejados </a:t>
            </a:r>
            <a:r>
              <a:rPr lang="es-ES" sz="1600" b="1" dirty="0">
                <a:solidFill>
                  <a:srgbClr val="FFFF00"/>
                </a:solidFill>
              </a:rPr>
              <a:t>divergen </a:t>
            </a:r>
            <a:r>
              <a:rPr lang="es-ES" sz="1600" b="1" dirty="0"/>
              <a:t>frente al espejo, mientras que sus </a:t>
            </a:r>
            <a:r>
              <a:rPr lang="es-ES" sz="1600" b="1" dirty="0">
                <a:solidFill>
                  <a:srgbClr val="FFFF00"/>
                </a:solidFill>
              </a:rPr>
              <a:t>proyecciones</a:t>
            </a:r>
            <a:r>
              <a:rPr lang="es-ES" sz="1600" b="1" dirty="0"/>
              <a:t> o prolongaciones se </a:t>
            </a:r>
            <a:r>
              <a:rPr lang="es-ES" sz="1600" b="1" dirty="0">
                <a:solidFill>
                  <a:srgbClr val="FFFF00"/>
                </a:solidFill>
              </a:rPr>
              <a:t>cruzan</a:t>
            </a:r>
            <a:r>
              <a:rPr lang="es-ES" sz="1600" b="1" dirty="0"/>
              <a:t> por </a:t>
            </a:r>
            <a:r>
              <a:rPr lang="es-ES" sz="1600" b="1" dirty="0">
                <a:solidFill>
                  <a:srgbClr val="FFFF00"/>
                </a:solidFill>
              </a:rPr>
              <a:t>detrás </a:t>
            </a:r>
            <a:r>
              <a:rPr lang="es-ES" sz="1600" b="1" dirty="0">
                <a:solidFill>
                  <a:schemeClr val="bg1"/>
                </a:solidFill>
              </a:rPr>
              <a:t>de él, formando la imagen.</a:t>
            </a:r>
          </a:p>
        </p:txBody>
      </p:sp>
      <p:sp>
        <p:nvSpPr>
          <p:cNvPr id="26" name="Bocadillo: rectángulo con esquinas redondeadas 25">
            <a:extLst>
              <a:ext uri="{FF2B5EF4-FFF2-40B4-BE49-F238E27FC236}">
                <a16:creationId xmlns:a16="http://schemas.microsoft.com/office/drawing/2014/main" id="{2F86E245-CD1F-C9A8-8369-AA94F88FA26B}"/>
              </a:ext>
            </a:extLst>
          </p:cNvPr>
          <p:cNvSpPr/>
          <p:nvPr/>
        </p:nvSpPr>
        <p:spPr>
          <a:xfrm>
            <a:off x="1865977" y="5528049"/>
            <a:ext cx="2888044" cy="594016"/>
          </a:xfrm>
          <a:prstGeom prst="wedgeRoundRectCallout">
            <a:avLst>
              <a:gd name="adj1" fmla="val 64316"/>
              <a:gd name="adj2" fmla="val -157881"/>
              <a:gd name="adj3" fmla="val 16667"/>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1600" b="1" dirty="0"/>
              <a:t>Presenta la </a:t>
            </a:r>
            <a:r>
              <a:rPr lang="es-ES" sz="1600" b="1" dirty="0">
                <a:solidFill>
                  <a:srgbClr val="FFFF00"/>
                </a:solidFill>
              </a:rPr>
              <a:t>misma orientación vertical </a:t>
            </a:r>
            <a:r>
              <a:rPr lang="es-ES" sz="1600" b="1" dirty="0"/>
              <a:t>que el objeto.</a:t>
            </a:r>
          </a:p>
        </p:txBody>
      </p:sp>
      <p:sp>
        <p:nvSpPr>
          <p:cNvPr id="27" name="Bocadillo: rectángulo con esquinas redondeadas 26">
            <a:extLst>
              <a:ext uri="{FF2B5EF4-FFF2-40B4-BE49-F238E27FC236}">
                <a16:creationId xmlns:a16="http://schemas.microsoft.com/office/drawing/2014/main" id="{317EC807-EF7E-8344-C41B-26B99D26B934}"/>
              </a:ext>
            </a:extLst>
          </p:cNvPr>
          <p:cNvSpPr/>
          <p:nvPr/>
        </p:nvSpPr>
        <p:spPr>
          <a:xfrm>
            <a:off x="2159634" y="5642611"/>
            <a:ext cx="3203197" cy="594016"/>
          </a:xfrm>
          <a:prstGeom prst="wedgeRoundRectCallout">
            <a:avLst>
              <a:gd name="adj1" fmla="val 45071"/>
              <a:gd name="adj2" fmla="val -90302"/>
              <a:gd name="adj3" fmla="val 16667"/>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1600" b="1" dirty="0"/>
              <a:t>Presenta las </a:t>
            </a:r>
            <a:r>
              <a:rPr lang="es-ES" sz="1600" b="1" dirty="0">
                <a:solidFill>
                  <a:srgbClr val="FFFF00"/>
                </a:solidFill>
              </a:rPr>
              <a:t>mismas dimensiones </a:t>
            </a:r>
            <a:r>
              <a:rPr lang="es-ES" sz="1600" b="1" dirty="0"/>
              <a:t>que el objeto original.</a:t>
            </a:r>
          </a:p>
        </p:txBody>
      </p:sp>
      <p:sp>
        <p:nvSpPr>
          <p:cNvPr id="19" name="CuadroTexto 18">
            <a:extLst>
              <a:ext uri="{FF2B5EF4-FFF2-40B4-BE49-F238E27FC236}">
                <a16:creationId xmlns:a16="http://schemas.microsoft.com/office/drawing/2014/main" id="{A6DE8D4F-DD65-3ABF-637A-519BD308A98B}"/>
              </a:ext>
            </a:extLst>
          </p:cNvPr>
          <p:cNvSpPr txBox="1"/>
          <p:nvPr/>
        </p:nvSpPr>
        <p:spPr>
          <a:xfrm>
            <a:off x="590837" y="430222"/>
            <a:ext cx="6900036" cy="707886"/>
          </a:xfrm>
          <a:prstGeom prst="rect">
            <a:avLst/>
          </a:prstGeom>
          <a:noFill/>
        </p:spPr>
        <p:txBody>
          <a:bodyPr wrap="square" rtlCol="0">
            <a:spAutoFit/>
          </a:bodyPr>
          <a:lstStyle/>
          <a:p>
            <a:pPr algn="just"/>
            <a:r>
              <a:rPr lang="es-CL" sz="4000" b="1" dirty="0"/>
              <a:t>Imágenes en espejos planos</a:t>
            </a:r>
            <a:endParaRPr lang="es-CL" sz="3200" b="1" dirty="0"/>
          </a:p>
        </p:txBody>
      </p:sp>
      <p:sp>
        <p:nvSpPr>
          <p:cNvPr id="20" name="CuadroTexto 19"/>
          <p:cNvSpPr txBox="1"/>
          <p:nvPr/>
        </p:nvSpPr>
        <p:spPr>
          <a:xfrm>
            <a:off x="4754021" y="2053288"/>
            <a:ext cx="3831429"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por un espejo plano?</a:t>
            </a:r>
          </a:p>
        </p:txBody>
      </p:sp>
      <p:sp>
        <p:nvSpPr>
          <p:cNvPr id="2" name="Elipse 1"/>
          <p:cNvSpPr/>
          <p:nvPr/>
        </p:nvSpPr>
        <p:spPr>
          <a:xfrm>
            <a:off x="3333294" y="2849489"/>
            <a:ext cx="1233017" cy="133552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p:cNvSpPr/>
          <p:nvPr/>
        </p:nvSpPr>
        <p:spPr>
          <a:xfrm>
            <a:off x="590837" y="1237551"/>
            <a:ext cx="7994613" cy="923330"/>
          </a:xfrm>
          <a:prstGeom prst="rect">
            <a:avLst/>
          </a:prstGeom>
        </p:spPr>
        <p:txBody>
          <a:bodyPr wrap="square">
            <a:spAutoFit/>
          </a:bodyPr>
          <a:lstStyle/>
          <a:p>
            <a:pPr algn="just"/>
            <a:r>
              <a:rPr lang="es-ES" dirty="0"/>
              <a:t>La </a:t>
            </a:r>
            <a:r>
              <a:rPr lang="es-ES" b="1" dirty="0"/>
              <a:t>imagen</a:t>
            </a:r>
            <a:r>
              <a:rPr lang="es-ES" dirty="0"/>
              <a:t> formada en un </a:t>
            </a:r>
            <a:r>
              <a:rPr lang="es-ES" b="1" dirty="0"/>
              <a:t>espejo </a:t>
            </a:r>
            <a:r>
              <a:rPr lang="es-ES" dirty="0"/>
              <a:t>se encuentra en el punto donde </a:t>
            </a:r>
            <a:r>
              <a:rPr lang="es-ES" b="1" dirty="0"/>
              <a:t>al menos dos rayos reflejados se interceptan </a:t>
            </a:r>
            <a:r>
              <a:rPr lang="es-ES" b="1" dirty="0">
                <a:solidFill>
                  <a:srgbClr val="FF0000"/>
                </a:solidFill>
              </a:rPr>
              <a:t>(imagen real) </a:t>
            </a:r>
            <a:r>
              <a:rPr lang="es-ES" dirty="0"/>
              <a:t>o donde se </a:t>
            </a:r>
            <a:r>
              <a:rPr lang="es-ES" b="1" dirty="0"/>
              <a:t>cruzan sus prolongaciones </a:t>
            </a:r>
            <a:r>
              <a:rPr lang="es-ES" b="1" dirty="0">
                <a:solidFill>
                  <a:srgbClr val="FF0000"/>
                </a:solidFill>
              </a:rPr>
              <a:t>(imagen virtual)</a:t>
            </a:r>
            <a:r>
              <a:rPr lang="es-ES" dirty="0"/>
              <a:t>.</a:t>
            </a:r>
          </a:p>
        </p:txBody>
      </p:sp>
    </p:spTree>
    <p:extLst>
      <p:ext uri="{BB962C8B-B14F-4D97-AF65-F5344CB8AC3E}">
        <p14:creationId xmlns:p14="http://schemas.microsoft.com/office/powerpoint/2010/main" val="20541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 grpId="0" animBg="1"/>
      <p:bldP spid="9" grpId="0" animBg="1"/>
      <p:bldP spid="12" grpId="0" animBg="1"/>
      <p:bldP spid="13" grpId="0" animBg="1"/>
      <p:bldP spid="21" grpId="0" animBg="1"/>
      <p:bldP spid="21" grpId="1" animBg="1"/>
      <p:bldP spid="26" grpId="0" animBg="1"/>
      <p:bldP spid="26" grpId="1" animBg="1"/>
      <p:bldP spid="27" grpId="0" animBg="1"/>
      <p:bldP spid="27" grpId="1" animBg="1"/>
      <p:bldP spid="19" grpId="0"/>
      <p:bldP spid="20" grpId="0" animBg="1"/>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188A34BF-2B3F-1454-79F3-6DA9C5AA191F}"/>
              </a:ext>
            </a:extLst>
          </p:cNvPr>
          <p:cNvSpPr txBox="1"/>
          <p:nvPr/>
        </p:nvSpPr>
        <p:spPr>
          <a:xfrm>
            <a:off x="700311" y="2388408"/>
            <a:ext cx="7733441" cy="1200329"/>
          </a:xfrm>
          <a:prstGeom prst="rect">
            <a:avLst/>
          </a:prstGeom>
          <a:noFill/>
        </p:spPr>
        <p:txBody>
          <a:bodyPr wrap="square">
            <a:spAutoFit/>
          </a:bodyPr>
          <a:lstStyle/>
          <a:p>
            <a:pPr marL="342900" lvl="0" indent="-342900" algn="just">
              <a:buFont typeface="+mj-lt"/>
              <a:buAutoNum type="alphaUcParenR"/>
            </a:pPr>
            <a:r>
              <a:rPr lang="es-ES" dirty="0">
                <a:latin typeface="Arial" panose="020B0604020202020204" pitchFamily="34" charset="0"/>
                <a:ea typeface="Arial" panose="020B0604020202020204" pitchFamily="34" charset="0"/>
                <a:cs typeface="Arial" panose="020B0604020202020204" pitchFamily="34" charset="0"/>
              </a:rPr>
              <a:t>Son siempre de menor tamaño que el objeto reflejado.</a:t>
            </a:r>
          </a:p>
          <a:p>
            <a:pPr marL="342900" lvl="0" indent="-342900" algn="just">
              <a:buFont typeface="+mj-lt"/>
              <a:buAutoNum type="alphaUcParenR"/>
            </a:pPr>
            <a:r>
              <a:rPr lang="es-ES" dirty="0">
                <a:latin typeface="Arial" panose="020B0604020202020204" pitchFamily="34" charset="0"/>
                <a:ea typeface="Arial" panose="020B0604020202020204" pitchFamily="34" charset="0"/>
                <a:cs typeface="Arial" panose="020B0604020202020204" pitchFamily="34" charset="0"/>
              </a:rPr>
              <a:t>Son de orientación invertida con respecto al objeto reflejado.	</a:t>
            </a:r>
          </a:p>
          <a:p>
            <a:pPr marL="342900" lvl="0" indent="-342900" algn="just">
              <a:buFont typeface="+mj-lt"/>
              <a:buAutoNum type="alphaUcParenR"/>
            </a:pPr>
            <a:r>
              <a:rPr lang="es-ES" dirty="0">
                <a:latin typeface="Arial" panose="020B0604020202020204" pitchFamily="34" charset="0"/>
                <a:ea typeface="Arial" panose="020B0604020202020204" pitchFamily="34" charset="0"/>
                <a:cs typeface="Arial" panose="020B0604020202020204" pitchFamily="34" charset="0"/>
              </a:rPr>
              <a:t>Se forman donde ocurre la intersección de los rayos reflejados.</a:t>
            </a:r>
          </a:p>
          <a:p>
            <a:pPr marL="342900" lvl="0" indent="-342900" algn="just">
              <a:buFont typeface="+mj-lt"/>
              <a:buAutoNum type="alphaUcParenR"/>
            </a:pPr>
            <a:r>
              <a:rPr lang="es-ES" dirty="0">
                <a:latin typeface="Arial" panose="020B0604020202020204" pitchFamily="34" charset="0"/>
                <a:ea typeface="Arial" panose="020B0604020202020204" pitchFamily="34" charset="0"/>
                <a:cs typeface="Arial" panose="020B0604020202020204" pitchFamily="34" charset="0"/>
              </a:rPr>
              <a:t>Se forman a la misma distancia que se encuentra el objeto del espejo.</a:t>
            </a:r>
          </a:p>
        </p:txBody>
      </p:sp>
      <p:sp>
        <p:nvSpPr>
          <p:cNvPr id="6" name="CuadroTexto 5">
            <a:extLst>
              <a:ext uri="{FF2B5EF4-FFF2-40B4-BE49-F238E27FC236}">
                <a16:creationId xmlns:a16="http://schemas.microsoft.com/office/drawing/2014/main" id="{B24D1144-A9B9-EE4E-4F69-FF17B5BC8260}"/>
              </a:ext>
            </a:extLst>
          </p:cNvPr>
          <p:cNvSpPr txBox="1"/>
          <p:nvPr/>
        </p:nvSpPr>
        <p:spPr>
          <a:xfrm>
            <a:off x="706438" y="1412995"/>
            <a:ext cx="7733441" cy="646331"/>
          </a:xfrm>
          <a:prstGeom prst="rect">
            <a:avLst/>
          </a:prstGeom>
          <a:noFill/>
        </p:spPr>
        <p:txBody>
          <a:bodyPr wrap="square" rtlCol="0">
            <a:spAutoFit/>
          </a:bodyPr>
          <a:lstStyle/>
          <a:p>
            <a:pPr algn="just"/>
            <a:r>
              <a:rPr lang="es-ES" dirty="0">
                <a:latin typeface="Arial" panose="020B0604020202020204" pitchFamily="34" charset="0"/>
                <a:ea typeface="Arial" panose="020B0604020202020204" pitchFamily="34" charset="0"/>
              </a:rPr>
              <a:t>¿Cuál de las siguientes opciones es correcta respecto a la formación de imágenes en espejos planos?</a:t>
            </a:r>
          </a:p>
        </p:txBody>
      </p:sp>
      <p:pic>
        <p:nvPicPr>
          <p:cNvPr id="21" name="Imagen 20"/>
          <p:cNvPicPr>
            <a:picLocks noChangeAspect="1"/>
          </p:cNvPicPr>
          <p:nvPr/>
        </p:nvPicPr>
        <p:blipFill>
          <a:blip r:embed="rId2"/>
          <a:stretch>
            <a:fillRect/>
          </a:stretch>
        </p:blipFill>
        <p:spPr>
          <a:xfrm>
            <a:off x="82475" y="230386"/>
            <a:ext cx="2334970" cy="701101"/>
          </a:xfrm>
          <a:prstGeom prst="rect">
            <a:avLst/>
          </a:prstGeom>
        </p:spPr>
      </p:pic>
      <p:grpSp>
        <p:nvGrpSpPr>
          <p:cNvPr id="4" name="Grupo 3">
            <a:extLst>
              <a:ext uri="{FF2B5EF4-FFF2-40B4-BE49-F238E27FC236}">
                <a16:creationId xmlns:a16="http://schemas.microsoft.com/office/drawing/2014/main" id="{5804264D-67A6-74A0-20B8-60F67814665E}"/>
              </a:ext>
            </a:extLst>
          </p:cNvPr>
          <p:cNvGrpSpPr/>
          <p:nvPr/>
        </p:nvGrpSpPr>
        <p:grpSpPr>
          <a:xfrm>
            <a:off x="5893547" y="4595034"/>
            <a:ext cx="2953766" cy="2027906"/>
            <a:chOff x="4986465" y="4856391"/>
            <a:chExt cx="2953766" cy="2027906"/>
          </a:xfrm>
        </p:grpSpPr>
        <p:grpSp>
          <p:nvGrpSpPr>
            <p:cNvPr id="5" name="22 Grupo">
              <a:extLst>
                <a:ext uri="{FF2B5EF4-FFF2-40B4-BE49-F238E27FC236}">
                  <a16:creationId xmlns:a16="http://schemas.microsoft.com/office/drawing/2014/main" id="{834BEEE4-B1F1-0C01-A967-AB0D2065510B}"/>
                </a:ext>
              </a:extLst>
            </p:cNvPr>
            <p:cNvGrpSpPr/>
            <p:nvPr/>
          </p:nvGrpSpPr>
          <p:grpSpPr>
            <a:xfrm>
              <a:off x="4986465" y="5252458"/>
              <a:ext cx="2893464" cy="1631839"/>
              <a:chOff x="5452677" y="595926"/>
              <a:chExt cx="3763222" cy="1811989"/>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677" y="595926"/>
                <a:ext cx="3481527"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915" y="1634570"/>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113110" y="4856391"/>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D</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5378176" y="5836969"/>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sp>
        <p:nvSpPr>
          <p:cNvPr id="17" name="CuadroTexto 16">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5 – Espejos, cuaderno de ejercicios. CPECH.</a:t>
            </a:r>
            <a:endParaRPr lang="es-CL" sz="1000" b="1" dirty="0">
              <a:cs typeface="Arial" panose="020B0604020202020204" pitchFamily="34" charset="0"/>
            </a:endParaRPr>
          </a:p>
        </p:txBody>
      </p:sp>
    </p:spTree>
    <p:extLst>
      <p:ext uri="{BB962C8B-B14F-4D97-AF65-F5344CB8AC3E}">
        <p14:creationId xmlns:p14="http://schemas.microsoft.com/office/powerpoint/2010/main" val="13887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FB58535-459E-D692-18E6-52D58E99E235}"/>
              </a:ext>
            </a:extLst>
          </p:cNvPr>
          <p:cNvSpPr>
            <a:spLocks noChangeArrowheads="1"/>
          </p:cNvSpPr>
          <p:nvPr/>
        </p:nvSpPr>
        <p:spPr bwMode="auto">
          <a:xfrm>
            <a:off x="637563" y="1219653"/>
            <a:ext cx="7810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Son </a:t>
            </a:r>
            <a:r>
              <a:rPr lang="es-ES" altLang="es-CL" b="1" dirty="0">
                <a:latin typeface="+mn-lt"/>
              </a:rPr>
              <a:t>espejos</a:t>
            </a:r>
            <a:r>
              <a:rPr lang="es-ES" altLang="es-CL" dirty="0">
                <a:latin typeface="+mn-lt"/>
              </a:rPr>
              <a:t> cuya superficie reflejante es </a:t>
            </a:r>
            <a:r>
              <a:rPr lang="es-ES" altLang="es-CL" b="1" dirty="0">
                <a:latin typeface="+mn-lt"/>
              </a:rPr>
              <a:t>curva</a:t>
            </a:r>
            <a:r>
              <a:rPr lang="es-ES" altLang="es-CL" dirty="0">
                <a:latin typeface="+mn-lt"/>
              </a:rPr>
              <a:t>.</a:t>
            </a:r>
          </a:p>
        </p:txBody>
      </p:sp>
      <p:sp>
        <p:nvSpPr>
          <p:cNvPr id="11" name="Rectángulo: esquinas redondeadas 10">
            <a:extLst>
              <a:ext uri="{FF2B5EF4-FFF2-40B4-BE49-F238E27FC236}">
                <a16:creationId xmlns:a16="http://schemas.microsoft.com/office/drawing/2014/main" id="{C1DF3F29-C631-ADFC-3C86-E24737BA82CE}"/>
              </a:ext>
            </a:extLst>
          </p:cNvPr>
          <p:cNvSpPr/>
          <p:nvPr/>
        </p:nvSpPr>
        <p:spPr>
          <a:xfrm>
            <a:off x="692998" y="1752034"/>
            <a:ext cx="3653404" cy="14198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1" hangingPunct="1">
              <a:spcBef>
                <a:spcPct val="20000"/>
              </a:spcBef>
            </a:pPr>
            <a:r>
              <a:rPr lang="es-ES" altLang="es-CL" b="1" dirty="0">
                <a:latin typeface="+mn-lt"/>
              </a:rPr>
              <a:t>Si la </a:t>
            </a:r>
            <a:r>
              <a:rPr lang="es-ES" altLang="es-CL" b="1" dirty="0">
                <a:solidFill>
                  <a:srgbClr val="FFFF00"/>
                </a:solidFill>
                <a:latin typeface="+mn-lt"/>
              </a:rPr>
              <a:t>superficie reflectante </a:t>
            </a:r>
            <a:r>
              <a:rPr lang="es-ES" altLang="es-CL" b="1" dirty="0">
                <a:latin typeface="+mn-lt"/>
              </a:rPr>
              <a:t>se encuentra en la </a:t>
            </a:r>
            <a:r>
              <a:rPr lang="es-ES" altLang="es-CL" b="1" dirty="0">
                <a:solidFill>
                  <a:srgbClr val="FFFF00"/>
                </a:solidFill>
                <a:latin typeface="+mn-lt"/>
              </a:rPr>
              <a:t>cara interna </a:t>
            </a:r>
            <a:r>
              <a:rPr lang="es-ES" altLang="es-CL" b="1" dirty="0">
                <a:latin typeface="+mn-lt"/>
              </a:rPr>
              <a:t>de la </a:t>
            </a:r>
            <a:r>
              <a:rPr lang="es-ES" altLang="es-CL" b="1" dirty="0">
                <a:solidFill>
                  <a:srgbClr val="FFFF00"/>
                </a:solidFill>
                <a:latin typeface="+mn-lt"/>
              </a:rPr>
              <a:t>curva</a:t>
            </a:r>
            <a:r>
              <a:rPr lang="es-ES" altLang="es-CL" b="1" dirty="0">
                <a:latin typeface="+mn-lt"/>
              </a:rPr>
              <a:t>, el espejo se denomina </a:t>
            </a:r>
            <a:r>
              <a:rPr lang="es-ES" altLang="es-CL" b="1" dirty="0">
                <a:solidFill>
                  <a:srgbClr val="FFFF00"/>
                </a:solidFill>
                <a:latin typeface="+mn-lt"/>
              </a:rPr>
              <a:t>cóncavo. </a:t>
            </a:r>
          </a:p>
        </p:txBody>
      </p:sp>
      <p:sp>
        <p:nvSpPr>
          <p:cNvPr id="12" name="Rectángulo: esquinas redondeadas 11">
            <a:extLst>
              <a:ext uri="{FF2B5EF4-FFF2-40B4-BE49-F238E27FC236}">
                <a16:creationId xmlns:a16="http://schemas.microsoft.com/office/drawing/2014/main" id="{17D46909-0E0F-DC36-C0CC-3273AA4FF29A}"/>
              </a:ext>
            </a:extLst>
          </p:cNvPr>
          <p:cNvSpPr/>
          <p:nvPr/>
        </p:nvSpPr>
        <p:spPr>
          <a:xfrm>
            <a:off x="4908468" y="1771353"/>
            <a:ext cx="3594682" cy="14198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1" hangingPunct="1">
              <a:spcBef>
                <a:spcPct val="20000"/>
              </a:spcBef>
            </a:pPr>
            <a:r>
              <a:rPr lang="es-ES" altLang="es-CL" b="1" dirty="0">
                <a:latin typeface="+mn-lt"/>
              </a:rPr>
              <a:t>Si la </a:t>
            </a:r>
            <a:r>
              <a:rPr lang="es-ES" altLang="es-CL" b="1" dirty="0">
                <a:solidFill>
                  <a:srgbClr val="FFFF00"/>
                </a:solidFill>
                <a:latin typeface="+mn-lt"/>
              </a:rPr>
              <a:t>superficie reflectante </a:t>
            </a:r>
            <a:r>
              <a:rPr lang="es-ES" altLang="es-CL" b="1" dirty="0">
                <a:latin typeface="+mn-lt"/>
              </a:rPr>
              <a:t>corresponde a la </a:t>
            </a:r>
            <a:r>
              <a:rPr lang="es-ES" altLang="es-CL" b="1" dirty="0">
                <a:solidFill>
                  <a:srgbClr val="FFFF00"/>
                </a:solidFill>
                <a:latin typeface="+mn-lt"/>
              </a:rPr>
              <a:t>cara externa </a:t>
            </a:r>
            <a:r>
              <a:rPr lang="es-ES" altLang="es-CL" b="1" dirty="0">
                <a:latin typeface="+mn-lt"/>
              </a:rPr>
              <a:t>de una </a:t>
            </a:r>
            <a:r>
              <a:rPr lang="es-ES" altLang="es-CL" b="1" dirty="0">
                <a:solidFill>
                  <a:srgbClr val="FFFF00"/>
                </a:solidFill>
                <a:latin typeface="+mn-lt"/>
              </a:rPr>
              <a:t>curva</a:t>
            </a:r>
            <a:r>
              <a:rPr lang="es-ES" altLang="es-CL" b="1" dirty="0">
                <a:latin typeface="+mn-lt"/>
              </a:rPr>
              <a:t>, el espejo se denomina </a:t>
            </a:r>
            <a:r>
              <a:rPr lang="es-ES" altLang="es-CL" b="1" dirty="0">
                <a:solidFill>
                  <a:srgbClr val="FFFF00"/>
                </a:solidFill>
                <a:latin typeface="+mn-lt"/>
              </a:rPr>
              <a:t>convexo.</a:t>
            </a:r>
          </a:p>
        </p:txBody>
      </p:sp>
      <p:pic>
        <p:nvPicPr>
          <p:cNvPr id="17" name="Imagen 16" descr="Gráfico, Diagrama&#10;&#10;Descripción generada automáticamente con confianza media">
            <a:extLst>
              <a:ext uri="{FF2B5EF4-FFF2-40B4-BE49-F238E27FC236}">
                <a16:creationId xmlns:a16="http://schemas.microsoft.com/office/drawing/2014/main" id="{952A2D21-30BD-81FD-5AB2-B71A83C82301}"/>
              </a:ext>
            </a:extLst>
          </p:cNvPr>
          <p:cNvPicPr>
            <a:picLocks noChangeAspect="1"/>
          </p:cNvPicPr>
          <p:nvPr/>
        </p:nvPicPr>
        <p:blipFill rotWithShape="1">
          <a:blip r:embed="rId2"/>
          <a:srcRect l="13532" t="4510" r="18715" b="2824"/>
          <a:stretch/>
        </p:blipFill>
        <p:spPr>
          <a:xfrm>
            <a:off x="1311685" y="3322682"/>
            <a:ext cx="2416030" cy="1858765"/>
          </a:xfrm>
          <a:prstGeom prst="rect">
            <a:avLst/>
          </a:prstGeom>
          <a:ln w="38100" cap="sq">
            <a:solidFill>
              <a:srgbClr val="A7BA1A"/>
            </a:solidFill>
            <a:prstDash val="solid"/>
            <a:miter lim="800000"/>
          </a:ln>
          <a:effectLst/>
        </p:spPr>
      </p:pic>
      <p:pic>
        <p:nvPicPr>
          <p:cNvPr id="23" name="Imagen 22" descr="Un reloj en el medio&#10;&#10;Descripción generada automáticamente con confianza baja">
            <a:extLst>
              <a:ext uri="{FF2B5EF4-FFF2-40B4-BE49-F238E27FC236}">
                <a16:creationId xmlns:a16="http://schemas.microsoft.com/office/drawing/2014/main" id="{9CF6A9CE-F01D-27CC-1A46-76C37F04ED63}"/>
              </a:ext>
            </a:extLst>
          </p:cNvPr>
          <p:cNvPicPr>
            <a:picLocks noChangeAspect="1"/>
          </p:cNvPicPr>
          <p:nvPr/>
        </p:nvPicPr>
        <p:blipFill rotWithShape="1">
          <a:blip r:embed="rId3"/>
          <a:srcRect l="13196" t="4201" r="19027" b="3386"/>
          <a:stretch/>
        </p:blipFill>
        <p:spPr>
          <a:xfrm>
            <a:off x="5494054" y="3322684"/>
            <a:ext cx="2423509" cy="1858766"/>
          </a:xfrm>
          <a:prstGeom prst="rect">
            <a:avLst/>
          </a:prstGeom>
          <a:ln w="38100" cap="sq">
            <a:solidFill>
              <a:srgbClr val="A7BA1A"/>
            </a:solidFill>
            <a:prstDash val="solid"/>
            <a:miter lim="800000"/>
          </a:ln>
          <a:effectLst/>
        </p:spPr>
      </p:pic>
      <p:pic>
        <p:nvPicPr>
          <p:cNvPr id="4" name="Picture 7">
            <a:extLst>
              <a:ext uri="{FF2B5EF4-FFF2-40B4-BE49-F238E27FC236}">
                <a16:creationId xmlns:a16="http://schemas.microsoft.com/office/drawing/2014/main" id="{02C0B5CB-7A08-C16C-61FC-96DB21F61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98" y="4907996"/>
            <a:ext cx="1933575" cy="1438275"/>
          </a:xfrm>
          <a:prstGeom prst="rect">
            <a:avLst/>
          </a:prstGeom>
          <a:ln w="38100">
            <a:solidFill>
              <a:srgbClr val="A7BA1A"/>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E8F46FE8-8C61-AEBB-1998-EA44D1D04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4141" y="4907996"/>
            <a:ext cx="1933574" cy="1452585"/>
          </a:xfrm>
          <a:prstGeom prst="rect">
            <a:avLst/>
          </a:prstGeom>
          <a:ln w="38100">
            <a:solidFill>
              <a:srgbClr val="A7BA1A"/>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9" name="Grupo 8">
            <a:extLst>
              <a:ext uri="{FF2B5EF4-FFF2-40B4-BE49-F238E27FC236}">
                <a16:creationId xmlns:a16="http://schemas.microsoft.com/office/drawing/2014/main" id="{CCFDF951-67A3-548C-61F5-E2A74FA45EA2}"/>
              </a:ext>
            </a:extLst>
          </p:cNvPr>
          <p:cNvGrpSpPr/>
          <p:nvPr/>
        </p:nvGrpSpPr>
        <p:grpSpPr>
          <a:xfrm>
            <a:off x="3428237" y="5179195"/>
            <a:ext cx="2416030" cy="1440530"/>
            <a:chOff x="3536579" y="3109906"/>
            <a:chExt cx="2416030" cy="1440530"/>
          </a:xfrm>
          <a:solidFill>
            <a:srgbClr val="7030A0"/>
          </a:solidFill>
        </p:grpSpPr>
        <p:sp>
          <p:nvSpPr>
            <p:cNvPr id="10" name="Bocadillo: rectángulo con esquinas redondeadas 9">
              <a:extLst>
                <a:ext uri="{FF2B5EF4-FFF2-40B4-BE49-F238E27FC236}">
                  <a16:creationId xmlns:a16="http://schemas.microsoft.com/office/drawing/2014/main" id="{0187A03D-5FA8-2123-8624-9CC796522386}"/>
                </a:ext>
              </a:extLst>
            </p:cNvPr>
            <p:cNvSpPr/>
            <p:nvPr/>
          </p:nvSpPr>
          <p:spPr>
            <a:xfrm>
              <a:off x="3536579" y="3112161"/>
              <a:ext cx="2416030" cy="1438275"/>
            </a:xfrm>
            <a:prstGeom prst="wedgeRoundRectCallout">
              <a:avLst>
                <a:gd name="adj1" fmla="val -58333"/>
                <a:gd name="adj2" fmla="val -84484"/>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a:p>
          </p:txBody>
        </p:sp>
        <p:sp>
          <p:nvSpPr>
            <p:cNvPr id="13" name="Bocadillo: rectángulo con esquinas redondeadas 12">
              <a:extLst>
                <a:ext uri="{FF2B5EF4-FFF2-40B4-BE49-F238E27FC236}">
                  <a16:creationId xmlns:a16="http://schemas.microsoft.com/office/drawing/2014/main" id="{A69F5DDA-C262-3613-1403-AC1AB519D84C}"/>
                </a:ext>
              </a:extLst>
            </p:cNvPr>
            <p:cNvSpPr/>
            <p:nvPr/>
          </p:nvSpPr>
          <p:spPr>
            <a:xfrm>
              <a:off x="3536579" y="3109906"/>
              <a:ext cx="2416030" cy="1438275"/>
            </a:xfrm>
            <a:prstGeom prst="wedgeRoundRectCallout">
              <a:avLst>
                <a:gd name="adj1" fmla="val 56598"/>
                <a:gd name="adj2" fmla="val -86233"/>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L" b="1" dirty="0">
                  <a:solidFill>
                    <a:schemeClr val="tx1"/>
                  </a:solidFill>
                </a:rPr>
                <a:t>¿Qué diferencia puedes notar en los haces de luz reflejados?</a:t>
              </a:r>
            </a:p>
          </p:txBody>
        </p:sp>
      </p:grpSp>
      <p:sp>
        <p:nvSpPr>
          <p:cNvPr id="16" name="CuadroTexto 15">
            <a:extLst>
              <a:ext uri="{FF2B5EF4-FFF2-40B4-BE49-F238E27FC236}">
                <a16:creationId xmlns:a16="http://schemas.microsoft.com/office/drawing/2014/main" id="{A6DE8D4F-DD65-3ABF-637A-519BD308A98B}"/>
              </a:ext>
            </a:extLst>
          </p:cNvPr>
          <p:cNvSpPr txBox="1"/>
          <p:nvPr/>
        </p:nvSpPr>
        <p:spPr>
          <a:xfrm>
            <a:off x="590837" y="430222"/>
            <a:ext cx="6188335" cy="707886"/>
          </a:xfrm>
          <a:prstGeom prst="rect">
            <a:avLst/>
          </a:prstGeom>
          <a:noFill/>
        </p:spPr>
        <p:txBody>
          <a:bodyPr wrap="square" rtlCol="0">
            <a:spAutoFit/>
          </a:bodyPr>
          <a:lstStyle/>
          <a:p>
            <a:pPr algn="just"/>
            <a:r>
              <a:rPr lang="es-CL" sz="4000" b="1" dirty="0"/>
              <a:t>Espejos esféricos o curvos</a:t>
            </a:r>
            <a:endParaRPr lang="es-CL" sz="3200" b="1" dirty="0"/>
          </a:p>
        </p:txBody>
      </p:sp>
    </p:spTree>
    <p:extLst>
      <p:ext uri="{BB962C8B-B14F-4D97-AF65-F5344CB8AC3E}">
        <p14:creationId xmlns:p14="http://schemas.microsoft.com/office/powerpoint/2010/main" val="411894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FB58535-459E-D692-18E6-52D58E99E235}"/>
              </a:ext>
            </a:extLst>
          </p:cNvPr>
          <p:cNvSpPr>
            <a:spLocks noChangeArrowheads="1"/>
          </p:cNvSpPr>
          <p:nvPr/>
        </p:nvSpPr>
        <p:spPr bwMode="auto">
          <a:xfrm>
            <a:off x="590837" y="1206385"/>
            <a:ext cx="7810152"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En particular, estudiaremos </a:t>
            </a:r>
            <a:r>
              <a:rPr lang="es-ES" altLang="es-CL" b="1" dirty="0">
                <a:latin typeface="+mn-lt"/>
              </a:rPr>
              <a:t>espejos</a:t>
            </a:r>
            <a:r>
              <a:rPr lang="es-ES" altLang="es-CL" dirty="0">
                <a:latin typeface="+mn-lt"/>
              </a:rPr>
              <a:t> cuya forma corresponde a un </a:t>
            </a:r>
            <a:r>
              <a:rPr lang="es-ES" altLang="es-CL" b="1" dirty="0">
                <a:latin typeface="+mn-lt"/>
              </a:rPr>
              <a:t>casquete esférico</a:t>
            </a:r>
            <a:r>
              <a:rPr lang="es-ES" altLang="es-CL" dirty="0">
                <a:latin typeface="+mn-lt"/>
              </a:rPr>
              <a:t>, es decir, corresponde a un trozo de esfera. En este tipo de espejos, podemos identificar los siguientes </a:t>
            </a:r>
            <a:r>
              <a:rPr lang="es-ES" altLang="es-CL" b="1" dirty="0">
                <a:latin typeface="+mn-lt"/>
              </a:rPr>
              <a:t>elementos</a:t>
            </a:r>
            <a:r>
              <a:rPr lang="es-ES" altLang="es-CL" dirty="0">
                <a:latin typeface="+mn-lt"/>
              </a:rPr>
              <a:t>:</a:t>
            </a:r>
          </a:p>
          <a:p>
            <a:pPr marL="0" indent="0" algn="just" eaLnBrk="1" hangingPunct="1">
              <a:spcBef>
                <a:spcPct val="20000"/>
              </a:spcBef>
            </a:pPr>
            <a:endParaRPr lang="es-ES" altLang="es-CL" dirty="0">
              <a:latin typeface="+mn-lt"/>
            </a:endParaRPr>
          </a:p>
        </p:txBody>
      </p:sp>
      <mc:AlternateContent xmlns:mc="http://schemas.openxmlformats.org/markup-compatibility/2006" xmlns:a14="http://schemas.microsoft.com/office/drawing/2010/main">
        <mc:Choice Requires="a14">
          <p:sp>
            <p:nvSpPr>
              <p:cNvPr id="29" name="Rectángulo: esquinas redondeadas 28">
                <a:extLst>
                  <a:ext uri="{FF2B5EF4-FFF2-40B4-BE49-F238E27FC236}">
                    <a16:creationId xmlns:a16="http://schemas.microsoft.com/office/drawing/2014/main" id="{85A76F7C-01BC-5576-639C-80BECD4B4198}"/>
                  </a:ext>
                </a:extLst>
              </p:cNvPr>
              <p:cNvSpPr/>
              <p:nvPr/>
            </p:nvSpPr>
            <p:spPr>
              <a:xfrm>
                <a:off x="405394" y="4577806"/>
                <a:ext cx="5968762" cy="191544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sz="1600" b="1" dirty="0">
                    <a:solidFill>
                      <a:srgbClr val="FFFF00"/>
                    </a:solidFill>
                    <a:cs typeface="Arial" panose="020B0604020202020204" pitchFamily="34" charset="0"/>
                  </a:rPr>
                  <a:t>Vértice (V)</a:t>
                </a:r>
                <a:r>
                  <a:rPr lang="es-ES" altLang="es-CL" sz="1600" b="1" dirty="0">
                    <a:cs typeface="Arial" panose="020B0604020202020204" pitchFamily="34" charset="0"/>
                  </a:rPr>
                  <a:t>: punto en donde el eje óptico corta al espejo.</a:t>
                </a:r>
              </a:p>
              <a:p>
                <a:pPr algn="just" eaLnBrk="1" hangingPunct="1"/>
                <a:r>
                  <a:rPr lang="es-ES" altLang="es-CL" sz="1600" b="1" dirty="0">
                    <a:solidFill>
                      <a:srgbClr val="FFFF00"/>
                    </a:solidFill>
                    <a:cs typeface="Arial" panose="020B0604020202020204" pitchFamily="34" charset="0"/>
                  </a:rPr>
                  <a:t>Centro de curvatura del espejo (C)</a:t>
                </a:r>
                <a:r>
                  <a:rPr lang="es-ES" altLang="es-CL" sz="1600" b="1" dirty="0">
                    <a:solidFill>
                      <a:schemeClr val="bg1"/>
                    </a:solidFill>
                    <a:cs typeface="Arial" panose="020B0604020202020204" pitchFamily="34" charset="0"/>
                  </a:rPr>
                  <a:t>:</a:t>
                </a:r>
                <a:r>
                  <a:rPr lang="es-ES" altLang="es-CL" sz="1600" b="1" dirty="0">
                    <a:solidFill>
                      <a:srgbClr val="FFFF00"/>
                    </a:solidFill>
                    <a:cs typeface="Arial" panose="020B0604020202020204" pitchFamily="34" charset="0"/>
                  </a:rPr>
                  <a:t> </a:t>
                </a:r>
                <a:r>
                  <a:rPr lang="es-ES" altLang="es-CL" sz="1600" b="1" dirty="0">
                    <a:cs typeface="Arial" panose="020B0604020202020204" pitchFamily="34" charset="0"/>
                  </a:rPr>
                  <a:t>corresponde al centro de la esfera que da  origen al espejo.</a:t>
                </a:r>
              </a:p>
              <a:p>
                <a:pPr algn="just" eaLnBrk="1" hangingPunct="1"/>
                <a:r>
                  <a:rPr lang="es-ES" altLang="es-CL" sz="1600" b="1" dirty="0">
                    <a:solidFill>
                      <a:srgbClr val="FFFF00"/>
                    </a:solidFill>
                    <a:cs typeface="Arial" panose="020B0604020202020204" pitchFamily="34" charset="0"/>
                  </a:rPr>
                  <a:t>Radio de curvatura (R)</a:t>
                </a:r>
                <a:r>
                  <a:rPr lang="es-ES" altLang="es-CL" sz="1600" b="1" dirty="0">
                    <a:cs typeface="Arial" panose="020B0604020202020204" pitchFamily="34" charset="0"/>
                  </a:rPr>
                  <a:t>: corresponde a la distancia </a:t>
                </a:r>
                <a14:m>
                  <m:oMath xmlns:m="http://schemas.openxmlformats.org/officeDocument/2006/math">
                    <m:acc>
                      <m:accPr>
                        <m:chr m:val="̅"/>
                        <m:ctrlPr>
                          <a:rPr lang="es-ES" altLang="es-CL" sz="1600" b="1" i="1" smtClean="0">
                            <a:latin typeface="Cambria Math" panose="02040503050406030204" pitchFamily="18" charset="0"/>
                          </a:rPr>
                        </m:ctrlPr>
                      </m:accPr>
                      <m:e>
                        <m:r>
                          <a:rPr lang="es-CL" altLang="es-CL" sz="1600" b="1" i="0" smtClean="0">
                            <a:latin typeface="Cambria Math" panose="02040503050406030204" pitchFamily="18" charset="0"/>
                          </a:rPr>
                          <m:t>𝐂𝐕</m:t>
                        </m:r>
                      </m:e>
                    </m:acc>
                  </m:oMath>
                </a14:m>
                <a:r>
                  <a:rPr lang="es-CL" altLang="es-CL" sz="1600" b="1" dirty="0">
                    <a:cs typeface="Arial" panose="020B0604020202020204" pitchFamily="34" charset="0"/>
                  </a:rPr>
                  <a:t>.</a:t>
                </a:r>
              </a:p>
              <a:p>
                <a:pPr algn="just" eaLnBrk="1" hangingPunct="1"/>
                <a:r>
                  <a:rPr lang="es-ES" altLang="es-CL" sz="1600" b="1" dirty="0">
                    <a:solidFill>
                      <a:srgbClr val="FFFF00"/>
                    </a:solidFill>
                    <a:cs typeface="Arial" panose="020B0604020202020204" pitchFamily="34" charset="0"/>
                  </a:rPr>
                  <a:t>Foco (F)</a:t>
                </a:r>
                <a:r>
                  <a:rPr lang="es-ES" altLang="es-CL" sz="1600" b="1" dirty="0">
                    <a:cs typeface="Arial" panose="020B0604020202020204" pitchFamily="34" charset="0"/>
                  </a:rPr>
                  <a:t>: punto medio entre el centro de curvatura y el espejo.</a:t>
                </a:r>
              </a:p>
              <a:p>
                <a:pPr algn="just"/>
                <a:r>
                  <a:rPr lang="es-ES" altLang="es-CL" sz="1600" b="1" dirty="0">
                    <a:solidFill>
                      <a:srgbClr val="FFFF00"/>
                    </a:solidFill>
                    <a:cs typeface="Arial" panose="020B0604020202020204" pitchFamily="34" charset="0"/>
                  </a:rPr>
                  <a:t>Distancia focal (f)</a:t>
                </a:r>
                <a:r>
                  <a:rPr lang="es-ES" altLang="es-CL" sz="1600" b="1" dirty="0">
                    <a:solidFill>
                      <a:schemeClr val="bg1"/>
                    </a:solidFill>
                    <a:cs typeface="Arial" panose="020B0604020202020204" pitchFamily="34" charset="0"/>
                  </a:rPr>
                  <a:t>: </a:t>
                </a:r>
                <a:r>
                  <a:rPr lang="es-ES" altLang="es-CL" sz="1600" b="1" dirty="0">
                    <a:cs typeface="Arial" panose="020B0604020202020204" pitchFamily="34" charset="0"/>
                  </a:rPr>
                  <a:t>corresponde a la distancia entre </a:t>
                </a:r>
                <a14:m>
                  <m:oMath xmlns:m="http://schemas.openxmlformats.org/officeDocument/2006/math">
                    <m:acc>
                      <m:accPr>
                        <m:chr m:val="̅"/>
                        <m:ctrlPr>
                          <a:rPr lang="es-ES" altLang="es-CL" sz="1600" b="1" i="1">
                            <a:latin typeface="Cambria Math" panose="02040503050406030204" pitchFamily="18" charset="0"/>
                          </a:rPr>
                        </m:ctrlPr>
                      </m:accPr>
                      <m:e>
                        <m:r>
                          <a:rPr lang="es-CL" altLang="es-CL" sz="1600" b="1" i="0" smtClean="0">
                            <a:latin typeface="Cambria Math" panose="02040503050406030204" pitchFamily="18" charset="0"/>
                          </a:rPr>
                          <m:t>𝐅</m:t>
                        </m:r>
                        <m:r>
                          <a:rPr lang="es-CL" altLang="es-CL" sz="1600" b="1" i="0">
                            <a:latin typeface="Cambria Math" panose="02040503050406030204" pitchFamily="18" charset="0"/>
                          </a:rPr>
                          <m:t>𝐕</m:t>
                        </m:r>
                      </m:e>
                    </m:acc>
                  </m:oMath>
                </a14:m>
                <a:r>
                  <a:rPr lang="es-ES" altLang="es-CL" sz="1600" b="1" dirty="0">
                    <a:cs typeface="Arial" panose="020B0604020202020204" pitchFamily="34" charset="0"/>
                  </a:rPr>
                  <a:t>, es decir, a la mitad del radio de curvatura (R/2).</a:t>
                </a:r>
              </a:p>
            </p:txBody>
          </p:sp>
        </mc:Choice>
        <mc:Fallback xmlns="">
          <p:sp>
            <p:nvSpPr>
              <p:cNvPr id="29" name="Rectángulo: esquinas redondeadas 28">
                <a:extLst>
                  <a:ext uri="{FF2B5EF4-FFF2-40B4-BE49-F238E27FC236}">
                    <a16:creationId xmlns:a16="http://schemas.microsoft.com/office/drawing/2014/main" id="{85A76F7C-01BC-5576-639C-80BECD4B4198}"/>
                  </a:ext>
                </a:extLst>
              </p:cNvPr>
              <p:cNvSpPr>
                <a:spLocks noRot="1" noChangeAspect="1" noMove="1" noResize="1" noEditPoints="1" noAdjustHandles="1" noChangeArrowheads="1" noChangeShapeType="1" noTextEdit="1"/>
              </p:cNvSpPr>
              <p:nvPr/>
            </p:nvSpPr>
            <p:spPr>
              <a:xfrm>
                <a:off x="405394" y="4577806"/>
                <a:ext cx="5968762" cy="1915441"/>
              </a:xfrm>
              <a:prstGeom prst="roundRect">
                <a:avLst/>
              </a:prstGeom>
              <a:blipFill>
                <a:blip r:embed="rId2"/>
                <a:stretch>
                  <a:fillRect b="-949"/>
                </a:stretch>
              </a:blipFill>
              <a:ln>
                <a:solidFill>
                  <a:srgbClr val="002060"/>
                </a:solidFill>
              </a:ln>
            </p:spPr>
            <p:txBody>
              <a:bodyPr/>
              <a:lstStyle/>
              <a:p>
                <a:r>
                  <a:rPr lang="es-CL">
                    <a:noFill/>
                  </a:rPr>
                  <a:t> </a:t>
                </a:r>
              </a:p>
            </p:txBody>
          </p:sp>
        </mc:Fallback>
      </mc:AlternateContent>
      <p:sp>
        <p:nvSpPr>
          <p:cNvPr id="31" name="Rectángulo: esquinas redondeadas 30">
            <a:extLst>
              <a:ext uri="{FF2B5EF4-FFF2-40B4-BE49-F238E27FC236}">
                <a16:creationId xmlns:a16="http://schemas.microsoft.com/office/drawing/2014/main" id="{A5CC466D-8C32-877B-0511-E6B85306BC04}"/>
              </a:ext>
            </a:extLst>
          </p:cNvPr>
          <p:cNvSpPr/>
          <p:nvPr/>
        </p:nvSpPr>
        <p:spPr>
          <a:xfrm>
            <a:off x="6534357" y="5068074"/>
            <a:ext cx="2305323" cy="934903"/>
          </a:xfrm>
          <a:prstGeom prst="round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t>Estos </a:t>
            </a:r>
            <a:r>
              <a:rPr lang="es-CL" b="1" dirty="0">
                <a:solidFill>
                  <a:srgbClr val="FFFF00"/>
                </a:solidFill>
              </a:rPr>
              <a:t>elementos</a:t>
            </a:r>
            <a:r>
              <a:rPr lang="es-CL" b="1" dirty="0"/>
              <a:t> son </a:t>
            </a:r>
            <a:r>
              <a:rPr lang="es-CL" b="1" dirty="0">
                <a:solidFill>
                  <a:srgbClr val="FFFF00"/>
                </a:solidFill>
              </a:rPr>
              <a:t>válidos</a:t>
            </a:r>
            <a:r>
              <a:rPr lang="es-CL" b="1" dirty="0"/>
              <a:t> para espejos </a:t>
            </a:r>
            <a:r>
              <a:rPr lang="es-CL" b="1" dirty="0">
                <a:solidFill>
                  <a:srgbClr val="FFFF00"/>
                </a:solidFill>
              </a:rPr>
              <a:t>cóncavos</a:t>
            </a:r>
            <a:r>
              <a:rPr lang="es-CL" b="1" dirty="0"/>
              <a:t> y </a:t>
            </a:r>
            <a:r>
              <a:rPr lang="es-CL" b="1" dirty="0">
                <a:solidFill>
                  <a:srgbClr val="FFFF00"/>
                </a:solidFill>
              </a:rPr>
              <a:t>convexos.</a:t>
            </a:r>
          </a:p>
        </p:txBody>
      </p:sp>
      <p:sp>
        <p:nvSpPr>
          <p:cNvPr id="30" name="CuadroTexto 29">
            <a:extLst>
              <a:ext uri="{FF2B5EF4-FFF2-40B4-BE49-F238E27FC236}">
                <a16:creationId xmlns:a16="http://schemas.microsoft.com/office/drawing/2014/main" id="{A6DE8D4F-DD65-3ABF-637A-519BD308A98B}"/>
              </a:ext>
            </a:extLst>
          </p:cNvPr>
          <p:cNvSpPr txBox="1"/>
          <p:nvPr/>
        </p:nvSpPr>
        <p:spPr>
          <a:xfrm>
            <a:off x="590837" y="430222"/>
            <a:ext cx="7458586" cy="707886"/>
          </a:xfrm>
          <a:prstGeom prst="rect">
            <a:avLst/>
          </a:prstGeom>
          <a:noFill/>
        </p:spPr>
        <p:txBody>
          <a:bodyPr wrap="square" rtlCol="0">
            <a:spAutoFit/>
          </a:bodyPr>
          <a:lstStyle/>
          <a:p>
            <a:pPr algn="just"/>
            <a:r>
              <a:rPr lang="es-CL" sz="4000" b="1" dirty="0"/>
              <a:t>Elementos de un espejo esférico</a:t>
            </a:r>
            <a:endParaRPr lang="es-CL" sz="3200" b="1" dirty="0"/>
          </a:p>
        </p:txBody>
      </p:sp>
      <p:grpSp>
        <p:nvGrpSpPr>
          <p:cNvPr id="33" name="Grupo 32"/>
          <p:cNvGrpSpPr/>
          <p:nvPr/>
        </p:nvGrpSpPr>
        <p:grpSpPr>
          <a:xfrm>
            <a:off x="691462" y="2301105"/>
            <a:ext cx="4355167" cy="2141290"/>
            <a:chOff x="691462" y="2301105"/>
            <a:chExt cx="4355167" cy="2141290"/>
          </a:xfrm>
        </p:grpSpPr>
        <p:pic>
          <p:nvPicPr>
            <p:cNvPr id="4" name="Picture 42">
              <a:extLst>
                <a:ext uri="{FF2B5EF4-FFF2-40B4-BE49-F238E27FC236}">
                  <a16:creationId xmlns:a16="http://schemas.microsoft.com/office/drawing/2014/main" id="{3CBF7866-17F8-D256-A2D5-3E4DD327FB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1462" y="2301105"/>
              <a:ext cx="4355167" cy="214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ángulo 31"/>
            <p:cNvSpPr/>
            <p:nvPr/>
          </p:nvSpPr>
          <p:spPr>
            <a:xfrm>
              <a:off x="4207141" y="2975060"/>
              <a:ext cx="702692" cy="252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6" name="34 Grupo">
            <a:extLst>
              <a:ext uri="{FF2B5EF4-FFF2-40B4-BE49-F238E27FC236}">
                <a16:creationId xmlns:a16="http://schemas.microsoft.com/office/drawing/2014/main" id="{96A8E587-0837-EA2F-83D3-2ED7BED74698}"/>
              </a:ext>
            </a:extLst>
          </p:cNvPr>
          <p:cNvGrpSpPr>
            <a:grpSpLocks/>
          </p:cNvGrpSpPr>
          <p:nvPr/>
        </p:nvGrpSpPr>
        <p:grpSpPr bwMode="auto">
          <a:xfrm>
            <a:off x="4778826" y="2263675"/>
            <a:ext cx="3444136" cy="2214562"/>
            <a:chOff x="1395510" y="1700209"/>
            <a:chExt cx="6552223" cy="4429125"/>
          </a:xfrm>
        </p:grpSpPr>
        <p:sp>
          <p:nvSpPr>
            <p:cNvPr id="7" name="59 Arco de bloque">
              <a:extLst>
                <a:ext uri="{FF2B5EF4-FFF2-40B4-BE49-F238E27FC236}">
                  <a16:creationId xmlns:a16="http://schemas.microsoft.com/office/drawing/2014/main" id="{0EA1FBBB-EE38-1D36-3CED-18050E7E59C4}"/>
                </a:ext>
              </a:extLst>
            </p:cNvPr>
            <p:cNvSpPr/>
            <p:nvPr/>
          </p:nvSpPr>
          <p:spPr>
            <a:xfrm rot="5400000">
              <a:off x="2302024" y="1521338"/>
              <a:ext cx="4429125" cy="4786868"/>
            </a:xfrm>
            <a:prstGeom prst="blockArc">
              <a:avLst>
                <a:gd name="adj1" fmla="val 10853309"/>
                <a:gd name="adj2" fmla="val 21516229"/>
                <a:gd name="adj3" fmla="val 2604"/>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dirty="0">
                <a:solidFill>
                  <a:schemeClr val="tx1"/>
                </a:solidFill>
              </a:endParaRPr>
            </a:p>
          </p:txBody>
        </p:sp>
        <p:cxnSp>
          <p:nvCxnSpPr>
            <p:cNvPr id="8" name="60 Conector recto">
              <a:extLst>
                <a:ext uri="{FF2B5EF4-FFF2-40B4-BE49-F238E27FC236}">
                  <a16:creationId xmlns:a16="http://schemas.microsoft.com/office/drawing/2014/main" id="{20542A43-A7FA-9ED7-D6A7-0092DC0588EF}"/>
                </a:ext>
              </a:extLst>
            </p:cNvPr>
            <p:cNvCxnSpPr>
              <a:cxnSpLocks noChangeShapeType="1"/>
              <a:stCxn id="7" idx="0"/>
              <a:endCxn id="7" idx="1"/>
            </p:cNvCxnSpPr>
            <p:nvPr/>
          </p:nvCxnSpPr>
          <p:spPr bwMode="auto">
            <a:xfrm rot="10800000" flipH="1" flipV="1">
              <a:off x="4548298" y="1757359"/>
              <a:ext cx="21140" cy="4314825"/>
            </a:xfrm>
            <a:prstGeom prst="line">
              <a:avLst/>
            </a:prstGeom>
            <a:noFill/>
            <a:ln w="38100">
              <a:solidFill>
                <a:schemeClr val="accent1"/>
              </a:solidFill>
              <a:prstDash val="dash"/>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9" name="61 Conector recto">
              <a:extLst>
                <a:ext uri="{FF2B5EF4-FFF2-40B4-BE49-F238E27FC236}">
                  <a16:creationId xmlns:a16="http://schemas.microsoft.com/office/drawing/2014/main" id="{471C430B-86BB-975B-6124-C75CC3EFE3A0}"/>
                </a:ext>
              </a:extLst>
            </p:cNvPr>
            <p:cNvCxnSpPr>
              <a:cxnSpLocks noChangeShapeType="1"/>
            </p:cNvCxnSpPr>
            <p:nvPr/>
          </p:nvCxnSpPr>
          <p:spPr bwMode="auto">
            <a:xfrm rot="10800000">
              <a:off x="2929521" y="3913183"/>
              <a:ext cx="3856674" cy="3176"/>
            </a:xfrm>
            <a:prstGeom prst="line">
              <a:avLst/>
            </a:prstGeom>
            <a:noFill/>
            <a:ln w="38100">
              <a:solidFill>
                <a:srgbClr val="7030A0"/>
              </a:solidFill>
              <a:prstDash val="dash"/>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0" name="62 CuadroTexto">
              <a:extLst>
                <a:ext uri="{FF2B5EF4-FFF2-40B4-BE49-F238E27FC236}">
                  <a16:creationId xmlns:a16="http://schemas.microsoft.com/office/drawing/2014/main" id="{9D764AF8-BD08-9255-C5A9-C657EDE947FE}"/>
                </a:ext>
              </a:extLst>
            </p:cNvPr>
            <p:cNvSpPr txBox="1">
              <a:spLocks noChangeArrowheads="1"/>
            </p:cNvSpPr>
            <p:nvPr/>
          </p:nvSpPr>
          <p:spPr bwMode="auto">
            <a:xfrm>
              <a:off x="3373476" y="4408484"/>
              <a:ext cx="5861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CL" dirty="0">
                  <a:latin typeface="+mn-lt"/>
                </a:rPr>
                <a:t>C</a:t>
              </a:r>
              <a:endParaRPr lang="es-CL" altLang="es-CL" dirty="0">
                <a:latin typeface="+mn-lt"/>
              </a:endParaRPr>
            </a:p>
          </p:txBody>
        </p:sp>
        <p:sp>
          <p:nvSpPr>
            <p:cNvPr id="13" name="63 CuadroTexto">
              <a:extLst>
                <a:ext uri="{FF2B5EF4-FFF2-40B4-BE49-F238E27FC236}">
                  <a16:creationId xmlns:a16="http://schemas.microsoft.com/office/drawing/2014/main" id="{F8DD5D40-C157-8B4B-F16D-F026F3998358}"/>
                </a:ext>
              </a:extLst>
            </p:cNvPr>
            <p:cNvSpPr txBox="1">
              <a:spLocks noChangeArrowheads="1"/>
            </p:cNvSpPr>
            <p:nvPr/>
          </p:nvSpPr>
          <p:spPr bwMode="auto">
            <a:xfrm>
              <a:off x="4832234" y="4408484"/>
              <a:ext cx="5525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CL" dirty="0">
                  <a:latin typeface="+mn-lt"/>
                </a:rPr>
                <a:t>F</a:t>
              </a:r>
              <a:endParaRPr lang="es-CL" altLang="es-CL" dirty="0">
                <a:latin typeface="+mn-lt"/>
              </a:endParaRPr>
            </a:p>
          </p:txBody>
        </p:sp>
        <p:cxnSp>
          <p:nvCxnSpPr>
            <p:cNvPr id="15" name="64 Conector recto de flecha">
              <a:extLst>
                <a:ext uri="{FF2B5EF4-FFF2-40B4-BE49-F238E27FC236}">
                  <a16:creationId xmlns:a16="http://schemas.microsoft.com/office/drawing/2014/main" id="{1B1C85C3-E34B-1CC3-C762-16622790F76F}"/>
                </a:ext>
              </a:extLst>
            </p:cNvPr>
            <p:cNvCxnSpPr/>
            <p:nvPr/>
          </p:nvCxnSpPr>
          <p:spPr>
            <a:xfrm>
              <a:off x="5644595" y="3627433"/>
              <a:ext cx="1141600" cy="3176"/>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65 Conector recto de flecha">
              <a:extLst>
                <a:ext uri="{FF2B5EF4-FFF2-40B4-BE49-F238E27FC236}">
                  <a16:creationId xmlns:a16="http://schemas.microsoft.com/office/drawing/2014/main" id="{620A345A-4113-B2F2-AE6E-33F9C755464E}"/>
                </a:ext>
              </a:extLst>
            </p:cNvPr>
            <p:cNvCxnSpPr/>
            <p:nvPr/>
          </p:nvCxnSpPr>
          <p:spPr>
            <a:xfrm>
              <a:off x="4572459" y="3627433"/>
              <a:ext cx="1072136" cy="0"/>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66 Conector recto de flecha">
              <a:extLst>
                <a:ext uri="{FF2B5EF4-FFF2-40B4-BE49-F238E27FC236}">
                  <a16:creationId xmlns:a16="http://schemas.microsoft.com/office/drawing/2014/main" id="{D92A7A64-F15E-F339-09C3-FCF40411AA9B}"/>
                </a:ext>
              </a:extLst>
            </p:cNvPr>
            <p:cNvCxnSpPr/>
            <p:nvPr/>
          </p:nvCxnSpPr>
          <p:spPr>
            <a:xfrm rot="5400000">
              <a:off x="3358950" y="2771771"/>
              <a:ext cx="2143124" cy="0"/>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67 CuadroTexto">
              <a:extLst>
                <a:ext uri="{FF2B5EF4-FFF2-40B4-BE49-F238E27FC236}">
                  <a16:creationId xmlns:a16="http://schemas.microsoft.com/office/drawing/2014/main" id="{02F69072-4318-9B40-0203-DDDC6078CFC8}"/>
                </a:ext>
              </a:extLst>
            </p:cNvPr>
            <p:cNvSpPr txBox="1"/>
            <p:nvPr/>
          </p:nvSpPr>
          <p:spPr>
            <a:xfrm>
              <a:off x="3922641" y="2431977"/>
              <a:ext cx="589182" cy="738664"/>
            </a:xfrm>
            <a:prstGeom prst="rect">
              <a:avLst/>
            </a:prstGeom>
            <a:noFill/>
          </p:spPr>
          <p:txBody>
            <a:bodyPr wrap="none">
              <a:spAutoFit/>
            </a:bodyPr>
            <a:lstStyle/>
            <a:p>
              <a:pPr eaLnBrk="1" hangingPunct="1">
                <a:defRPr/>
              </a:pPr>
              <a:r>
                <a:rPr lang="es-CL" dirty="0"/>
                <a:t>R</a:t>
              </a:r>
            </a:p>
          </p:txBody>
        </p:sp>
        <p:sp>
          <p:nvSpPr>
            <p:cNvPr id="20" name="68 CuadroTexto">
              <a:extLst>
                <a:ext uri="{FF2B5EF4-FFF2-40B4-BE49-F238E27FC236}">
                  <a16:creationId xmlns:a16="http://schemas.microsoft.com/office/drawing/2014/main" id="{7CC0E918-E41C-B972-94AE-E620A5BB4A42}"/>
                </a:ext>
              </a:extLst>
            </p:cNvPr>
            <p:cNvSpPr txBox="1"/>
            <p:nvPr/>
          </p:nvSpPr>
          <p:spPr>
            <a:xfrm>
              <a:off x="4631088" y="2969089"/>
              <a:ext cx="982582" cy="738664"/>
            </a:xfrm>
            <a:prstGeom prst="rect">
              <a:avLst/>
            </a:prstGeom>
            <a:noFill/>
          </p:spPr>
          <p:txBody>
            <a:bodyPr wrap="none">
              <a:spAutoFit/>
            </a:bodyPr>
            <a:lstStyle/>
            <a:p>
              <a:pPr eaLnBrk="1" hangingPunct="1">
                <a:defRPr/>
              </a:pPr>
              <a:r>
                <a:rPr lang="es-CL" dirty="0"/>
                <a:t>R/2</a:t>
              </a:r>
            </a:p>
          </p:txBody>
        </p:sp>
        <p:sp>
          <p:nvSpPr>
            <p:cNvPr id="21" name="69 CuadroTexto">
              <a:extLst>
                <a:ext uri="{FF2B5EF4-FFF2-40B4-BE49-F238E27FC236}">
                  <a16:creationId xmlns:a16="http://schemas.microsoft.com/office/drawing/2014/main" id="{8B743FDE-EAAC-E710-DEC8-8354C1EC94BC}"/>
                </a:ext>
              </a:extLst>
            </p:cNvPr>
            <p:cNvSpPr txBox="1"/>
            <p:nvPr/>
          </p:nvSpPr>
          <p:spPr>
            <a:xfrm>
              <a:off x="5748297" y="2965155"/>
              <a:ext cx="982582" cy="738664"/>
            </a:xfrm>
            <a:prstGeom prst="rect">
              <a:avLst/>
            </a:prstGeom>
            <a:noFill/>
          </p:spPr>
          <p:txBody>
            <a:bodyPr wrap="none">
              <a:spAutoFit/>
            </a:bodyPr>
            <a:lstStyle/>
            <a:p>
              <a:pPr eaLnBrk="1" hangingPunct="1">
                <a:defRPr/>
              </a:pPr>
              <a:r>
                <a:rPr lang="es-CL" dirty="0"/>
                <a:t>R/2</a:t>
              </a:r>
            </a:p>
          </p:txBody>
        </p:sp>
        <p:cxnSp>
          <p:nvCxnSpPr>
            <p:cNvPr id="22" name="70 Conector recto de flecha">
              <a:extLst>
                <a:ext uri="{FF2B5EF4-FFF2-40B4-BE49-F238E27FC236}">
                  <a16:creationId xmlns:a16="http://schemas.microsoft.com/office/drawing/2014/main" id="{945DE3F3-78DB-7A0D-2E5B-C68DBC8CF5D8}"/>
                </a:ext>
              </a:extLst>
            </p:cNvPr>
            <p:cNvCxnSpPr>
              <a:stCxn id="10" idx="0"/>
            </p:cNvCxnSpPr>
            <p:nvPr/>
          </p:nvCxnSpPr>
          <p:spPr>
            <a:xfrm flipV="1">
              <a:off x="3666544" y="3916360"/>
              <a:ext cx="839530" cy="492124"/>
            </a:xfrm>
            <a:prstGeom prst="straightConnector1">
              <a:avLst/>
            </a:prstGeom>
            <a:ln w="12700">
              <a:solidFill>
                <a:srgbClr val="005DA2"/>
              </a:solidFill>
              <a:tailEnd type="arrow"/>
            </a:ln>
          </p:spPr>
          <p:style>
            <a:lnRef idx="1">
              <a:schemeClr val="accent1"/>
            </a:lnRef>
            <a:fillRef idx="0">
              <a:schemeClr val="accent1"/>
            </a:fillRef>
            <a:effectRef idx="0">
              <a:schemeClr val="accent1"/>
            </a:effectRef>
            <a:fontRef idx="minor">
              <a:schemeClr val="tx1"/>
            </a:fontRef>
          </p:style>
        </p:cxnSp>
        <p:cxnSp>
          <p:nvCxnSpPr>
            <p:cNvPr id="25" name="71 Conector recto de flecha">
              <a:extLst>
                <a:ext uri="{FF2B5EF4-FFF2-40B4-BE49-F238E27FC236}">
                  <a16:creationId xmlns:a16="http://schemas.microsoft.com/office/drawing/2014/main" id="{048B02B0-49DD-EF8F-2877-28277989B0C8}"/>
                </a:ext>
              </a:extLst>
            </p:cNvPr>
            <p:cNvCxnSpPr>
              <a:stCxn id="13" idx="0"/>
            </p:cNvCxnSpPr>
            <p:nvPr/>
          </p:nvCxnSpPr>
          <p:spPr>
            <a:xfrm flipV="1">
              <a:off x="5108527" y="3957634"/>
              <a:ext cx="493789" cy="450850"/>
            </a:xfrm>
            <a:prstGeom prst="straightConnector1">
              <a:avLst/>
            </a:prstGeom>
            <a:ln w="12700">
              <a:solidFill>
                <a:srgbClr val="005DA2"/>
              </a:solidFill>
              <a:tailEnd type="arrow"/>
            </a:ln>
          </p:spPr>
          <p:style>
            <a:lnRef idx="1">
              <a:schemeClr val="accent1"/>
            </a:lnRef>
            <a:fillRef idx="0">
              <a:schemeClr val="accent1"/>
            </a:fillRef>
            <a:effectRef idx="0">
              <a:schemeClr val="accent1"/>
            </a:effectRef>
            <a:fontRef idx="minor">
              <a:schemeClr val="tx1"/>
            </a:fontRef>
          </p:style>
        </p:cxnSp>
        <p:sp>
          <p:nvSpPr>
            <p:cNvPr id="26" name="72 CuadroTexto">
              <a:extLst>
                <a:ext uri="{FF2B5EF4-FFF2-40B4-BE49-F238E27FC236}">
                  <a16:creationId xmlns:a16="http://schemas.microsoft.com/office/drawing/2014/main" id="{B8ECF416-42F0-B258-C5D8-EB1835DFDFF7}"/>
                </a:ext>
              </a:extLst>
            </p:cNvPr>
            <p:cNvSpPr txBox="1"/>
            <p:nvPr/>
          </p:nvSpPr>
          <p:spPr>
            <a:xfrm>
              <a:off x="1395510" y="3142227"/>
              <a:ext cx="2215717" cy="1169550"/>
            </a:xfrm>
            <a:prstGeom prst="rect">
              <a:avLst/>
            </a:prstGeom>
            <a:noFill/>
          </p:spPr>
          <p:txBody>
            <a:bodyPr wrap="none">
              <a:spAutoFit/>
            </a:bodyPr>
            <a:lstStyle/>
            <a:p>
              <a:pPr eaLnBrk="1" hangingPunct="1">
                <a:defRPr/>
              </a:pPr>
              <a:r>
                <a:rPr lang="es-CL" sz="1600" dirty="0"/>
                <a:t>Eje óptico o</a:t>
              </a:r>
            </a:p>
            <a:p>
              <a:pPr eaLnBrk="1" hangingPunct="1">
                <a:defRPr/>
              </a:pPr>
              <a:r>
                <a:rPr lang="es-CL" sz="1600" dirty="0"/>
                <a:t>eje focal</a:t>
              </a:r>
            </a:p>
          </p:txBody>
        </p:sp>
        <p:sp>
          <p:nvSpPr>
            <p:cNvPr id="27" name="73 CuadroTexto">
              <a:extLst>
                <a:ext uri="{FF2B5EF4-FFF2-40B4-BE49-F238E27FC236}">
                  <a16:creationId xmlns:a16="http://schemas.microsoft.com/office/drawing/2014/main" id="{F46AC148-AE10-34F5-63F3-9FE73F87C365}"/>
                </a:ext>
              </a:extLst>
            </p:cNvPr>
            <p:cNvSpPr txBox="1">
              <a:spLocks noChangeArrowheads="1"/>
            </p:cNvSpPr>
            <p:nvPr/>
          </p:nvSpPr>
          <p:spPr bwMode="auto">
            <a:xfrm>
              <a:off x="7346352" y="4408484"/>
              <a:ext cx="6013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CL" dirty="0">
                  <a:latin typeface="+mn-lt"/>
                </a:rPr>
                <a:t>V</a:t>
              </a:r>
              <a:endParaRPr lang="es-CL" altLang="es-CL" dirty="0">
                <a:latin typeface="+mn-lt"/>
              </a:endParaRPr>
            </a:p>
          </p:txBody>
        </p:sp>
        <p:cxnSp>
          <p:nvCxnSpPr>
            <p:cNvPr id="28" name="74 Conector recto de flecha">
              <a:extLst>
                <a:ext uri="{FF2B5EF4-FFF2-40B4-BE49-F238E27FC236}">
                  <a16:creationId xmlns:a16="http://schemas.microsoft.com/office/drawing/2014/main" id="{CB316067-FCAF-8BA1-BF75-A44412F91636}"/>
                </a:ext>
              </a:extLst>
            </p:cNvPr>
            <p:cNvCxnSpPr>
              <a:stCxn id="27" idx="0"/>
            </p:cNvCxnSpPr>
            <p:nvPr/>
          </p:nvCxnSpPr>
          <p:spPr>
            <a:xfrm flipH="1" flipV="1">
              <a:off x="6928140" y="3951286"/>
              <a:ext cx="718903" cy="457198"/>
            </a:xfrm>
            <a:prstGeom prst="straightConnector1">
              <a:avLst/>
            </a:prstGeom>
            <a:ln w="12700">
              <a:solidFill>
                <a:srgbClr val="005DA2"/>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861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1" grpId="0" animBg="1"/>
      <p:bldP spid="30"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opción 2 " id="{88D39F75-27C9-AF4C-950C-C58BAAC23C26}" vid="{79EDF244-E6F9-8443-A5F8-395FCE4F084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4442</TotalTime>
  <Words>1847</Words>
  <Application>Microsoft Office PowerPoint</Application>
  <PresentationFormat>Presentación en pantalla (4:3)</PresentationFormat>
  <Paragraphs>169</Paragraphs>
  <Slides>30</Slides>
  <Notes>1</Notes>
  <HiddenSlides>0</HiddenSlides>
  <MMClips>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Arial</vt:lpstr>
      <vt:lpstr>Arial Rounded MT Bold</vt:lpstr>
      <vt:lpstr>Calibri</vt:lpstr>
      <vt:lpstr>Calibri Light</vt:lpstr>
      <vt:lpstr>Cambria Math</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coñuecar</dc:creator>
  <cp:lastModifiedBy>Raysa Knight</cp:lastModifiedBy>
  <cp:revision>193</cp:revision>
  <dcterms:created xsi:type="dcterms:W3CDTF">2022-03-22T13:51:52Z</dcterms:created>
  <dcterms:modified xsi:type="dcterms:W3CDTF">2026-04-10T22:59:40Z</dcterms:modified>
</cp:coreProperties>
</file>